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8" r:id="rId1"/>
  </p:sldMasterIdLst>
  <p:sldIdLst>
    <p:sldId id="256" r:id="rId2"/>
    <p:sldId id="257" r:id="rId3"/>
    <p:sldId id="258" r:id="rId4"/>
    <p:sldId id="259" r:id="rId5"/>
    <p:sldId id="260" r:id="rId6"/>
    <p:sldId id="261" r:id="rId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90" d="100"/>
          <a:sy n="90" d="100"/>
        </p:scale>
        <p:origin x="370"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11A798B-3391-469E-B79E-958E237358FD}" type="datetimeFigureOut">
              <a:rPr lang="en-US" smtClean="0"/>
              <a:t>11/10/2025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C93F672-BE9C-4799-A4BF-ACDB9D3A3F01}" type="slidenum">
              <a:rPr lang="en-US" smtClean="0"/>
              <a:t>‹#›</a:t>
            </a:fld>
            <a:endParaRPr lang="en-US"/>
          </a:p>
        </p:txBody>
      </p:sp>
    </p:spTree>
    <p:extLst>
      <p:ext uri="{BB962C8B-B14F-4D97-AF65-F5344CB8AC3E}">
        <p14:creationId xmlns:p14="http://schemas.microsoft.com/office/powerpoint/2010/main" val="33424507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11A798B-3391-469E-B79E-958E237358FD}" type="datetimeFigureOut">
              <a:rPr lang="en-US" smtClean="0"/>
              <a:t>11/10/2025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C93F672-BE9C-4799-A4BF-ACDB9D3A3F01}" type="slidenum">
              <a:rPr lang="en-US" smtClean="0"/>
              <a:t>‹#›</a:t>
            </a:fld>
            <a:endParaRPr lang="en-US"/>
          </a:p>
        </p:txBody>
      </p:sp>
    </p:spTree>
    <p:extLst>
      <p:ext uri="{BB962C8B-B14F-4D97-AF65-F5344CB8AC3E}">
        <p14:creationId xmlns:p14="http://schemas.microsoft.com/office/powerpoint/2010/main" val="6453769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11A798B-3391-469E-B79E-958E237358FD}" type="datetimeFigureOut">
              <a:rPr lang="en-US" smtClean="0"/>
              <a:t>11/10/2025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C93F672-BE9C-4799-A4BF-ACDB9D3A3F01}"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349091794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11A798B-3391-469E-B79E-958E237358FD}" type="datetimeFigureOut">
              <a:rPr lang="en-US" smtClean="0"/>
              <a:t>11/10/2025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C93F672-BE9C-4799-A4BF-ACDB9D3A3F01}" type="slidenum">
              <a:rPr lang="en-US" smtClean="0"/>
              <a:t>‹#›</a:t>
            </a:fld>
            <a:endParaRPr lang="en-US"/>
          </a:p>
        </p:txBody>
      </p:sp>
    </p:spTree>
    <p:extLst>
      <p:ext uri="{BB962C8B-B14F-4D97-AF65-F5344CB8AC3E}">
        <p14:creationId xmlns:p14="http://schemas.microsoft.com/office/powerpoint/2010/main" val="51898650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11A798B-3391-469E-B79E-958E237358FD}" type="datetimeFigureOut">
              <a:rPr lang="en-US" smtClean="0"/>
              <a:t>11/10/2025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C93F672-BE9C-4799-A4BF-ACDB9D3A3F01}"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11355791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11A798B-3391-469E-B79E-958E237358FD}" type="datetimeFigureOut">
              <a:rPr lang="en-US" smtClean="0"/>
              <a:t>11/10/2025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C93F672-BE9C-4799-A4BF-ACDB9D3A3F01}" type="slidenum">
              <a:rPr lang="en-US" smtClean="0"/>
              <a:t>‹#›</a:t>
            </a:fld>
            <a:endParaRPr lang="en-US"/>
          </a:p>
        </p:txBody>
      </p:sp>
    </p:spTree>
    <p:extLst>
      <p:ext uri="{BB962C8B-B14F-4D97-AF65-F5344CB8AC3E}">
        <p14:creationId xmlns:p14="http://schemas.microsoft.com/office/powerpoint/2010/main" val="232006814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11A798B-3391-469E-B79E-958E237358FD}" type="datetimeFigureOut">
              <a:rPr lang="en-US" smtClean="0"/>
              <a:t>11/10/2025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C93F672-BE9C-4799-A4BF-ACDB9D3A3F01}" type="slidenum">
              <a:rPr lang="en-US" smtClean="0"/>
              <a:t>‹#›</a:t>
            </a:fld>
            <a:endParaRPr lang="en-US"/>
          </a:p>
        </p:txBody>
      </p:sp>
    </p:spTree>
    <p:extLst>
      <p:ext uri="{BB962C8B-B14F-4D97-AF65-F5344CB8AC3E}">
        <p14:creationId xmlns:p14="http://schemas.microsoft.com/office/powerpoint/2010/main" val="133838811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11A798B-3391-469E-B79E-958E237358FD}" type="datetimeFigureOut">
              <a:rPr lang="en-US" smtClean="0"/>
              <a:t>11/10/2025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C93F672-BE9C-4799-A4BF-ACDB9D3A3F01}" type="slidenum">
              <a:rPr lang="en-US" smtClean="0"/>
              <a:t>‹#›</a:t>
            </a:fld>
            <a:endParaRPr lang="en-US"/>
          </a:p>
        </p:txBody>
      </p:sp>
    </p:spTree>
    <p:extLst>
      <p:ext uri="{BB962C8B-B14F-4D97-AF65-F5344CB8AC3E}">
        <p14:creationId xmlns:p14="http://schemas.microsoft.com/office/powerpoint/2010/main" val="9161969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11A798B-3391-469E-B79E-958E237358FD}" type="datetimeFigureOut">
              <a:rPr lang="en-US" smtClean="0"/>
              <a:t>11/10/2025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C93F672-BE9C-4799-A4BF-ACDB9D3A3F01}" type="slidenum">
              <a:rPr lang="en-US" smtClean="0"/>
              <a:t>‹#›</a:t>
            </a:fld>
            <a:endParaRPr lang="en-US"/>
          </a:p>
        </p:txBody>
      </p:sp>
    </p:spTree>
    <p:extLst>
      <p:ext uri="{BB962C8B-B14F-4D97-AF65-F5344CB8AC3E}">
        <p14:creationId xmlns:p14="http://schemas.microsoft.com/office/powerpoint/2010/main" val="40564798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11A798B-3391-469E-B79E-958E237358FD}" type="datetimeFigureOut">
              <a:rPr lang="en-US" smtClean="0"/>
              <a:t>11/10/2025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C93F672-BE9C-4799-A4BF-ACDB9D3A3F01}" type="slidenum">
              <a:rPr lang="en-US" smtClean="0"/>
              <a:t>‹#›</a:t>
            </a:fld>
            <a:endParaRPr lang="en-US"/>
          </a:p>
        </p:txBody>
      </p:sp>
    </p:spTree>
    <p:extLst>
      <p:ext uri="{BB962C8B-B14F-4D97-AF65-F5344CB8AC3E}">
        <p14:creationId xmlns:p14="http://schemas.microsoft.com/office/powerpoint/2010/main" val="2520032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11A798B-3391-469E-B79E-958E237358FD}" type="datetimeFigureOut">
              <a:rPr lang="en-US" smtClean="0"/>
              <a:t>11/10/2025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C93F672-BE9C-4799-A4BF-ACDB9D3A3F01}" type="slidenum">
              <a:rPr lang="en-US" smtClean="0"/>
              <a:t>‹#›</a:t>
            </a:fld>
            <a:endParaRPr lang="en-US"/>
          </a:p>
        </p:txBody>
      </p:sp>
    </p:spTree>
    <p:extLst>
      <p:ext uri="{BB962C8B-B14F-4D97-AF65-F5344CB8AC3E}">
        <p14:creationId xmlns:p14="http://schemas.microsoft.com/office/powerpoint/2010/main" val="35172376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11A798B-3391-469E-B79E-958E237358FD}" type="datetimeFigureOut">
              <a:rPr lang="en-US" smtClean="0"/>
              <a:t>11/10/2025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C93F672-BE9C-4799-A4BF-ACDB9D3A3F01}" type="slidenum">
              <a:rPr lang="en-US" smtClean="0"/>
              <a:t>‹#›</a:t>
            </a:fld>
            <a:endParaRPr lang="en-US"/>
          </a:p>
        </p:txBody>
      </p:sp>
    </p:spTree>
    <p:extLst>
      <p:ext uri="{BB962C8B-B14F-4D97-AF65-F5344CB8AC3E}">
        <p14:creationId xmlns:p14="http://schemas.microsoft.com/office/powerpoint/2010/main" val="3688396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11A798B-3391-469E-B79E-958E237358FD}" type="datetimeFigureOut">
              <a:rPr lang="en-US" smtClean="0"/>
              <a:t>11/10/2025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C93F672-BE9C-4799-A4BF-ACDB9D3A3F01}" type="slidenum">
              <a:rPr lang="en-US" smtClean="0"/>
              <a:t>‹#›</a:t>
            </a:fld>
            <a:endParaRPr lang="en-US"/>
          </a:p>
        </p:txBody>
      </p:sp>
    </p:spTree>
    <p:extLst>
      <p:ext uri="{BB962C8B-B14F-4D97-AF65-F5344CB8AC3E}">
        <p14:creationId xmlns:p14="http://schemas.microsoft.com/office/powerpoint/2010/main" val="7789938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11A798B-3391-469E-B79E-958E237358FD}" type="datetimeFigureOut">
              <a:rPr lang="en-US" smtClean="0"/>
              <a:t>11/10/2025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C93F672-BE9C-4799-A4BF-ACDB9D3A3F01}" type="slidenum">
              <a:rPr lang="en-US" smtClean="0"/>
              <a:t>‹#›</a:t>
            </a:fld>
            <a:endParaRPr lang="en-US"/>
          </a:p>
        </p:txBody>
      </p:sp>
    </p:spTree>
    <p:extLst>
      <p:ext uri="{BB962C8B-B14F-4D97-AF65-F5344CB8AC3E}">
        <p14:creationId xmlns:p14="http://schemas.microsoft.com/office/powerpoint/2010/main" val="41586832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B11A798B-3391-469E-B79E-958E237358FD}" type="datetimeFigureOut">
              <a:rPr lang="en-US" smtClean="0"/>
              <a:t>11/10/2025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C93F672-BE9C-4799-A4BF-ACDB9D3A3F01}" type="slidenum">
              <a:rPr lang="en-US" smtClean="0"/>
              <a:t>‹#›</a:t>
            </a:fld>
            <a:endParaRPr lang="en-US"/>
          </a:p>
        </p:txBody>
      </p:sp>
    </p:spTree>
    <p:extLst>
      <p:ext uri="{BB962C8B-B14F-4D97-AF65-F5344CB8AC3E}">
        <p14:creationId xmlns:p14="http://schemas.microsoft.com/office/powerpoint/2010/main" val="31996716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11A798B-3391-469E-B79E-958E237358FD}" type="datetimeFigureOut">
              <a:rPr lang="en-US" smtClean="0"/>
              <a:t>11/10/2025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C93F672-BE9C-4799-A4BF-ACDB9D3A3F01}" type="slidenum">
              <a:rPr lang="en-US" smtClean="0"/>
              <a:t>‹#›</a:t>
            </a:fld>
            <a:endParaRPr lang="en-US"/>
          </a:p>
        </p:txBody>
      </p:sp>
    </p:spTree>
    <p:extLst>
      <p:ext uri="{BB962C8B-B14F-4D97-AF65-F5344CB8AC3E}">
        <p14:creationId xmlns:p14="http://schemas.microsoft.com/office/powerpoint/2010/main" val="24554786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11A798B-3391-469E-B79E-958E237358FD}" type="datetimeFigureOut">
              <a:rPr lang="en-US" smtClean="0"/>
              <a:t>11/10/2025</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EC93F672-BE9C-4799-A4BF-ACDB9D3A3F01}" type="slidenum">
              <a:rPr lang="en-US" smtClean="0"/>
              <a:t>‹#›</a:t>
            </a:fld>
            <a:endParaRPr lang="en-US"/>
          </a:p>
        </p:txBody>
      </p:sp>
    </p:spTree>
    <p:extLst>
      <p:ext uri="{BB962C8B-B14F-4D97-AF65-F5344CB8AC3E}">
        <p14:creationId xmlns:p14="http://schemas.microsoft.com/office/powerpoint/2010/main" val="3657831385"/>
      </p:ext>
    </p:extLst>
  </p:cSld>
  <p:clrMap bg1="lt1" tx1="dk1" bg2="lt2" tx2="dk2" accent1="accent1" accent2="accent2" accent3="accent3" accent4="accent4" accent5="accent5" accent6="accent6" hlink="hlink" folHlink="folHlink"/>
  <p:sldLayoutIdLst>
    <p:sldLayoutId id="2147483719" r:id="rId1"/>
    <p:sldLayoutId id="2147483720" r:id="rId2"/>
    <p:sldLayoutId id="2147483721" r:id="rId3"/>
    <p:sldLayoutId id="2147483722" r:id="rId4"/>
    <p:sldLayoutId id="2147483723" r:id="rId5"/>
    <p:sldLayoutId id="2147483724" r:id="rId6"/>
    <p:sldLayoutId id="2147483725" r:id="rId7"/>
    <p:sldLayoutId id="2147483726" r:id="rId8"/>
    <p:sldLayoutId id="2147483727" r:id="rId9"/>
    <p:sldLayoutId id="2147483728" r:id="rId10"/>
    <p:sldLayoutId id="2147483729" r:id="rId11"/>
    <p:sldLayoutId id="2147483730" r:id="rId12"/>
    <p:sldLayoutId id="2147483731" r:id="rId13"/>
    <p:sldLayoutId id="2147483732" r:id="rId14"/>
    <p:sldLayoutId id="2147483733" r:id="rId15"/>
    <p:sldLayoutId id="2147483734"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412CF3-9115-4481-68DE-DAEE83409B9E}"/>
              </a:ext>
            </a:extLst>
          </p:cNvPr>
          <p:cNvSpPr>
            <a:spLocks noGrp="1"/>
          </p:cNvSpPr>
          <p:nvPr>
            <p:ph type="ctrTitle"/>
          </p:nvPr>
        </p:nvSpPr>
        <p:spPr/>
        <p:txBody>
          <a:bodyPr>
            <a:normAutofit fontScale="90000"/>
          </a:bodyPr>
          <a:lstStyle/>
          <a:p>
            <a:r>
              <a:rPr lang="ar-JO" b="1" dirty="0"/>
              <a:t>أضرار التدخين وطرق الإقلاع عنه</a:t>
            </a:r>
            <a:br>
              <a:rPr lang="ar-JO" b="1" dirty="0"/>
            </a:br>
            <a:br>
              <a:rPr lang="ar-JO" dirty="0"/>
            </a:br>
            <a:endParaRPr lang="en-US" dirty="0"/>
          </a:p>
        </p:txBody>
      </p:sp>
      <p:sp>
        <p:nvSpPr>
          <p:cNvPr id="3" name="Subtitle 2">
            <a:extLst>
              <a:ext uri="{FF2B5EF4-FFF2-40B4-BE49-F238E27FC236}">
                <a16:creationId xmlns:a16="http://schemas.microsoft.com/office/drawing/2014/main" id="{EC5E31EB-CBFF-80D1-0A22-298947AD38EA}"/>
              </a:ext>
            </a:extLst>
          </p:cNvPr>
          <p:cNvSpPr>
            <a:spLocks noGrp="1"/>
          </p:cNvSpPr>
          <p:nvPr>
            <p:ph type="subTitle" idx="1"/>
          </p:nvPr>
        </p:nvSpPr>
        <p:spPr/>
        <p:txBody>
          <a:bodyPr>
            <a:normAutofit lnSpcReduction="10000"/>
          </a:bodyPr>
          <a:lstStyle/>
          <a:p>
            <a:r>
              <a:rPr lang="ar-JO" b="1" dirty="0"/>
              <a:t>الطلاب: معن ابراهيم و حمزة ملحم</a:t>
            </a:r>
          </a:p>
          <a:p>
            <a:endParaRPr lang="ar-JO" dirty="0"/>
          </a:p>
          <a:p>
            <a:r>
              <a:rPr lang="ar-JO" dirty="0"/>
              <a:t>السادس (ج)</a:t>
            </a:r>
            <a:endParaRPr lang="en-US" dirty="0"/>
          </a:p>
        </p:txBody>
      </p:sp>
    </p:spTree>
    <p:extLst>
      <p:ext uri="{BB962C8B-B14F-4D97-AF65-F5344CB8AC3E}">
        <p14:creationId xmlns:p14="http://schemas.microsoft.com/office/powerpoint/2010/main" val="19233417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EB88E8-9DDE-0C02-BB83-CD5AF5DA8FE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929FE91-3349-4933-9B73-AC82B03D596D}"/>
              </a:ext>
            </a:extLst>
          </p:cNvPr>
          <p:cNvSpPr>
            <a:spLocks noGrp="1"/>
          </p:cNvSpPr>
          <p:nvPr>
            <p:ph type="ctrTitle"/>
          </p:nvPr>
        </p:nvSpPr>
        <p:spPr>
          <a:xfrm>
            <a:off x="1515533" y="3416829"/>
            <a:ext cx="10151534" cy="2387600"/>
          </a:xfrm>
        </p:spPr>
        <p:txBody>
          <a:bodyPr>
            <a:normAutofit/>
          </a:bodyPr>
          <a:lstStyle/>
          <a:p>
            <a:pPr algn="r" rtl="1"/>
            <a:r>
              <a:rPr lang="ar-EG" sz="2400" dirty="0">
                <a:solidFill>
                  <a:schemeClr val="tx1"/>
                </a:solidFill>
              </a:rPr>
              <a:t>التدخين يزيد من خطر تعرضك لأكثر من 50 حالة صحية خطيرة؛ بالطبع لن نتعرف على جميع هذه الحالات الصحية في هذ</a:t>
            </a:r>
            <a:r>
              <a:rPr lang="ar-JO" sz="2400" dirty="0">
                <a:solidFill>
                  <a:schemeClr val="tx1"/>
                </a:solidFill>
              </a:rPr>
              <a:t>ا العرض التقديمي</a:t>
            </a:r>
            <a:r>
              <a:rPr lang="ar-EG" sz="2400" dirty="0">
                <a:solidFill>
                  <a:schemeClr val="tx1"/>
                </a:solidFill>
              </a:rPr>
              <a:t>، ولكننا سنركز على الحالات الصحية الأكثر شيوعًا والأكثر صِلة بالتدخين، تابعوا</a:t>
            </a:r>
            <a:r>
              <a:rPr lang="ar-JO" sz="2400" dirty="0">
                <a:solidFill>
                  <a:schemeClr val="tx1"/>
                </a:solidFill>
              </a:rPr>
              <a:t> معنا </a:t>
            </a:r>
            <a:r>
              <a:rPr lang="ar-EG" sz="2400" dirty="0">
                <a:solidFill>
                  <a:schemeClr val="tx1"/>
                </a:solidFill>
              </a:rPr>
              <a:t>الآتي لمعرفة </a:t>
            </a:r>
            <a:r>
              <a:rPr lang="ar-EG" sz="2400" b="1" dirty="0">
                <a:solidFill>
                  <a:schemeClr val="tx1"/>
                </a:solidFill>
              </a:rPr>
              <a:t>أضرار التدخين</a:t>
            </a:r>
            <a:r>
              <a:rPr lang="ar-EG" sz="2400" dirty="0">
                <a:solidFill>
                  <a:schemeClr val="tx1"/>
                </a:solidFill>
              </a:rPr>
              <a:t> بالتفصيل وطرق الإقلاع عنه.</a:t>
            </a:r>
            <a:br>
              <a:rPr lang="ar-EG" sz="2400" dirty="0">
                <a:solidFill>
                  <a:schemeClr val="tx1"/>
                </a:solidFill>
              </a:rPr>
            </a:br>
            <a:br>
              <a:rPr lang="ar-EG" sz="2400" dirty="0">
                <a:solidFill>
                  <a:schemeClr val="tx1"/>
                </a:solidFill>
              </a:rPr>
            </a:br>
            <a:endParaRPr lang="en-US" sz="2400" dirty="0">
              <a:solidFill>
                <a:schemeClr val="tx1"/>
              </a:solidFill>
            </a:endParaRPr>
          </a:p>
        </p:txBody>
      </p:sp>
      <p:sp>
        <p:nvSpPr>
          <p:cNvPr id="6" name="Title 1">
            <a:extLst>
              <a:ext uri="{FF2B5EF4-FFF2-40B4-BE49-F238E27FC236}">
                <a16:creationId xmlns:a16="http://schemas.microsoft.com/office/drawing/2014/main" id="{BEEFF905-12A7-B3B4-0348-7BB9D20DC6DE}"/>
              </a:ext>
            </a:extLst>
          </p:cNvPr>
          <p:cNvSpPr txBox="1">
            <a:spLocks/>
          </p:cNvSpPr>
          <p:nvPr/>
        </p:nvSpPr>
        <p:spPr>
          <a:xfrm>
            <a:off x="1515533" y="435508"/>
            <a:ext cx="10151534" cy="2387600"/>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r" rtl="1"/>
            <a:r>
              <a:rPr lang="ar-JO" sz="2800" b="1" u="sng" dirty="0"/>
              <a:t>ما هو التدخين؟</a:t>
            </a:r>
          </a:p>
          <a:p>
            <a:pPr algn="r" rtl="1"/>
            <a:endParaRPr lang="ar-JO" sz="2800" b="1" u="sng" dirty="0"/>
          </a:p>
          <a:p>
            <a:pPr algn="r" rtl="1"/>
            <a:r>
              <a:rPr lang="ar-JO" sz="2400" dirty="0"/>
              <a:t>التدخين هو عملية يتم فيها حرق مادة التبغ وبعدها يتم تذوقه أو استنشاقه. وتتم هذه العملية في المقام الأول باعتبارها ممارسة للترويح عن النفس . ينتج عن احتراق التبغ العديد من المواد الكيميائية وفي مقدمتها النيكوتين المادة الفعالة في المخدر، مما يجعلها متاحة للامتصاص من خلال الرئة.</a:t>
            </a:r>
            <a:endParaRPr lang="en-US" sz="2400" dirty="0"/>
          </a:p>
        </p:txBody>
      </p:sp>
    </p:spTree>
    <p:extLst>
      <p:ext uri="{BB962C8B-B14F-4D97-AF65-F5344CB8AC3E}">
        <p14:creationId xmlns:p14="http://schemas.microsoft.com/office/powerpoint/2010/main" val="2121519202"/>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Object"/>
      </p:transition>
    </mc:Choice>
    <mc:Fallback>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8D2248-0BC8-FF95-67D0-CBFD487B817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56F1980-DC60-A128-7F06-796F02E468F3}"/>
              </a:ext>
            </a:extLst>
          </p:cNvPr>
          <p:cNvSpPr>
            <a:spLocks noGrp="1"/>
          </p:cNvSpPr>
          <p:nvPr>
            <p:ph type="ctrTitle"/>
          </p:nvPr>
        </p:nvSpPr>
        <p:spPr>
          <a:xfrm>
            <a:off x="1261533" y="3882506"/>
            <a:ext cx="10151534" cy="2387600"/>
          </a:xfrm>
        </p:spPr>
        <p:txBody>
          <a:bodyPr>
            <a:noAutofit/>
          </a:bodyPr>
          <a:lstStyle/>
          <a:p>
            <a:pPr algn="r" rtl="1"/>
            <a:r>
              <a:rPr lang="ar-EG" sz="2800" b="1" u="sng" dirty="0">
                <a:solidFill>
                  <a:schemeClr val="tx1"/>
                </a:solidFill>
              </a:rPr>
              <a:t>هل التدخين يسبب الإدمان؟</a:t>
            </a:r>
            <a:br>
              <a:rPr lang="ar-JO" sz="2000" dirty="0">
                <a:solidFill>
                  <a:schemeClr val="tx1"/>
                </a:solidFill>
              </a:rPr>
            </a:br>
            <a:br>
              <a:rPr lang="ar-EG" sz="2000" dirty="0">
                <a:solidFill>
                  <a:schemeClr val="tx1"/>
                </a:solidFill>
              </a:rPr>
            </a:br>
            <a:r>
              <a:rPr lang="ar-EG" sz="2000" dirty="0">
                <a:solidFill>
                  <a:schemeClr val="tx1"/>
                </a:solidFill>
              </a:rPr>
              <a:t>التدخين يسبب الإدمان خلال وقت قياسي، حيث أنه يحتوي على النيكوتين المسئول عن إدمان منتجات التبغ بوجه عام، ومنها السجائر بالطبع. كمية النيكوتين التي تدخل الجسم تعتمد على طريقة التدخين نفسها والتي تختلف من شخص لآخر وتختلف باختلاف المنتج المستخدم في التدخين وتركيز النيكوتين به.</a:t>
            </a:r>
            <a:br>
              <a:rPr lang="ar-JO" sz="2000" dirty="0">
                <a:solidFill>
                  <a:schemeClr val="tx1"/>
                </a:solidFill>
              </a:rPr>
            </a:br>
            <a:br>
              <a:rPr lang="ar-EG" sz="2000" dirty="0">
                <a:solidFill>
                  <a:schemeClr val="tx1"/>
                </a:solidFill>
              </a:rPr>
            </a:br>
            <a:r>
              <a:rPr lang="ar-EG" sz="2000" dirty="0">
                <a:solidFill>
                  <a:schemeClr val="tx1"/>
                </a:solidFill>
              </a:rPr>
              <a:t>يتم امتصاص النيكوتين من خلال الفم ثم يدخل في مسار الدم ويصل للرئتين والمخ خلال ثواني معدودة؛ كلما أكثرت من التدخين كلما ازدادت نسبة امتصاص الجسم لكميات أكبر من النيكوتين.</a:t>
            </a:r>
            <a:br>
              <a:rPr lang="ar-JO" sz="2000" dirty="0">
                <a:solidFill>
                  <a:schemeClr val="tx1"/>
                </a:solidFill>
              </a:rPr>
            </a:br>
            <a:br>
              <a:rPr lang="ar-EG" sz="2000" dirty="0">
                <a:solidFill>
                  <a:schemeClr val="tx1"/>
                </a:solidFill>
              </a:rPr>
            </a:br>
            <a:r>
              <a:rPr lang="ar-EG" sz="2000" dirty="0">
                <a:solidFill>
                  <a:schemeClr val="tx1"/>
                </a:solidFill>
              </a:rPr>
              <a:t>وتحتوي السجائر على حوالي 600 مكون، العديد من هذه المكونات يمكنك إيجادها أيضًا في السيجار والشيشة، وعندما تحترق هذه المكونات ينتج عنها أكثر من 7000 مركب كيميائي ضار بالجسم، من بينها 69 مركب سام على الأقل وله صِلة بالسرطان.</a:t>
            </a:r>
            <a:br>
              <a:rPr lang="ar-JO" sz="2000" dirty="0">
                <a:solidFill>
                  <a:schemeClr val="tx1"/>
                </a:solidFill>
              </a:rPr>
            </a:br>
            <a:br>
              <a:rPr lang="ar-EG" sz="2000" dirty="0">
                <a:solidFill>
                  <a:schemeClr val="tx1"/>
                </a:solidFill>
              </a:rPr>
            </a:br>
            <a:r>
              <a:rPr lang="ar-EG" sz="2000" dirty="0">
                <a:solidFill>
                  <a:schemeClr val="tx1"/>
                </a:solidFill>
              </a:rPr>
              <a:t>لا توجد طريقة آمنة للتدخين؛ إدخال التبغ للجسم يضر بالصحة لفترات طويلة ويستغرق وقتًا حتى تختفي آثاره الجانبية من الجسم على المدى البعيد. استبدال السجائر بمنتجات أخرى، مثل السيجار أو البايب أو الشيشة لن يساعدك على تجنب أضرار التدخين، كما أن المنتجات الحديثة مثل الـ </a:t>
            </a:r>
            <a:r>
              <a:rPr lang="en-US" sz="2000" dirty="0">
                <a:solidFill>
                  <a:schemeClr val="tx1"/>
                </a:solidFill>
              </a:rPr>
              <a:t>vape </a:t>
            </a:r>
            <a:r>
              <a:rPr lang="ar-EG" sz="2000" dirty="0">
                <a:solidFill>
                  <a:schemeClr val="tx1"/>
                </a:solidFill>
              </a:rPr>
              <a:t>تحتوي على التبغ أيضًا بالإضافة لمنتجات كيميائية أخرى ضارة ولم يتم عمل الأبحاث الكافية عليها بعد.</a:t>
            </a:r>
          </a:p>
        </p:txBody>
      </p:sp>
    </p:spTree>
    <p:extLst>
      <p:ext uri="{BB962C8B-B14F-4D97-AF65-F5344CB8AC3E}">
        <p14:creationId xmlns:p14="http://schemas.microsoft.com/office/powerpoint/2010/main" val="3083100449"/>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9D36CC-6EB1-ED0E-FF94-ACF9020E880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F103A8E-8BDA-C9F7-A5E5-17934A0D9A35}"/>
              </a:ext>
            </a:extLst>
          </p:cNvPr>
          <p:cNvSpPr>
            <a:spLocks noGrp="1"/>
          </p:cNvSpPr>
          <p:nvPr>
            <p:ph type="ctrTitle"/>
          </p:nvPr>
        </p:nvSpPr>
        <p:spPr>
          <a:xfrm>
            <a:off x="1261533" y="3840171"/>
            <a:ext cx="10151534" cy="2387600"/>
          </a:xfrm>
        </p:spPr>
        <p:txBody>
          <a:bodyPr>
            <a:noAutofit/>
          </a:bodyPr>
          <a:lstStyle/>
          <a:p>
            <a:pPr algn="r" rtl="1"/>
            <a:r>
              <a:rPr lang="ar-EG" sz="2800" b="1" u="sng" dirty="0">
                <a:solidFill>
                  <a:schemeClr val="tx1"/>
                </a:solidFill>
              </a:rPr>
              <a:t>أضرار التدخين على الصحة</a:t>
            </a:r>
            <a:br>
              <a:rPr lang="ar-EG" sz="2400" dirty="0">
                <a:solidFill>
                  <a:schemeClr val="tx1"/>
                </a:solidFill>
              </a:rPr>
            </a:br>
            <a:r>
              <a:rPr lang="ar-EG" sz="2400" dirty="0">
                <a:solidFill>
                  <a:schemeClr val="tx1"/>
                </a:solidFill>
              </a:rPr>
              <a:t>التدخين له العديد من الأضرار التي تستمر على المدى الطويل، ومن هذه الأضرار بالطبع السرطان؛ التدخين يتسبب في 70% من حالات الإصابة بسرطان الرئة، بالإضافة لأجزاء الجسم الأخرى، والتي تشمل:</a:t>
            </a:r>
            <a:br>
              <a:rPr lang="ar-EG" sz="2400" dirty="0">
                <a:solidFill>
                  <a:schemeClr val="tx1"/>
                </a:solidFill>
              </a:rPr>
            </a:br>
            <a:r>
              <a:rPr lang="ar-EG" sz="2400" dirty="0">
                <a:solidFill>
                  <a:schemeClr val="tx1"/>
                </a:solidFill>
              </a:rPr>
              <a:t>·        المعدة</a:t>
            </a:r>
            <a:br>
              <a:rPr lang="ar-EG" sz="2400" dirty="0">
                <a:solidFill>
                  <a:schemeClr val="tx1"/>
                </a:solidFill>
              </a:rPr>
            </a:br>
            <a:r>
              <a:rPr lang="ar-EG" sz="2400" dirty="0">
                <a:solidFill>
                  <a:schemeClr val="tx1"/>
                </a:solidFill>
              </a:rPr>
              <a:t>·        الكبد</a:t>
            </a:r>
            <a:br>
              <a:rPr lang="ar-EG" sz="2400" dirty="0">
                <a:solidFill>
                  <a:schemeClr val="tx1"/>
                </a:solidFill>
              </a:rPr>
            </a:br>
            <a:r>
              <a:rPr lang="ar-EG" sz="2400" dirty="0">
                <a:solidFill>
                  <a:schemeClr val="tx1"/>
                </a:solidFill>
              </a:rPr>
              <a:t>·        البنكرياس</a:t>
            </a:r>
            <a:br>
              <a:rPr lang="ar-EG" sz="2400" dirty="0">
                <a:solidFill>
                  <a:schemeClr val="tx1"/>
                </a:solidFill>
              </a:rPr>
            </a:br>
            <a:r>
              <a:rPr lang="ar-EG" sz="2400" dirty="0">
                <a:solidFill>
                  <a:schemeClr val="tx1"/>
                </a:solidFill>
              </a:rPr>
              <a:t>·        الكليتين</a:t>
            </a:r>
            <a:br>
              <a:rPr lang="ar-EG" sz="2400" dirty="0">
                <a:solidFill>
                  <a:schemeClr val="tx1"/>
                </a:solidFill>
              </a:rPr>
            </a:br>
            <a:r>
              <a:rPr lang="ar-EG" sz="2400" dirty="0">
                <a:solidFill>
                  <a:schemeClr val="tx1"/>
                </a:solidFill>
              </a:rPr>
              <a:t>·        المثانة</a:t>
            </a:r>
            <a:br>
              <a:rPr lang="ar-EG" sz="2400" dirty="0">
                <a:solidFill>
                  <a:schemeClr val="tx1"/>
                </a:solidFill>
              </a:rPr>
            </a:br>
            <a:r>
              <a:rPr lang="ar-EG" sz="2400" dirty="0">
                <a:solidFill>
                  <a:schemeClr val="tx1"/>
                </a:solidFill>
              </a:rPr>
              <a:t>·        الأمعاء</a:t>
            </a:r>
            <a:br>
              <a:rPr lang="ar-EG" sz="2400" dirty="0">
                <a:solidFill>
                  <a:schemeClr val="tx1"/>
                </a:solidFill>
              </a:rPr>
            </a:br>
            <a:r>
              <a:rPr lang="ar-EG" sz="2400" dirty="0">
                <a:solidFill>
                  <a:schemeClr val="tx1"/>
                </a:solidFill>
              </a:rPr>
              <a:t>·        الحوض</a:t>
            </a:r>
            <a:br>
              <a:rPr lang="ar-EG" sz="2400" dirty="0">
                <a:solidFill>
                  <a:schemeClr val="tx1"/>
                </a:solidFill>
              </a:rPr>
            </a:br>
            <a:r>
              <a:rPr lang="ar-EG" sz="2400" dirty="0">
                <a:solidFill>
                  <a:schemeClr val="tx1"/>
                </a:solidFill>
              </a:rPr>
              <a:t>·        الحلق</a:t>
            </a:r>
            <a:br>
              <a:rPr lang="ar-EG" sz="2400" dirty="0">
                <a:solidFill>
                  <a:schemeClr val="tx1"/>
                </a:solidFill>
              </a:rPr>
            </a:br>
            <a:r>
              <a:rPr lang="ar-EG" sz="2400" dirty="0">
                <a:solidFill>
                  <a:schemeClr val="tx1"/>
                </a:solidFill>
              </a:rPr>
              <a:t>·        المرئ</a:t>
            </a:r>
            <a:br>
              <a:rPr lang="ar-EG" sz="2400" dirty="0">
                <a:solidFill>
                  <a:schemeClr val="tx1"/>
                </a:solidFill>
              </a:rPr>
            </a:br>
            <a:r>
              <a:rPr lang="ar-EG" sz="2400" dirty="0">
                <a:solidFill>
                  <a:schemeClr val="tx1"/>
                </a:solidFill>
              </a:rPr>
              <a:t>·        الحنجرة</a:t>
            </a:r>
            <a:br>
              <a:rPr lang="ar-EG" sz="2400" dirty="0">
                <a:solidFill>
                  <a:schemeClr val="tx1"/>
                </a:solidFill>
              </a:rPr>
            </a:br>
            <a:r>
              <a:rPr lang="ar-EG" sz="2400" dirty="0">
                <a:solidFill>
                  <a:schemeClr val="tx1"/>
                </a:solidFill>
              </a:rPr>
              <a:t>·        الفم</a:t>
            </a:r>
            <a:br>
              <a:rPr lang="ar-EG" sz="2400" dirty="0">
                <a:solidFill>
                  <a:schemeClr val="tx1"/>
                </a:solidFill>
              </a:rPr>
            </a:br>
            <a:endParaRPr lang="ar-EG" sz="2400" dirty="0">
              <a:solidFill>
                <a:schemeClr val="tx1"/>
              </a:solidFill>
            </a:endParaRPr>
          </a:p>
        </p:txBody>
      </p:sp>
      <p:pic>
        <p:nvPicPr>
          <p:cNvPr id="3" name="Picture 2">
            <a:extLst>
              <a:ext uri="{FF2B5EF4-FFF2-40B4-BE49-F238E27FC236}">
                <a16:creationId xmlns:a16="http://schemas.microsoft.com/office/drawing/2014/main" id="{3767FE9C-978F-B04D-B8F3-0F1AFACE2D88}"/>
              </a:ext>
            </a:extLst>
          </p:cNvPr>
          <p:cNvPicPr>
            <a:picLocks noChangeAspect="1"/>
          </p:cNvPicPr>
          <p:nvPr/>
        </p:nvPicPr>
        <p:blipFill>
          <a:blip r:embed="rId2"/>
          <a:stretch>
            <a:fillRect/>
          </a:stretch>
        </p:blipFill>
        <p:spPr>
          <a:xfrm>
            <a:off x="2446867" y="3017829"/>
            <a:ext cx="4572000" cy="2600325"/>
          </a:xfrm>
          <a:prstGeom prst="rect">
            <a:avLst/>
          </a:prstGeom>
        </p:spPr>
      </p:pic>
    </p:spTree>
    <p:extLst>
      <p:ext uri="{BB962C8B-B14F-4D97-AF65-F5344CB8AC3E}">
        <p14:creationId xmlns:p14="http://schemas.microsoft.com/office/powerpoint/2010/main" val="3708635327"/>
      </p:ext>
    </p:extLst>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16EB87-756F-B678-D8F7-8EFEB1615C0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6BD1B16-056E-5070-BAEA-F06760AD7E64}"/>
              </a:ext>
            </a:extLst>
          </p:cNvPr>
          <p:cNvSpPr>
            <a:spLocks noGrp="1"/>
          </p:cNvSpPr>
          <p:nvPr>
            <p:ph type="ctrTitle"/>
          </p:nvPr>
        </p:nvSpPr>
        <p:spPr>
          <a:xfrm>
            <a:off x="753533" y="4187313"/>
            <a:ext cx="10659534" cy="2387600"/>
          </a:xfrm>
        </p:spPr>
        <p:txBody>
          <a:bodyPr>
            <a:noAutofit/>
          </a:bodyPr>
          <a:lstStyle/>
          <a:p>
            <a:pPr algn="r" rtl="1"/>
            <a:r>
              <a:rPr lang="ar-EG" sz="2400" b="1" u="sng" dirty="0">
                <a:solidFill>
                  <a:schemeClr val="tx1"/>
                </a:solidFill>
              </a:rPr>
              <a:t>طرق الإقلاع عن التدخين</a:t>
            </a:r>
            <a:br>
              <a:rPr lang="ar-JO" sz="2400" b="1" u="sng" dirty="0">
                <a:solidFill>
                  <a:schemeClr val="tx1"/>
                </a:solidFill>
              </a:rPr>
            </a:br>
            <a:br>
              <a:rPr lang="ar-EG" sz="2000" dirty="0">
                <a:solidFill>
                  <a:schemeClr val="tx1"/>
                </a:solidFill>
              </a:rPr>
            </a:br>
            <a:r>
              <a:rPr lang="ar-EG" sz="2000" dirty="0">
                <a:solidFill>
                  <a:schemeClr val="tx1"/>
                </a:solidFill>
              </a:rPr>
              <a:t>اتخاذ القرار هي الخطوة الأولى تجاه الإقلاع عن التدخين، كل ما عليك فعله هو التخلص من السجائر الموجودة لديك، سواء على الفور أو بشكل تدريجي وفقًا لما يناسبك، ثم وضع الخطة الأمثل لك للتخلص من هذه العادة.</a:t>
            </a:r>
            <a:br>
              <a:rPr lang="ar-JO" sz="2000" dirty="0">
                <a:solidFill>
                  <a:schemeClr val="tx1"/>
                </a:solidFill>
              </a:rPr>
            </a:br>
            <a:br>
              <a:rPr lang="ar-EG" sz="2000" dirty="0">
                <a:solidFill>
                  <a:schemeClr val="tx1"/>
                </a:solidFill>
              </a:rPr>
            </a:br>
            <a:r>
              <a:rPr lang="ar-EG" sz="2000" dirty="0">
                <a:solidFill>
                  <a:schemeClr val="tx1"/>
                </a:solidFill>
              </a:rPr>
              <a:t>يمكنك أيضًا تدوين أو قول الأسباب التي جعلتك ترغب في الإقلاع عن التدخين بصوتٍ مسموع، وأضِف أيضًا فوائد الإقلاع عن التدخين، والتي قد تشمل التمتع بصحة أفضل والحد من أضرار التدخين السلبي الواقعة على أحبائك وتوفير المال.</a:t>
            </a:r>
            <a:br>
              <a:rPr lang="ar-JO" sz="2000" dirty="0">
                <a:solidFill>
                  <a:schemeClr val="tx1"/>
                </a:solidFill>
              </a:rPr>
            </a:br>
            <a:br>
              <a:rPr lang="ar-EG" sz="2000" dirty="0">
                <a:solidFill>
                  <a:schemeClr val="tx1"/>
                </a:solidFill>
              </a:rPr>
            </a:br>
            <a:r>
              <a:rPr lang="ar-EG" sz="2000" dirty="0">
                <a:solidFill>
                  <a:schemeClr val="tx1"/>
                </a:solidFill>
              </a:rPr>
              <a:t>والخطوات التي يمكنك إتباعها في رحلة الإقلاع عن التدخين عادًة ما تشمل الآتي:</a:t>
            </a:r>
            <a:br>
              <a:rPr lang="ar-EG" sz="2000" dirty="0">
                <a:solidFill>
                  <a:schemeClr val="tx1"/>
                </a:solidFill>
              </a:rPr>
            </a:br>
            <a:r>
              <a:rPr lang="ar-EG" sz="2000" dirty="0">
                <a:solidFill>
                  <a:schemeClr val="tx1"/>
                </a:solidFill>
              </a:rPr>
              <a:t>·        تجربة العلاج ببدائل النيكوتين، وهو أمر سوف يناقشه الطبيب معك حتى يصف لك العلاج ا</a:t>
            </a:r>
            <a:r>
              <a:rPr lang="ar-JO" sz="2000" dirty="0">
                <a:solidFill>
                  <a:schemeClr val="tx1"/>
                </a:solidFill>
              </a:rPr>
              <a:t>لمناسب</a:t>
            </a:r>
            <a:br>
              <a:rPr lang="ar-EG" sz="2000" dirty="0">
                <a:solidFill>
                  <a:schemeClr val="tx1"/>
                </a:solidFill>
              </a:rPr>
            </a:br>
            <a:r>
              <a:rPr lang="ar-EG" sz="2000" dirty="0">
                <a:solidFill>
                  <a:schemeClr val="tx1"/>
                </a:solidFill>
              </a:rPr>
              <a:t>·        استخدام العلكة أو الحلوى الصلبة لمقاومة الرغبة في التدخين</a:t>
            </a:r>
            <a:br>
              <a:rPr lang="ar-EG" sz="2000" dirty="0">
                <a:solidFill>
                  <a:schemeClr val="tx1"/>
                </a:solidFill>
              </a:rPr>
            </a:br>
            <a:r>
              <a:rPr lang="ar-EG" sz="2000" dirty="0">
                <a:solidFill>
                  <a:schemeClr val="tx1"/>
                </a:solidFill>
              </a:rPr>
              <a:t>·        تجنب محفزات التدخين، سواء كانت متمثلة في مواقف أو أماكن أو حتى أشخاص</a:t>
            </a:r>
            <a:br>
              <a:rPr lang="ar-EG" sz="2000" dirty="0">
                <a:solidFill>
                  <a:schemeClr val="tx1"/>
                </a:solidFill>
              </a:rPr>
            </a:br>
            <a:r>
              <a:rPr lang="ar-EG" sz="2000" dirty="0">
                <a:solidFill>
                  <a:schemeClr val="tx1"/>
                </a:solidFill>
              </a:rPr>
              <a:t>·        ابتعد عن فكرة "سوف أتناول سيجارة واحدة فقط" لأنها دائمًا ما تكون بداية إدمان السجائر مرة أخرى</a:t>
            </a:r>
            <a:br>
              <a:rPr lang="ar-EG" sz="2000" dirty="0">
                <a:solidFill>
                  <a:schemeClr val="tx1"/>
                </a:solidFill>
              </a:rPr>
            </a:br>
            <a:r>
              <a:rPr lang="ar-EG" sz="2000" dirty="0">
                <a:solidFill>
                  <a:schemeClr val="tx1"/>
                </a:solidFill>
              </a:rPr>
              <a:t>·        قم بتجربة تمارين التأمل لتخفيف الضغط والتوتر</a:t>
            </a:r>
            <a:br>
              <a:rPr lang="ar-EG" sz="2000" dirty="0">
                <a:solidFill>
                  <a:schemeClr val="tx1"/>
                </a:solidFill>
              </a:rPr>
            </a:br>
            <a:r>
              <a:rPr lang="ar-EG" sz="2000" dirty="0">
                <a:solidFill>
                  <a:schemeClr val="tx1"/>
                </a:solidFill>
              </a:rPr>
              <a:t>·        ابدأ في ممارسة الرياضة، حتى وإن كانت لمدة 10 دقائق فقط في اليوم</a:t>
            </a:r>
            <a:br>
              <a:rPr lang="ar-EG" sz="2000" dirty="0">
                <a:solidFill>
                  <a:schemeClr val="tx1"/>
                </a:solidFill>
              </a:rPr>
            </a:br>
            <a:r>
              <a:rPr lang="ar-EG" sz="2000" dirty="0">
                <a:solidFill>
                  <a:schemeClr val="tx1"/>
                </a:solidFill>
              </a:rPr>
              <a:t>·        لا تخشى طلب المساعدة، وخاصًة من المقربين إليك</a:t>
            </a:r>
            <a:br>
              <a:rPr lang="ar-EG" sz="2000" dirty="0">
                <a:solidFill>
                  <a:schemeClr val="tx1"/>
                </a:solidFill>
              </a:rPr>
            </a:br>
            <a:endParaRPr lang="ar-EG" sz="2000" dirty="0">
              <a:solidFill>
                <a:schemeClr val="tx1"/>
              </a:solidFill>
            </a:endParaRPr>
          </a:p>
        </p:txBody>
      </p:sp>
    </p:spTree>
    <p:extLst>
      <p:ext uri="{BB962C8B-B14F-4D97-AF65-F5344CB8AC3E}">
        <p14:creationId xmlns:p14="http://schemas.microsoft.com/office/powerpoint/2010/main" val="287890954"/>
      </p:ext>
    </p:extLst>
  </p:cSld>
  <p:clrMapOvr>
    <a:masterClrMapping/>
  </p:clrMapOvr>
  <p:transition spd="slow">
    <p:randomBar dir="vert"/>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134E6D-7291-34F3-BF99-6BE0E02335F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D1E62E9-EF03-1B55-9871-393AF52D366F}"/>
              </a:ext>
            </a:extLst>
          </p:cNvPr>
          <p:cNvSpPr>
            <a:spLocks noGrp="1"/>
          </p:cNvSpPr>
          <p:nvPr>
            <p:ph type="ctrTitle"/>
          </p:nvPr>
        </p:nvSpPr>
        <p:spPr>
          <a:xfrm>
            <a:off x="668867" y="2256917"/>
            <a:ext cx="10659534" cy="2387600"/>
          </a:xfrm>
        </p:spPr>
        <p:txBody>
          <a:bodyPr>
            <a:noAutofit/>
          </a:bodyPr>
          <a:lstStyle/>
          <a:p>
            <a:pPr algn="ctr" rtl="1"/>
            <a:r>
              <a:rPr lang="ar-JO" sz="8800" b="1" dirty="0">
                <a:solidFill>
                  <a:schemeClr val="tx1"/>
                </a:solidFill>
              </a:rPr>
              <a:t>مع الشكر الجزيل</a:t>
            </a:r>
            <a:br>
              <a:rPr lang="ar-JO" sz="8800" b="1" dirty="0"/>
            </a:br>
            <a:br>
              <a:rPr lang="ar-JO" sz="8800" b="1" dirty="0"/>
            </a:br>
            <a:r>
              <a:rPr lang="ar-JO" sz="3600" b="1" dirty="0">
                <a:solidFill>
                  <a:srgbClr val="FF0000"/>
                </a:solidFill>
              </a:rPr>
              <a:t>معن ابراهيم و حمزة ملحم</a:t>
            </a:r>
            <a:endParaRPr lang="ar-EG" sz="8000" dirty="0">
              <a:solidFill>
                <a:srgbClr val="FF0000"/>
              </a:solidFill>
            </a:endParaRPr>
          </a:p>
        </p:txBody>
      </p:sp>
    </p:spTree>
    <p:extLst>
      <p:ext uri="{BB962C8B-B14F-4D97-AF65-F5344CB8AC3E}">
        <p14:creationId xmlns:p14="http://schemas.microsoft.com/office/powerpoint/2010/main" val="3234959947"/>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20</TotalTime>
  <Words>620</Words>
  <Application>Microsoft Office PowerPoint</Application>
  <PresentationFormat>Widescreen</PresentationFormat>
  <Paragraphs>12</Paragraphs>
  <Slides>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Trebuchet MS</vt:lpstr>
      <vt:lpstr>Wingdings 3</vt:lpstr>
      <vt:lpstr>Facet</vt:lpstr>
      <vt:lpstr>أضرار التدخين وطرق الإقلاع عنه  </vt:lpstr>
      <vt:lpstr>التدخين يزيد من خطر تعرضك لأكثر من 50 حالة صحية خطيرة؛ بالطبع لن نتعرف على جميع هذه الحالات الصحية في هذا العرض التقديمي، ولكننا سنركز على الحالات الصحية الأكثر شيوعًا والأكثر صِلة بالتدخين، تابعوا معنا الآتي لمعرفة أضرار التدخين بالتفصيل وطرق الإقلاع عنه.  </vt:lpstr>
      <vt:lpstr>هل التدخين يسبب الإدمان؟  التدخين يسبب الإدمان خلال وقت قياسي، حيث أنه يحتوي على النيكوتين المسئول عن إدمان منتجات التبغ بوجه عام، ومنها السجائر بالطبع. كمية النيكوتين التي تدخل الجسم تعتمد على طريقة التدخين نفسها والتي تختلف من شخص لآخر وتختلف باختلاف المنتج المستخدم في التدخين وتركيز النيكوتين به.  يتم امتصاص النيكوتين من خلال الفم ثم يدخل في مسار الدم ويصل للرئتين والمخ خلال ثواني معدودة؛ كلما أكثرت من التدخين كلما ازدادت نسبة امتصاص الجسم لكميات أكبر من النيكوتين.  وتحتوي السجائر على حوالي 600 مكون، العديد من هذه المكونات يمكنك إيجادها أيضًا في السيجار والشيشة، وعندما تحترق هذه المكونات ينتج عنها أكثر من 7000 مركب كيميائي ضار بالجسم، من بينها 69 مركب سام على الأقل وله صِلة بالسرطان.  لا توجد طريقة آمنة للتدخين؛ إدخال التبغ للجسم يضر بالصحة لفترات طويلة ويستغرق وقتًا حتى تختفي آثاره الجانبية من الجسم على المدى البعيد. استبدال السجائر بمنتجات أخرى، مثل السيجار أو البايب أو الشيشة لن يساعدك على تجنب أضرار التدخين، كما أن المنتجات الحديثة مثل الـ vape تحتوي على التبغ أيضًا بالإضافة لمنتجات كيميائية أخرى ضارة ولم يتم عمل الأبحاث الكافية عليها بعد.</vt:lpstr>
      <vt:lpstr>أضرار التدخين على الصحة التدخين له العديد من الأضرار التي تستمر على المدى الطويل، ومن هذه الأضرار بالطبع السرطان؛ التدخين يتسبب في 70% من حالات الإصابة بسرطان الرئة، بالإضافة لأجزاء الجسم الأخرى، والتي تشمل: ·        المعدة ·        الكبد ·        البنكرياس ·        الكليتين ·        المثانة ·        الأمعاء ·        الحوض ·        الحلق ·        المرئ ·        الحنجرة ·        الفم </vt:lpstr>
      <vt:lpstr>طرق الإقلاع عن التدخين  اتخاذ القرار هي الخطوة الأولى تجاه الإقلاع عن التدخين، كل ما عليك فعله هو التخلص من السجائر الموجودة لديك، سواء على الفور أو بشكل تدريجي وفقًا لما يناسبك، ثم وضع الخطة الأمثل لك للتخلص من هذه العادة.  يمكنك أيضًا تدوين أو قول الأسباب التي جعلتك ترغب في الإقلاع عن التدخين بصوتٍ مسموع، وأضِف أيضًا فوائد الإقلاع عن التدخين، والتي قد تشمل التمتع بصحة أفضل والحد من أضرار التدخين السلبي الواقعة على أحبائك وتوفير المال.  والخطوات التي يمكنك إتباعها في رحلة الإقلاع عن التدخين عادًة ما تشمل الآتي: ·        تجربة العلاج ببدائل النيكوتين، وهو أمر سوف يناقشه الطبيب معك حتى يصف لك العلاج المناسب ·        استخدام العلكة أو الحلوى الصلبة لمقاومة الرغبة في التدخين ·        تجنب محفزات التدخين، سواء كانت متمثلة في مواقف أو أماكن أو حتى أشخاص ·        ابتعد عن فكرة "سوف أتناول سيجارة واحدة فقط" لأنها دائمًا ما تكون بداية إدمان السجائر مرة أخرى ·        قم بتجربة تمارين التأمل لتخفيف الضغط والتوتر ·        ابدأ في ممارسة الرياضة، حتى وإن كانت لمدة 10 دقائق فقط في اليوم ·        لا تخشى طلب المساعدة، وخاصًة من المقربين إليك </vt:lpstr>
      <vt:lpstr>مع الشكر الجزيل  معن ابراهيم و حمزة ملحم</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Ibrahim A. Suleiman</dc:creator>
  <cp:lastModifiedBy>Ibrahim A. Suleiman</cp:lastModifiedBy>
  <cp:revision>5</cp:revision>
  <dcterms:created xsi:type="dcterms:W3CDTF">2025-10-11T13:54:41Z</dcterms:created>
  <dcterms:modified xsi:type="dcterms:W3CDTF">2025-10-11T14:15:30Z</dcterms:modified>
</cp:coreProperties>
</file>