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98" r:id="rId5"/>
    <p:sldId id="283" r:id="rId6"/>
    <p:sldId id="297" r:id="rId7"/>
    <p:sldId id="292" r:id="rId8"/>
    <p:sldId id="284" r:id="rId9"/>
    <p:sldId id="293" r:id="rId10"/>
    <p:sldId id="294" r:id="rId11"/>
    <p:sldId id="285" r:id="rId12"/>
    <p:sldId id="29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12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11/1/2025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2500" b="1" i="0" spc="-100" baseline="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n-US" sz="1200" b="0" i="0" spc="14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5" r:id="rId22"/>
    <p:sldLayoutId id="2147483672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/>
          <a:lstStyle/>
          <a:p>
            <a:pPr algn="ctr"/>
            <a:r>
              <a:rPr lang="ar-JO" dirty="0"/>
              <a:t>دخل الأسرة ونفقاتها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</p:spPr>
        <p:txBody>
          <a:bodyPr/>
          <a:lstStyle/>
          <a:p>
            <a:r>
              <a:rPr lang="ar-JO" sz="2800" b="1" spc="-100" dirty="0">
                <a:latin typeface="+mj-lt"/>
              </a:rPr>
              <a:t>مشروع الشهر الثالث – التربية المهنية والثقافة المالية </a:t>
            </a:r>
            <a:endParaRPr lang="en-US" sz="2800" b="1" spc="-100" dirty="0">
              <a:latin typeface="+mj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C1DE0A-7865-466B-B5D7-781C92357026}"/>
              </a:ext>
            </a:extLst>
          </p:cNvPr>
          <p:cNvSpPr txBox="1"/>
          <p:nvPr/>
        </p:nvSpPr>
        <p:spPr>
          <a:xfrm>
            <a:off x="9933709" y="4277225"/>
            <a:ext cx="1753955" cy="323537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>
              <a:lnSpc>
                <a:spcPts val="1000"/>
              </a:lnSpc>
            </a:pPr>
            <a:r>
              <a:rPr lang="ar-JO" sz="36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سيف عواد</a:t>
            </a:r>
            <a:endParaRPr lang="en-US" b="0" i="0" spc="14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884217"/>
            <a:ext cx="5472000" cy="2770910"/>
          </a:xfrm>
        </p:spPr>
        <p:txBody>
          <a:bodyPr/>
          <a:lstStyle/>
          <a:p>
            <a:pPr marL="0" indent="0" algn="ctr" rtl="1">
              <a:buNone/>
            </a:pPr>
            <a:r>
              <a:rPr lang="ar-JO" sz="3200" b="1" u="sng" dirty="0"/>
              <a:t>فكرة المشروع</a:t>
            </a:r>
          </a:p>
          <a:p>
            <a:pPr marL="0" indent="0" algn="ctr" rtl="1">
              <a:buNone/>
            </a:pPr>
            <a:endParaRPr lang="ar-JO" sz="3600" u="sng" dirty="0"/>
          </a:p>
          <a:p>
            <a:pPr marL="0" indent="0" algn="r" rtl="1">
              <a:buNone/>
            </a:pPr>
            <a:r>
              <a:rPr lang="en-US" sz="2400" b="1" dirty="0"/>
              <a:t>.</a:t>
            </a:r>
            <a:r>
              <a:rPr lang="ar-JO" sz="2400" b="1" dirty="0"/>
              <a:t> أسرة مكونة من خمسة أفراد (الأب، الأم، وثلاثة أبناء) بدخل شهري مقداره 1000 دينار، ترغب في تنظيم مصروفاتها لتجنب العجز، ومعالجة أي نقص مالي من خلال مشروع منزلي بسيط</a:t>
            </a:r>
          </a:p>
          <a:p>
            <a:pPr marL="0" indent="0" algn="r" rtl="1">
              <a:buNone/>
            </a:pPr>
            <a:r>
              <a:rPr lang="en-US" dirty="0"/>
              <a:t>. </a:t>
            </a:r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488" y="2725677"/>
            <a:ext cx="4648200" cy="985000"/>
          </a:xfrm>
        </p:spPr>
        <p:txBody>
          <a:bodyPr/>
          <a:lstStyle/>
          <a:p>
            <a:pPr algn="ctr"/>
            <a:r>
              <a:rPr lang="ar-JO" sz="4800" dirty="0">
                <a:latin typeface="+mn-lt"/>
                <a:ea typeface="+mn-ea"/>
                <a:cs typeface="+mn-cs"/>
              </a:rPr>
              <a:t>المشكلة</a:t>
            </a:r>
            <a:endParaRPr lang="en-US" sz="48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928488" y="3688074"/>
            <a:ext cx="4648200" cy="2015452"/>
          </a:xfrm>
        </p:spPr>
        <p:txBody>
          <a:bodyPr/>
          <a:lstStyle/>
          <a:p>
            <a:r>
              <a:rPr lang="ar-JO" sz="2400" b="1" dirty="0"/>
              <a:t>إدارة الدخل الأسري بفعالية لتجنب العجز الشهري وتحقيق فائض يمكن استثماره في مشروع صغير يعود بالفائدة على الأسرة.</a:t>
            </a:r>
          </a:p>
          <a:p>
            <a:r>
              <a:rPr lang="en-US" dirty="0"/>
              <a:t>,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Hand writing on post-it note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80117"/>
            <a:ext cx="6096000" cy="1124345"/>
          </a:xfrm>
        </p:spPr>
        <p:txBody>
          <a:bodyPr/>
          <a:lstStyle/>
          <a:p>
            <a:pPr algn="ctr" rtl="1">
              <a:spcBef>
                <a:spcPts val="1000"/>
              </a:spcBef>
            </a:pPr>
            <a:r>
              <a:rPr lang="ar-JO" sz="3200" u="sng" dirty="0">
                <a:latin typeface="+mn-lt"/>
                <a:ea typeface="+mn-ea"/>
                <a:cs typeface="+mn-cs"/>
              </a:rPr>
              <a:t>تفاصيل الدخل والمصروفات الشهرية</a:t>
            </a:r>
            <a:endParaRPr lang="en-US" sz="3200" u="sng" dirty="0"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096000" y="1522829"/>
            <a:ext cx="6096000" cy="590155"/>
          </a:xfrm>
        </p:spPr>
        <p:txBody>
          <a:bodyPr/>
          <a:lstStyle/>
          <a:p>
            <a:pPr algn="ctr"/>
            <a:r>
              <a:rPr lang="ar-JO" sz="2400" b="1" dirty="0"/>
              <a:t>الدخل الشهري = 1000 دينار </a:t>
            </a:r>
            <a:endParaRPr lang="en-US" sz="2400" b="1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0749600-E87A-4973-9370-BC74A87FEFB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00318193"/>
              </p:ext>
            </p:extLst>
          </p:nvPr>
        </p:nvGraphicFramePr>
        <p:xfrm>
          <a:off x="6484350" y="2112984"/>
          <a:ext cx="5472112" cy="4572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36056">
                  <a:extLst>
                    <a:ext uri="{9D8B030D-6E8A-4147-A177-3AD203B41FA5}">
                      <a16:colId xmlns:a16="http://schemas.microsoft.com/office/drawing/2014/main" val="928507195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947322242"/>
                    </a:ext>
                  </a:extLst>
                </a:gridCol>
              </a:tblGrid>
              <a:tr h="397091">
                <a:tc>
                  <a:txBody>
                    <a:bodyPr/>
                    <a:lstStyle/>
                    <a:p>
                      <a:pPr algn="ctr"/>
                      <a:r>
                        <a:rPr lang="ar-JO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القيمة </a:t>
                      </a:r>
                      <a:endParaRPr lang="en-US" sz="2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المصروفات</a:t>
                      </a:r>
                      <a:r>
                        <a:rPr lang="ar-JO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238169"/>
                  </a:ext>
                </a:extLst>
              </a:tr>
              <a:tr h="397091">
                <a:tc>
                  <a:txBody>
                    <a:bodyPr/>
                    <a:lstStyle/>
                    <a:p>
                      <a:pPr algn="ctr"/>
                      <a:r>
                        <a:rPr lang="ar-JO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  <a:endParaRPr lang="en-US" sz="2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الأيجار </a:t>
                      </a:r>
                      <a:endParaRPr lang="en-US" sz="2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630855"/>
                  </a:ext>
                </a:extLst>
              </a:tr>
              <a:tr h="397091">
                <a:tc>
                  <a:txBody>
                    <a:bodyPr/>
                    <a:lstStyle/>
                    <a:p>
                      <a:pPr algn="ctr"/>
                      <a:r>
                        <a:rPr lang="ar-JO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2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فواتير الخدمات </a:t>
                      </a:r>
                      <a:endParaRPr lang="en-US" sz="2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77102"/>
                  </a:ext>
                </a:extLst>
              </a:tr>
              <a:tr h="397091">
                <a:tc>
                  <a:txBody>
                    <a:bodyPr/>
                    <a:lstStyle/>
                    <a:p>
                      <a:pPr algn="ctr"/>
                      <a:r>
                        <a:rPr lang="ar-JO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en-US" sz="2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الطعام والشراب </a:t>
                      </a:r>
                      <a:endParaRPr lang="en-US" sz="2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610420"/>
                  </a:ext>
                </a:extLst>
              </a:tr>
              <a:tr h="397091">
                <a:tc>
                  <a:txBody>
                    <a:bodyPr/>
                    <a:lstStyle/>
                    <a:p>
                      <a:pPr algn="ctr"/>
                      <a:r>
                        <a:rPr lang="ar-JO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2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المواصلات </a:t>
                      </a:r>
                      <a:endParaRPr lang="en-US" sz="2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327717"/>
                  </a:ext>
                </a:extLst>
              </a:tr>
              <a:tr h="397091">
                <a:tc>
                  <a:txBody>
                    <a:bodyPr/>
                    <a:lstStyle/>
                    <a:p>
                      <a:pPr algn="ctr"/>
                      <a:r>
                        <a:rPr lang="ar-JO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en-US" sz="2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التعليم </a:t>
                      </a:r>
                      <a:endParaRPr lang="en-US" sz="2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874092"/>
                  </a:ext>
                </a:extLst>
              </a:tr>
              <a:tr h="397091">
                <a:tc>
                  <a:txBody>
                    <a:bodyPr/>
                    <a:lstStyle/>
                    <a:p>
                      <a:pPr algn="ctr"/>
                      <a:r>
                        <a:rPr lang="ar-JO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n-US" sz="2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الصحة </a:t>
                      </a:r>
                      <a:endParaRPr lang="en-US" sz="2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886519"/>
                  </a:ext>
                </a:extLst>
              </a:tr>
              <a:tr h="397091">
                <a:tc>
                  <a:txBody>
                    <a:bodyPr/>
                    <a:lstStyle/>
                    <a:p>
                      <a:pPr algn="ctr"/>
                      <a:r>
                        <a:rPr lang="ar-JO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en-US" sz="2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الترفيه والمشتريات </a:t>
                      </a:r>
                      <a:endParaRPr lang="en-US" sz="2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061651"/>
                  </a:ext>
                </a:extLst>
              </a:tr>
              <a:tr h="397091">
                <a:tc>
                  <a:txBody>
                    <a:bodyPr/>
                    <a:lstStyle/>
                    <a:p>
                      <a:pPr algn="ctr"/>
                      <a:r>
                        <a:rPr lang="ar-JO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n-US" sz="2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الطوارئ والادخار </a:t>
                      </a:r>
                      <a:endParaRPr lang="en-US" sz="2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946597"/>
                  </a:ext>
                </a:extLst>
              </a:tr>
              <a:tr h="39709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المجموع </a:t>
                      </a:r>
                      <a:endParaRPr lang="en-US" sz="2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99816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esk with computer, phone, books, etc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5700" y="3194816"/>
            <a:ext cx="5956300" cy="954044"/>
          </a:xfrm>
        </p:spPr>
        <p:txBody>
          <a:bodyPr/>
          <a:lstStyle/>
          <a:p>
            <a:pPr algn="ctr"/>
            <a:r>
              <a:rPr lang="ar-JO" sz="4400" dirty="0"/>
              <a:t>قيمة العجز ما يقارب 50 ديناراردني </a:t>
            </a:r>
            <a:endParaRPr lang="en-US" sz="44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 rtl="1"/>
            <a:r>
              <a:rPr lang="ar-JO" sz="3600" b="1" dirty="0"/>
              <a:t>معالجة حالة العجز</a:t>
            </a:r>
            <a:endParaRPr lang="en-US" sz="36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560086" y="1977729"/>
            <a:ext cx="5472000" cy="360000"/>
          </a:xfrm>
        </p:spPr>
        <p:txBody>
          <a:bodyPr/>
          <a:lstStyle/>
          <a:p>
            <a:pPr algn="r" rtl="1"/>
            <a:r>
              <a:rPr lang="ar-JO" sz="3200" u="sng" dirty="0"/>
              <a:t>بعد الترشيد</a:t>
            </a:r>
            <a:endParaRPr lang="en-US" sz="3200" u="sn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/>
          <a:lstStyle/>
          <a:p>
            <a:pPr algn="r" rtl="1"/>
            <a:r>
              <a:rPr lang="ar-JO" sz="2400" b="1" dirty="0"/>
              <a:t>الترفيه والمشتريات: 40 دينار</a:t>
            </a:r>
          </a:p>
          <a:p>
            <a:pPr algn="r" rtl="1"/>
            <a:r>
              <a:rPr lang="ar-JO" sz="2400" b="1" dirty="0"/>
              <a:t>الطعام والشراب: 280 دينار</a:t>
            </a:r>
          </a:p>
          <a:p>
            <a:pPr algn="r" rtl="1"/>
            <a:r>
              <a:rPr lang="ar-JO" sz="2400" b="1" dirty="0"/>
              <a:t>فواتير الخدمات: 90 دينار</a:t>
            </a:r>
          </a:p>
          <a:p>
            <a:pPr algn="r" rtl="1"/>
            <a:r>
              <a:rPr lang="ar-JO" sz="2400" b="1" dirty="0"/>
              <a:t>المجموع الجديد: 960 دينار (فائض 40 دينار)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88000" y="214630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0087" y="2024330"/>
            <a:ext cx="5472000" cy="358775"/>
          </a:xfrm>
        </p:spPr>
        <p:txBody>
          <a:bodyPr/>
          <a:lstStyle/>
          <a:p>
            <a:pPr algn="ctr" rtl="1"/>
            <a:r>
              <a:rPr lang="ar-JO" sz="3200" u="sng" dirty="0"/>
              <a:t>معالجة حالة العجز </a:t>
            </a:r>
            <a:endParaRPr lang="en-US" sz="3200" u="sng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/>
          <a:lstStyle/>
          <a:p>
            <a:pPr algn="r" rtl="1"/>
            <a:r>
              <a:rPr lang="ar-JO" sz="2400" b="1" dirty="0"/>
              <a:t>تقليل المصروفات الترفيهية.</a:t>
            </a:r>
          </a:p>
          <a:p>
            <a:pPr algn="r" rtl="1"/>
            <a:r>
              <a:rPr lang="ar-JO" sz="2400" b="1" dirty="0"/>
              <a:t>• إعداد وجبات منزلية بدلًا من الأكل الجاهز.</a:t>
            </a:r>
          </a:p>
          <a:p>
            <a:pPr algn="r" rtl="1"/>
            <a:r>
              <a:rPr lang="ar-JO" sz="2400" b="1" dirty="0"/>
              <a:t>• بيع أغراض غير مستخدمة.</a:t>
            </a:r>
          </a:p>
          <a:p>
            <a:pPr algn="r" rtl="1"/>
            <a:r>
              <a:rPr lang="ar-JO" sz="2400" b="1" dirty="0"/>
              <a:t>• التفكير في مشروع منزلي بسيط لتغطية العجز.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 descr="Woman on laptop smiling">
            <a:extLst>
              <a:ext uri="{FF2B5EF4-FFF2-40B4-BE49-F238E27FC236}">
                <a16:creationId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2156226"/>
            <a:ext cx="4903599" cy="1958400"/>
          </a:xfrm>
        </p:spPr>
        <p:txBody>
          <a:bodyPr/>
          <a:lstStyle/>
          <a:p>
            <a:pPr algn="ctr" rtl="1"/>
            <a:r>
              <a:rPr lang="ar-JO" sz="4800" dirty="0"/>
              <a:t>كيفية استثمار الفائض</a:t>
            </a:r>
            <a:endParaRPr lang="en-US" sz="4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4902200" cy="1100565"/>
          </a:xfrm>
        </p:spPr>
        <p:txBody>
          <a:bodyPr/>
          <a:lstStyle/>
          <a:p>
            <a:pPr algn="ctr" rtl="1"/>
            <a:r>
              <a:rPr lang="ar-JO" sz="3600" b="1" dirty="0"/>
              <a:t>بعض الافكار والحلول </a:t>
            </a:r>
            <a:endParaRPr lang="en-US" sz="36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93" y="3469422"/>
            <a:ext cx="6334605" cy="432000"/>
          </a:xfrm>
        </p:spPr>
        <p:txBody>
          <a:bodyPr/>
          <a:lstStyle/>
          <a:p>
            <a:pPr algn="ctr" rtl="1"/>
            <a:r>
              <a:rPr lang="ar-JO" u="sng" dirty="0"/>
              <a:t>اهداف المشروع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4E2CBD-FD6C-453E-89B6-25501BD3A1DF}"/>
              </a:ext>
            </a:extLst>
          </p:cNvPr>
          <p:cNvSpPr txBox="1">
            <a:spLocks/>
          </p:cNvSpPr>
          <p:nvPr/>
        </p:nvSpPr>
        <p:spPr>
          <a:xfrm>
            <a:off x="6096000" y="1388189"/>
            <a:ext cx="5857395" cy="2782030"/>
          </a:xfrm>
          <a:prstGeom prst="rect">
            <a:avLst/>
          </a:prstGeom>
          <a:ln>
            <a:noFill/>
          </a:ln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/>
              <a:t>رأس المال المبدئي: 150 دينار من مدخرات 3 أشهر.</a:t>
            </a:r>
          </a:p>
          <a:p>
            <a:pPr algn="r" rtl="1"/>
            <a:r>
              <a:rPr lang="ar-JO" sz="2400" b="1" dirty="0"/>
              <a:t>الأدوات: فرن منزلي، أواني، مواد أولية.</a:t>
            </a:r>
          </a:p>
          <a:p>
            <a:pPr algn="r" rtl="1"/>
            <a:r>
              <a:rPr lang="ar-JO" sz="2400" b="1" dirty="0"/>
              <a:t>الإيراد المتوقع: 80–100 دينار شهريًا.</a:t>
            </a:r>
          </a:p>
          <a:p>
            <a:pPr algn="r" rtl="1"/>
            <a:r>
              <a:rPr lang="ar-JO" sz="2400" b="1" dirty="0"/>
              <a:t>النتيجة: تغطية العجز وتحقيق دخل إضافي.</a:t>
            </a:r>
          </a:p>
        </p:txBody>
      </p:sp>
      <p:pic>
        <p:nvPicPr>
          <p:cNvPr id="11" name="Picture Placeholder 13" descr="Hand writing on post-it note">
            <a:extLst>
              <a:ext uri="{FF2B5EF4-FFF2-40B4-BE49-F238E27FC236}">
                <a16:creationId xmlns:a16="http://schemas.microsoft.com/office/drawing/2014/main" id="{4EAF6CF1-98A5-4C8F-A7E3-86D9B35BAD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57395" cy="63713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E6EF08A-C39A-4045-9356-960A9FE4C585}"/>
              </a:ext>
            </a:extLst>
          </p:cNvPr>
          <p:cNvSpPr txBox="1">
            <a:spLocks/>
          </p:cNvSpPr>
          <p:nvPr/>
        </p:nvSpPr>
        <p:spPr>
          <a:xfrm>
            <a:off x="6009794" y="643094"/>
            <a:ext cx="6334605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JO" u="sng" dirty="0"/>
              <a:t>فكرة المشروع: صنع وبيع حلويات منزلية</a:t>
            </a:r>
            <a:r>
              <a:rPr lang="ar-JO" dirty="0"/>
              <a:t>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DD77095-7648-41BD-8870-6BF7DEAB1C78}"/>
              </a:ext>
            </a:extLst>
          </p:cNvPr>
          <p:cNvSpPr txBox="1">
            <a:spLocks/>
          </p:cNvSpPr>
          <p:nvPr/>
        </p:nvSpPr>
        <p:spPr>
          <a:xfrm>
            <a:off x="6118605" y="4078796"/>
            <a:ext cx="5857395" cy="2485751"/>
          </a:xfrm>
          <a:prstGeom prst="rect">
            <a:avLst/>
          </a:prstGeom>
          <a:ln>
            <a:noFill/>
          </a:ln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/>
              <a:t>تحسين إدارة الموارد المالية للأسرة.</a:t>
            </a:r>
          </a:p>
          <a:p>
            <a:pPr algn="r" rtl="1"/>
            <a:r>
              <a:rPr lang="ar-JO" sz="2400" b="1" dirty="0"/>
              <a:t>تعزيز ثقافة الادخار والاستثمار.</a:t>
            </a:r>
          </a:p>
          <a:p>
            <a:pPr algn="r" rtl="1"/>
            <a:r>
              <a:rPr lang="ar-JO" sz="2400" b="1" dirty="0"/>
              <a:t>تحقيق استقرار مالي وتوفير دخل إضافي.</a:t>
            </a:r>
          </a:p>
          <a:p>
            <a:pPr algn="r" rtl="1"/>
            <a:r>
              <a:rPr lang="ar-JO" sz="2400" b="1" dirty="0"/>
              <a:t>تشجيع العمل المنزلي المنتج</a:t>
            </a:r>
            <a:r>
              <a:rPr lang="ar-JO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conference room">
            <a:extLst>
              <a:ext uri="{FF2B5EF4-FFF2-40B4-BE49-F238E27FC236}">
                <a16:creationId xmlns:a16="http://schemas.microsoft.com/office/drawing/2014/main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" b="45"/>
          <a:stretch>
            <a:fillRect/>
          </a:stretch>
        </p:blipFill>
        <p:spPr>
          <a:xfrm>
            <a:off x="0" y="1"/>
            <a:ext cx="6761018" cy="637135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B77A36-17BE-4D71-8BC4-222ACA27EF2B}"/>
              </a:ext>
            </a:extLst>
          </p:cNvPr>
          <p:cNvSpPr txBox="1">
            <a:spLocks/>
          </p:cNvSpPr>
          <p:nvPr/>
        </p:nvSpPr>
        <p:spPr>
          <a:xfrm>
            <a:off x="6991441" y="2358776"/>
            <a:ext cx="4984559" cy="4444575"/>
          </a:xfrm>
          <a:prstGeom prst="rect">
            <a:avLst/>
          </a:prstGeom>
          <a:ln>
            <a:noFill/>
          </a:ln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/>
              <a:t>زيادة الوعي المالي لدى أفراد الأسرة.</a:t>
            </a:r>
          </a:p>
          <a:p>
            <a:pPr algn="r" rtl="1"/>
            <a:r>
              <a:rPr lang="ar-JO" sz="2400" b="1" dirty="0"/>
              <a:t>تقليل العجز وتحقيق فائض شهري.</a:t>
            </a:r>
          </a:p>
          <a:p>
            <a:pPr algn="r" rtl="1"/>
            <a:r>
              <a:rPr lang="ar-JO" sz="2400" b="1" dirty="0"/>
              <a:t>تحسين مستوى المعيشة.</a:t>
            </a:r>
          </a:p>
          <a:p>
            <a:pPr algn="r" rtl="1"/>
            <a:r>
              <a:rPr lang="ar-JO" sz="2400" b="1" dirty="0"/>
              <a:t>تحوّل الأسرة من مستهلكة إلى منتجة</a:t>
            </a:r>
            <a:r>
              <a:rPr lang="ar-JO" sz="2400" dirty="0"/>
              <a:t>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EB8271F-05D7-4213-BEEF-A31DC570F0CF}"/>
              </a:ext>
            </a:extLst>
          </p:cNvPr>
          <p:cNvSpPr txBox="1">
            <a:spLocks/>
          </p:cNvSpPr>
          <p:nvPr/>
        </p:nvSpPr>
        <p:spPr>
          <a:xfrm>
            <a:off x="6466993" y="1502077"/>
            <a:ext cx="6334605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JO" u="sng" dirty="0"/>
              <a:t>النتائج المتوقعة</a:t>
            </a:r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hand clapping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JO" dirty="0"/>
              <a:t>شكرا لكم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ar-JO" b="1" dirty="0"/>
              <a:t>الاستاذ عاطف ابو ضباع </a:t>
            </a:r>
            <a:endParaRPr lang="en-US" b="1" dirty="0"/>
          </a:p>
        </p:txBody>
      </p:sp>
      <p:pic>
        <p:nvPicPr>
          <p:cNvPr id="8" name="Graphic 7" descr="User" title="Icon - Presenter Name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ar-JO" b="1" dirty="0"/>
              <a:t>الاستاذ أحمد الرنتيسي </a:t>
            </a:r>
            <a:endParaRPr lang="en-US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ar-JO" b="1" dirty="0"/>
              <a:t>مادة الثقافة المالية والتربية المهنية </a:t>
            </a:r>
            <a:endParaRPr lang="en-US" b="1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ar-JO" b="1" dirty="0"/>
              <a:t>سيف عواد الثامن (ب)</a:t>
            </a:r>
            <a:endParaRPr lang="en-US" b="1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3" name="Graphic 12" descr="User" title="Icon - Presenter Name">
            <a:extLst>
              <a:ext uri="{FF2B5EF4-FFF2-40B4-BE49-F238E27FC236}">
                <a16:creationId xmlns:a16="http://schemas.microsoft.com/office/drawing/2014/main" id="{0F804E13-EA08-40C9-8F36-25B83AD3D4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09783" y="4355103"/>
            <a:ext cx="218900" cy="218900"/>
          </a:xfrm>
          <a:prstGeom prst="rect">
            <a:avLst/>
          </a:prstGeom>
        </p:spPr>
      </p:pic>
      <p:pic>
        <p:nvPicPr>
          <p:cNvPr id="15" name="Graphic 14" descr="User" title="Icon - Presenter Name">
            <a:extLst>
              <a:ext uri="{FF2B5EF4-FFF2-40B4-BE49-F238E27FC236}">
                <a16:creationId xmlns:a16="http://schemas.microsoft.com/office/drawing/2014/main" id="{FAB16625-BBF9-41DF-ADC6-B2806053B5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18907" y="5117068"/>
            <a:ext cx="218900" cy="218900"/>
          </a:xfrm>
          <a:prstGeom prst="rect">
            <a:avLst/>
          </a:prstGeom>
        </p:spPr>
      </p:pic>
      <p:pic>
        <p:nvPicPr>
          <p:cNvPr id="17" name="Graphic 16" descr="User" title="Icon - Presenter Name">
            <a:extLst>
              <a:ext uri="{FF2B5EF4-FFF2-40B4-BE49-F238E27FC236}">
                <a16:creationId xmlns:a16="http://schemas.microsoft.com/office/drawing/2014/main" id="{CE844396-1E1F-4758-A146-E99B5D8C67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07274" y="4724922"/>
            <a:ext cx="218900" cy="21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DB5DD7-8DCC-4069-9EB3-5D0981866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90D0D0-7C1D-47FF-A2F0-9937AA567A3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Bright business presentation</Template>
  <TotalTime>0</TotalTime>
  <Words>304</Words>
  <Application>Microsoft Office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Candara</vt:lpstr>
      <vt:lpstr>Corbel</vt:lpstr>
      <vt:lpstr>Times New Roman</vt:lpstr>
      <vt:lpstr>Office Theme</vt:lpstr>
      <vt:lpstr>دخل الأسرة ونفقاتها</vt:lpstr>
      <vt:lpstr>المشكلة</vt:lpstr>
      <vt:lpstr>تفاصيل الدخل والمصروفات الشهرية</vt:lpstr>
      <vt:lpstr>قيمة العجز ما يقارب 50 ديناراردني </vt:lpstr>
      <vt:lpstr>PowerPoint Presentation</vt:lpstr>
      <vt:lpstr>كيفية استثمار الفائض</vt:lpstr>
      <vt:lpstr>اهداف المشروع</vt:lpstr>
      <vt:lpstr>Large image</vt:lpstr>
      <vt:lpstr>شكرا لكم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2025-11-01T16:42:26Z</dcterms:created>
  <dcterms:modified xsi:type="dcterms:W3CDTF">2025-11-01T17:18:52Z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