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7"/>
  </p:notesMasterIdLst>
  <p:handoutMasterIdLst>
    <p:handoutMasterId r:id="rId18"/>
  </p:handoutMasterIdLst>
  <p:sldIdLst>
    <p:sldId id="410" r:id="rId5"/>
    <p:sldId id="383" r:id="rId6"/>
    <p:sldId id="258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39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3" d="100"/>
          <a:sy n="103" d="100"/>
        </p:scale>
        <p:origin x="144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C0BDF0-2BCE-47F0-A8AE-94D450ADAC76}" type="doc">
      <dgm:prSet loTypeId="urn:microsoft.com/office/officeart/2005/8/layout/radial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056695B-3254-41E9-90C8-10522F25C174}">
      <dgm:prSet phldrT="[Text]"/>
      <dgm:spPr/>
      <dgm:t>
        <a:bodyPr/>
        <a:lstStyle/>
        <a:p>
          <a:r>
            <a:rPr lang="ar-JO" dirty="0"/>
            <a:t>أُسس الاستثمار</a:t>
          </a:r>
          <a:endParaRPr lang="en-US" dirty="0"/>
        </a:p>
      </dgm:t>
    </dgm:pt>
    <dgm:pt modelId="{C04AF521-274A-4160-98B0-377ECEAB3AFB}" type="parTrans" cxnId="{4A6B86F0-D713-4A87-B1ED-41322474B4D3}">
      <dgm:prSet/>
      <dgm:spPr/>
      <dgm:t>
        <a:bodyPr/>
        <a:lstStyle/>
        <a:p>
          <a:endParaRPr lang="en-US"/>
        </a:p>
      </dgm:t>
    </dgm:pt>
    <dgm:pt modelId="{DD61F726-45F2-48D4-A448-4B0381E4A071}" type="sibTrans" cxnId="{4A6B86F0-D713-4A87-B1ED-41322474B4D3}">
      <dgm:prSet/>
      <dgm:spPr/>
      <dgm:t>
        <a:bodyPr/>
        <a:lstStyle/>
        <a:p>
          <a:endParaRPr lang="en-US"/>
        </a:p>
      </dgm:t>
    </dgm:pt>
    <dgm:pt modelId="{90D2590F-C32C-440D-918B-BE0388B896F1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 dirty="0"/>
            <a:t>اعتماد الادخار نهجًا في الحياة</a:t>
          </a:r>
          <a:endParaRPr lang="en-US" dirty="0"/>
        </a:p>
      </dgm:t>
    </dgm:pt>
    <dgm:pt modelId="{A3EFAC36-2270-4597-B958-DDE7677035E8}" type="parTrans" cxnId="{00720051-2BEA-42AC-8686-F82643BA06F0}">
      <dgm:prSet/>
      <dgm:spPr/>
      <dgm:t>
        <a:bodyPr/>
        <a:lstStyle/>
        <a:p>
          <a:endParaRPr lang="en-US"/>
        </a:p>
      </dgm:t>
    </dgm:pt>
    <dgm:pt modelId="{213BBF35-2038-4A70-9881-5503B0D1CC8E}" type="sibTrans" cxnId="{00720051-2BEA-42AC-8686-F82643BA06F0}">
      <dgm:prSet/>
      <dgm:spPr/>
      <dgm:t>
        <a:bodyPr/>
        <a:lstStyle/>
        <a:p>
          <a:endParaRPr lang="en-US"/>
        </a:p>
      </dgm:t>
    </dgm:pt>
    <dgm:pt modelId="{84D2AB44-24EC-4315-8E50-A6243D160EC4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 dirty="0"/>
            <a:t>التَّعلُم المستمر</a:t>
          </a:r>
          <a:endParaRPr lang="en-US" dirty="0"/>
        </a:p>
      </dgm:t>
    </dgm:pt>
    <dgm:pt modelId="{77939499-0A3B-46E3-A137-E1A615411F13}" type="parTrans" cxnId="{3BEF8BE4-17F5-423D-9F59-640900C8D590}">
      <dgm:prSet/>
      <dgm:spPr/>
      <dgm:t>
        <a:bodyPr/>
        <a:lstStyle/>
        <a:p>
          <a:endParaRPr lang="en-US"/>
        </a:p>
      </dgm:t>
    </dgm:pt>
    <dgm:pt modelId="{C198C0C7-ECED-4312-AD89-BCE53B395928}" type="sibTrans" cxnId="{3BEF8BE4-17F5-423D-9F59-640900C8D590}">
      <dgm:prSet/>
      <dgm:spPr/>
      <dgm:t>
        <a:bodyPr/>
        <a:lstStyle/>
        <a:p>
          <a:endParaRPr lang="en-US"/>
        </a:p>
      </dgm:t>
    </dgm:pt>
    <dgm:pt modelId="{7F6BCBCD-8251-4DBB-9820-3BE7AA23D453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/>
            <a:t>دراسة المخاطر والعوائد المتوقَّعة</a:t>
          </a:r>
          <a:endParaRPr lang="en-US"/>
        </a:p>
      </dgm:t>
    </dgm:pt>
    <dgm:pt modelId="{FFF406C7-7F14-49F7-9C0D-B5F8C8BE6D66}" type="parTrans" cxnId="{84C7B010-612A-4DB7-809B-A018D3C2B03E}">
      <dgm:prSet/>
      <dgm:spPr/>
      <dgm:t>
        <a:bodyPr/>
        <a:lstStyle/>
        <a:p>
          <a:endParaRPr lang="en-US"/>
        </a:p>
      </dgm:t>
    </dgm:pt>
    <dgm:pt modelId="{CF3E8F9A-9285-474D-962D-A6B8F2612606}" type="sibTrans" cxnId="{84C7B010-612A-4DB7-809B-A018D3C2B03E}">
      <dgm:prSet/>
      <dgm:spPr/>
      <dgm:t>
        <a:bodyPr/>
        <a:lstStyle/>
        <a:p>
          <a:endParaRPr lang="en-US"/>
        </a:p>
      </dgm:t>
    </dgm:pt>
    <dgm:pt modelId="{AF10254A-FB77-40AB-81CD-A6D3C1968A5F}">
      <dgm:prSet/>
      <dgm:spPr>
        <a:solidFill>
          <a:srgbClr val="92D05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/>
            <a:t>تحليل السُّوق وفهم القوانين </a:t>
          </a:r>
          <a:endParaRPr lang="en-US"/>
        </a:p>
      </dgm:t>
    </dgm:pt>
    <dgm:pt modelId="{85D81E19-3CDC-4BAC-8A3A-FA9CC61C78C1}" type="parTrans" cxnId="{8A937FF7-B918-4091-B621-E9917DB54E26}">
      <dgm:prSet/>
      <dgm:spPr/>
      <dgm:t>
        <a:bodyPr/>
        <a:lstStyle/>
        <a:p>
          <a:endParaRPr lang="en-US"/>
        </a:p>
      </dgm:t>
    </dgm:pt>
    <dgm:pt modelId="{30C3A181-F138-473E-BC8E-0D33BA15C3B0}" type="sibTrans" cxnId="{8A937FF7-B918-4091-B621-E9917DB54E26}">
      <dgm:prSet/>
      <dgm:spPr/>
      <dgm:t>
        <a:bodyPr/>
        <a:lstStyle/>
        <a:p>
          <a:endParaRPr lang="en-US"/>
        </a:p>
      </dgm:t>
    </dgm:pt>
    <dgm:pt modelId="{B0EE3290-18EB-4FE3-9B09-5CA9EBE640B4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/>
            <a:t>التَّنويع </a:t>
          </a:r>
          <a:endParaRPr lang="en-US"/>
        </a:p>
      </dgm:t>
    </dgm:pt>
    <dgm:pt modelId="{057C0E05-F6CD-4BE1-AA93-98DA12714074}" type="parTrans" cxnId="{5E212030-F86B-473C-8BCA-B44BBD53D932}">
      <dgm:prSet/>
      <dgm:spPr/>
      <dgm:t>
        <a:bodyPr/>
        <a:lstStyle/>
        <a:p>
          <a:endParaRPr lang="en-US"/>
        </a:p>
      </dgm:t>
    </dgm:pt>
    <dgm:pt modelId="{6F24A6C4-70F5-4692-B66D-BA5B16EEB8E4}" type="sibTrans" cxnId="{5E212030-F86B-473C-8BCA-B44BBD53D932}">
      <dgm:prSet/>
      <dgm:spPr/>
      <dgm:t>
        <a:bodyPr/>
        <a:lstStyle/>
        <a:p>
          <a:endParaRPr lang="en-US"/>
        </a:p>
      </dgm:t>
    </dgm:pt>
    <dgm:pt modelId="{D65544C8-FCBA-4B5C-8E21-CA0FE663D414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 dirty="0"/>
            <a:t>مراقبة الاستثمارات</a:t>
          </a:r>
          <a:endParaRPr lang="en-US" dirty="0"/>
        </a:p>
      </dgm:t>
    </dgm:pt>
    <dgm:pt modelId="{8B6C4A4B-80B1-4669-A6EC-7A540D71920D}" type="parTrans" cxnId="{A40779B8-55F9-43B5-9DB8-10CC725EF4D6}">
      <dgm:prSet/>
      <dgm:spPr/>
      <dgm:t>
        <a:bodyPr/>
        <a:lstStyle/>
        <a:p>
          <a:endParaRPr lang="en-US"/>
        </a:p>
      </dgm:t>
    </dgm:pt>
    <dgm:pt modelId="{1689EFFA-140B-49C2-9757-C5AD2AAD746B}" type="sibTrans" cxnId="{A40779B8-55F9-43B5-9DB8-10CC725EF4D6}">
      <dgm:prSet/>
      <dgm:spPr/>
      <dgm:t>
        <a:bodyPr/>
        <a:lstStyle/>
        <a:p>
          <a:endParaRPr lang="en-US"/>
        </a:p>
      </dgm:t>
    </dgm:pt>
    <dgm:pt modelId="{071DD9B3-E52A-480D-B69C-0E7F4C9FF964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 dirty="0"/>
            <a:t>التحلي بالصبر والانضباط</a:t>
          </a:r>
          <a:endParaRPr lang="en-US" dirty="0"/>
        </a:p>
      </dgm:t>
    </dgm:pt>
    <dgm:pt modelId="{E068445C-2667-454C-8367-870345FCBF6A}" type="parTrans" cxnId="{F011E326-B10C-463F-88DD-1317F97EF54A}">
      <dgm:prSet/>
      <dgm:spPr/>
      <dgm:t>
        <a:bodyPr/>
        <a:lstStyle/>
        <a:p>
          <a:endParaRPr lang="en-US"/>
        </a:p>
      </dgm:t>
    </dgm:pt>
    <dgm:pt modelId="{855404F6-225E-4A1B-8334-7521C5898EAE}" type="sibTrans" cxnId="{F011E326-B10C-463F-88DD-1317F97EF54A}">
      <dgm:prSet/>
      <dgm:spPr/>
      <dgm:t>
        <a:bodyPr/>
        <a:lstStyle/>
        <a:p>
          <a:endParaRPr lang="en-US"/>
        </a:p>
      </dgm:t>
    </dgm:pt>
    <dgm:pt modelId="{B023C492-AA78-43F6-B765-F156AA029036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ar-JO" dirty="0"/>
            <a:t>التَّخطيط</a:t>
          </a:r>
          <a:endParaRPr lang="en-US" dirty="0"/>
        </a:p>
      </dgm:t>
    </dgm:pt>
    <dgm:pt modelId="{DEE8C629-F762-45E2-AA8A-DD29A6CD18C9}" type="parTrans" cxnId="{5F4858AE-6078-44BF-946D-F8F3B047954E}">
      <dgm:prSet/>
      <dgm:spPr/>
      <dgm:t>
        <a:bodyPr/>
        <a:lstStyle/>
        <a:p>
          <a:endParaRPr lang="en-US"/>
        </a:p>
      </dgm:t>
    </dgm:pt>
    <dgm:pt modelId="{D4721393-808C-4D89-82AB-F649869B94F3}" type="sibTrans" cxnId="{5F4858AE-6078-44BF-946D-F8F3B047954E}">
      <dgm:prSet/>
      <dgm:spPr/>
      <dgm:t>
        <a:bodyPr/>
        <a:lstStyle/>
        <a:p>
          <a:endParaRPr lang="en-US"/>
        </a:p>
      </dgm:t>
    </dgm:pt>
    <dgm:pt modelId="{DD5D597F-7531-4B23-9370-973808D3D585}" type="pres">
      <dgm:prSet presAssocID="{DBC0BDF0-2BCE-47F0-A8AE-94D450ADAC7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669B59F-8EBD-44D9-9E29-569DD2AF8187}" type="pres">
      <dgm:prSet presAssocID="{F056695B-3254-41E9-90C8-10522F25C174}" presName="centerShape" presStyleLbl="node0" presStyleIdx="0" presStyleCnt="1"/>
      <dgm:spPr/>
    </dgm:pt>
    <dgm:pt modelId="{5C0E62F9-F234-48D0-8E53-01D34D7C8B83}" type="pres">
      <dgm:prSet presAssocID="{90D2590F-C32C-440D-918B-BE0388B896F1}" presName="node" presStyleLbl="node1" presStyleIdx="0" presStyleCnt="8">
        <dgm:presLayoutVars>
          <dgm:bulletEnabled val="1"/>
        </dgm:presLayoutVars>
      </dgm:prSet>
      <dgm:spPr/>
    </dgm:pt>
    <dgm:pt modelId="{8690A2BC-EE59-461D-975E-0965349F10FC}" type="pres">
      <dgm:prSet presAssocID="{90D2590F-C32C-440D-918B-BE0388B896F1}" presName="dummy" presStyleCnt="0"/>
      <dgm:spPr/>
    </dgm:pt>
    <dgm:pt modelId="{F35B256E-44AB-42E2-9544-4074D014725F}" type="pres">
      <dgm:prSet presAssocID="{213BBF35-2038-4A70-9881-5503B0D1CC8E}" presName="sibTrans" presStyleLbl="sibTrans2D1" presStyleIdx="0" presStyleCnt="8"/>
      <dgm:spPr/>
    </dgm:pt>
    <dgm:pt modelId="{FF0F825E-3520-458F-8C55-1CA3F00FF4EA}" type="pres">
      <dgm:prSet presAssocID="{84D2AB44-24EC-4315-8E50-A6243D160EC4}" presName="node" presStyleLbl="node1" presStyleIdx="1" presStyleCnt="8">
        <dgm:presLayoutVars>
          <dgm:bulletEnabled val="1"/>
        </dgm:presLayoutVars>
      </dgm:prSet>
      <dgm:spPr/>
    </dgm:pt>
    <dgm:pt modelId="{189AE63F-0CB7-4A91-A5C4-EEED924AE842}" type="pres">
      <dgm:prSet presAssocID="{84D2AB44-24EC-4315-8E50-A6243D160EC4}" presName="dummy" presStyleCnt="0"/>
      <dgm:spPr/>
    </dgm:pt>
    <dgm:pt modelId="{B9F0A26F-1C5F-498A-A228-A3F6EA75BD8C}" type="pres">
      <dgm:prSet presAssocID="{C198C0C7-ECED-4312-AD89-BCE53B395928}" presName="sibTrans" presStyleLbl="sibTrans2D1" presStyleIdx="1" presStyleCnt="8"/>
      <dgm:spPr/>
    </dgm:pt>
    <dgm:pt modelId="{3071B21A-D68C-4744-8E7C-EDDB376D3A6F}" type="pres">
      <dgm:prSet presAssocID="{7F6BCBCD-8251-4DBB-9820-3BE7AA23D453}" presName="node" presStyleLbl="node1" presStyleIdx="2" presStyleCnt="8">
        <dgm:presLayoutVars>
          <dgm:bulletEnabled val="1"/>
        </dgm:presLayoutVars>
      </dgm:prSet>
      <dgm:spPr/>
    </dgm:pt>
    <dgm:pt modelId="{AD543B67-0622-443F-BE13-70209AD51E3A}" type="pres">
      <dgm:prSet presAssocID="{7F6BCBCD-8251-4DBB-9820-3BE7AA23D453}" presName="dummy" presStyleCnt="0"/>
      <dgm:spPr/>
    </dgm:pt>
    <dgm:pt modelId="{E43970C8-A1B3-421F-9BEF-11D8B9FEB4B8}" type="pres">
      <dgm:prSet presAssocID="{CF3E8F9A-9285-474D-962D-A6B8F2612606}" presName="sibTrans" presStyleLbl="sibTrans2D1" presStyleIdx="2" presStyleCnt="8"/>
      <dgm:spPr/>
    </dgm:pt>
    <dgm:pt modelId="{9678DEFB-5931-47BC-AEE6-80E622AFE9C8}" type="pres">
      <dgm:prSet presAssocID="{AF10254A-FB77-40AB-81CD-A6D3C1968A5F}" presName="node" presStyleLbl="node1" presStyleIdx="3" presStyleCnt="8">
        <dgm:presLayoutVars>
          <dgm:bulletEnabled val="1"/>
        </dgm:presLayoutVars>
      </dgm:prSet>
      <dgm:spPr/>
    </dgm:pt>
    <dgm:pt modelId="{E6FD2CD0-30DA-4177-838F-701284E1ECDF}" type="pres">
      <dgm:prSet presAssocID="{AF10254A-FB77-40AB-81CD-A6D3C1968A5F}" presName="dummy" presStyleCnt="0"/>
      <dgm:spPr/>
    </dgm:pt>
    <dgm:pt modelId="{8A5E58F1-3978-4219-875D-0ABB212DACCA}" type="pres">
      <dgm:prSet presAssocID="{30C3A181-F138-473E-BC8E-0D33BA15C3B0}" presName="sibTrans" presStyleLbl="sibTrans2D1" presStyleIdx="3" presStyleCnt="8"/>
      <dgm:spPr/>
    </dgm:pt>
    <dgm:pt modelId="{E7281877-5157-40AD-8E0E-39C070AD34CF}" type="pres">
      <dgm:prSet presAssocID="{B0EE3290-18EB-4FE3-9B09-5CA9EBE640B4}" presName="node" presStyleLbl="node1" presStyleIdx="4" presStyleCnt="8">
        <dgm:presLayoutVars>
          <dgm:bulletEnabled val="1"/>
        </dgm:presLayoutVars>
      </dgm:prSet>
      <dgm:spPr/>
    </dgm:pt>
    <dgm:pt modelId="{9D920ED2-1332-4986-B380-F63114B2AA98}" type="pres">
      <dgm:prSet presAssocID="{B0EE3290-18EB-4FE3-9B09-5CA9EBE640B4}" presName="dummy" presStyleCnt="0"/>
      <dgm:spPr/>
    </dgm:pt>
    <dgm:pt modelId="{43677309-2E3B-4867-845A-8315138E9464}" type="pres">
      <dgm:prSet presAssocID="{6F24A6C4-70F5-4692-B66D-BA5B16EEB8E4}" presName="sibTrans" presStyleLbl="sibTrans2D1" presStyleIdx="4" presStyleCnt="8"/>
      <dgm:spPr/>
    </dgm:pt>
    <dgm:pt modelId="{3241BCB7-9E1B-42C2-BE23-C0B2EB551E6A}" type="pres">
      <dgm:prSet presAssocID="{D65544C8-FCBA-4B5C-8E21-CA0FE663D414}" presName="node" presStyleLbl="node1" presStyleIdx="5" presStyleCnt="8">
        <dgm:presLayoutVars>
          <dgm:bulletEnabled val="1"/>
        </dgm:presLayoutVars>
      </dgm:prSet>
      <dgm:spPr/>
    </dgm:pt>
    <dgm:pt modelId="{D5EB3D96-FF25-48E8-B15A-3F9DED3753F7}" type="pres">
      <dgm:prSet presAssocID="{D65544C8-FCBA-4B5C-8E21-CA0FE663D414}" presName="dummy" presStyleCnt="0"/>
      <dgm:spPr/>
    </dgm:pt>
    <dgm:pt modelId="{CA11D789-A2BC-4130-B938-841A4ADBEFEF}" type="pres">
      <dgm:prSet presAssocID="{1689EFFA-140B-49C2-9757-C5AD2AAD746B}" presName="sibTrans" presStyleLbl="sibTrans2D1" presStyleIdx="5" presStyleCnt="8"/>
      <dgm:spPr/>
    </dgm:pt>
    <dgm:pt modelId="{945D6CBC-ACBF-48FB-9E3C-1D42C6661904}" type="pres">
      <dgm:prSet presAssocID="{071DD9B3-E52A-480D-B69C-0E7F4C9FF964}" presName="node" presStyleLbl="node1" presStyleIdx="6" presStyleCnt="8">
        <dgm:presLayoutVars>
          <dgm:bulletEnabled val="1"/>
        </dgm:presLayoutVars>
      </dgm:prSet>
      <dgm:spPr/>
    </dgm:pt>
    <dgm:pt modelId="{A6B251EC-FC78-46A6-8C24-E36FA2E221EB}" type="pres">
      <dgm:prSet presAssocID="{071DD9B3-E52A-480D-B69C-0E7F4C9FF964}" presName="dummy" presStyleCnt="0"/>
      <dgm:spPr/>
    </dgm:pt>
    <dgm:pt modelId="{17581A18-9D81-4A72-91B1-A2EBF2954C96}" type="pres">
      <dgm:prSet presAssocID="{855404F6-225E-4A1B-8334-7521C5898EAE}" presName="sibTrans" presStyleLbl="sibTrans2D1" presStyleIdx="6" presStyleCnt="8"/>
      <dgm:spPr/>
    </dgm:pt>
    <dgm:pt modelId="{B85D3F42-8749-4F51-8B5B-22CC8AF165CF}" type="pres">
      <dgm:prSet presAssocID="{B023C492-AA78-43F6-B765-F156AA029036}" presName="node" presStyleLbl="node1" presStyleIdx="7" presStyleCnt="8">
        <dgm:presLayoutVars>
          <dgm:bulletEnabled val="1"/>
        </dgm:presLayoutVars>
      </dgm:prSet>
      <dgm:spPr/>
    </dgm:pt>
    <dgm:pt modelId="{03DA3661-6CFE-42AA-945A-E061621527C0}" type="pres">
      <dgm:prSet presAssocID="{B023C492-AA78-43F6-B765-F156AA029036}" presName="dummy" presStyleCnt="0"/>
      <dgm:spPr/>
    </dgm:pt>
    <dgm:pt modelId="{5B1F78BB-BF44-494B-8760-91478A8956F4}" type="pres">
      <dgm:prSet presAssocID="{D4721393-808C-4D89-82AB-F649869B94F3}" presName="sibTrans" presStyleLbl="sibTrans2D1" presStyleIdx="7" presStyleCnt="8"/>
      <dgm:spPr/>
    </dgm:pt>
  </dgm:ptLst>
  <dgm:cxnLst>
    <dgm:cxn modelId="{E7C4F001-8DAC-4FE6-8871-22F87807BD60}" type="presOf" srcId="{D4721393-808C-4D89-82AB-F649869B94F3}" destId="{5B1F78BB-BF44-494B-8760-91478A8956F4}" srcOrd="0" destOrd="0" presId="urn:microsoft.com/office/officeart/2005/8/layout/radial6"/>
    <dgm:cxn modelId="{71C76805-8E2F-4114-A343-62E55CC30A2F}" type="presOf" srcId="{F056695B-3254-41E9-90C8-10522F25C174}" destId="{F669B59F-8EBD-44D9-9E29-569DD2AF8187}" srcOrd="0" destOrd="0" presId="urn:microsoft.com/office/officeart/2005/8/layout/radial6"/>
    <dgm:cxn modelId="{84C7B010-612A-4DB7-809B-A018D3C2B03E}" srcId="{F056695B-3254-41E9-90C8-10522F25C174}" destId="{7F6BCBCD-8251-4DBB-9820-3BE7AA23D453}" srcOrd="2" destOrd="0" parTransId="{FFF406C7-7F14-49F7-9C0D-B5F8C8BE6D66}" sibTransId="{CF3E8F9A-9285-474D-962D-A6B8F2612606}"/>
    <dgm:cxn modelId="{23C73A1F-D969-42BE-ADBA-6A5BADE55644}" type="presOf" srcId="{DBC0BDF0-2BCE-47F0-A8AE-94D450ADAC76}" destId="{DD5D597F-7531-4B23-9370-973808D3D585}" srcOrd="0" destOrd="0" presId="urn:microsoft.com/office/officeart/2005/8/layout/radial6"/>
    <dgm:cxn modelId="{74BDCD24-87C0-4C09-B950-A2EB97716570}" type="presOf" srcId="{84D2AB44-24EC-4315-8E50-A6243D160EC4}" destId="{FF0F825E-3520-458F-8C55-1CA3F00FF4EA}" srcOrd="0" destOrd="0" presId="urn:microsoft.com/office/officeart/2005/8/layout/radial6"/>
    <dgm:cxn modelId="{F011E326-B10C-463F-88DD-1317F97EF54A}" srcId="{F056695B-3254-41E9-90C8-10522F25C174}" destId="{071DD9B3-E52A-480D-B69C-0E7F4C9FF964}" srcOrd="6" destOrd="0" parTransId="{E068445C-2667-454C-8367-870345FCBF6A}" sibTransId="{855404F6-225E-4A1B-8334-7521C5898EAE}"/>
    <dgm:cxn modelId="{5E212030-F86B-473C-8BCA-B44BBD53D932}" srcId="{F056695B-3254-41E9-90C8-10522F25C174}" destId="{B0EE3290-18EB-4FE3-9B09-5CA9EBE640B4}" srcOrd="4" destOrd="0" parTransId="{057C0E05-F6CD-4BE1-AA93-98DA12714074}" sibTransId="{6F24A6C4-70F5-4692-B66D-BA5B16EEB8E4}"/>
    <dgm:cxn modelId="{BCA67431-58BF-4E01-9DB2-4CEE067BD740}" type="presOf" srcId="{90D2590F-C32C-440D-918B-BE0388B896F1}" destId="{5C0E62F9-F234-48D0-8E53-01D34D7C8B83}" srcOrd="0" destOrd="0" presId="urn:microsoft.com/office/officeart/2005/8/layout/radial6"/>
    <dgm:cxn modelId="{CE56C235-E9A3-4C91-8E54-61EFFAC82069}" type="presOf" srcId="{B023C492-AA78-43F6-B765-F156AA029036}" destId="{B85D3F42-8749-4F51-8B5B-22CC8AF165CF}" srcOrd="0" destOrd="0" presId="urn:microsoft.com/office/officeart/2005/8/layout/radial6"/>
    <dgm:cxn modelId="{AFBE543C-8E99-4F0B-B295-DCC37975BA14}" type="presOf" srcId="{C198C0C7-ECED-4312-AD89-BCE53B395928}" destId="{B9F0A26F-1C5F-498A-A228-A3F6EA75BD8C}" srcOrd="0" destOrd="0" presId="urn:microsoft.com/office/officeart/2005/8/layout/radial6"/>
    <dgm:cxn modelId="{0F5BCC69-4563-4F5C-AF90-221BB515AE6D}" type="presOf" srcId="{071DD9B3-E52A-480D-B69C-0E7F4C9FF964}" destId="{945D6CBC-ACBF-48FB-9E3C-1D42C6661904}" srcOrd="0" destOrd="0" presId="urn:microsoft.com/office/officeart/2005/8/layout/radial6"/>
    <dgm:cxn modelId="{FF0A346E-7657-4B98-A889-2CFF680E2B31}" type="presOf" srcId="{855404F6-225E-4A1B-8334-7521C5898EAE}" destId="{17581A18-9D81-4A72-91B1-A2EBF2954C96}" srcOrd="0" destOrd="0" presId="urn:microsoft.com/office/officeart/2005/8/layout/radial6"/>
    <dgm:cxn modelId="{00720051-2BEA-42AC-8686-F82643BA06F0}" srcId="{F056695B-3254-41E9-90C8-10522F25C174}" destId="{90D2590F-C32C-440D-918B-BE0388B896F1}" srcOrd="0" destOrd="0" parTransId="{A3EFAC36-2270-4597-B958-DDE7677035E8}" sibTransId="{213BBF35-2038-4A70-9881-5503B0D1CC8E}"/>
    <dgm:cxn modelId="{B04D4575-6129-41E1-9139-B59CB563AA4A}" type="presOf" srcId="{AF10254A-FB77-40AB-81CD-A6D3C1968A5F}" destId="{9678DEFB-5931-47BC-AEE6-80E622AFE9C8}" srcOrd="0" destOrd="0" presId="urn:microsoft.com/office/officeart/2005/8/layout/radial6"/>
    <dgm:cxn modelId="{779D2D80-3D0F-4D52-B543-3B9923D0C826}" type="presOf" srcId="{D65544C8-FCBA-4B5C-8E21-CA0FE663D414}" destId="{3241BCB7-9E1B-42C2-BE23-C0B2EB551E6A}" srcOrd="0" destOrd="0" presId="urn:microsoft.com/office/officeart/2005/8/layout/radial6"/>
    <dgm:cxn modelId="{1115BE86-9EBF-4528-A1E9-101208E5C1D9}" type="presOf" srcId="{30C3A181-F138-473E-BC8E-0D33BA15C3B0}" destId="{8A5E58F1-3978-4219-875D-0ABB212DACCA}" srcOrd="0" destOrd="0" presId="urn:microsoft.com/office/officeart/2005/8/layout/radial6"/>
    <dgm:cxn modelId="{801A01AD-BD59-4AD5-B7D0-386AE467B6C8}" type="presOf" srcId="{B0EE3290-18EB-4FE3-9B09-5CA9EBE640B4}" destId="{E7281877-5157-40AD-8E0E-39C070AD34CF}" srcOrd="0" destOrd="0" presId="urn:microsoft.com/office/officeart/2005/8/layout/radial6"/>
    <dgm:cxn modelId="{5F4858AE-6078-44BF-946D-F8F3B047954E}" srcId="{F056695B-3254-41E9-90C8-10522F25C174}" destId="{B023C492-AA78-43F6-B765-F156AA029036}" srcOrd="7" destOrd="0" parTransId="{DEE8C629-F762-45E2-AA8A-DD29A6CD18C9}" sibTransId="{D4721393-808C-4D89-82AB-F649869B94F3}"/>
    <dgm:cxn modelId="{A40779B8-55F9-43B5-9DB8-10CC725EF4D6}" srcId="{F056695B-3254-41E9-90C8-10522F25C174}" destId="{D65544C8-FCBA-4B5C-8E21-CA0FE663D414}" srcOrd="5" destOrd="0" parTransId="{8B6C4A4B-80B1-4669-A6EC-7A540D71920D}" sibTransId="{1689EFFA-140B-49C2-9757-C5AD2AAD746B}"/>
    <dgm:cxn modelId="{0AD596C9-088A-4D54-93B0-240D80B92CE9}" type="presOf" srcId="{1689EFFA-140B-49C2-9757-C5AD2AAD746B}" destId="{CA11D789-A2BC-4130-B938-841A4ADBEFEF}" srcOrd="0" destOrd="0" presId="urn:microsoft.com/office/officeart/2005/8/layout/radial6"/>
    <dgm:cxn modelId="{E89D86DA-99BD-4240-BEB1-437BEEBF17BC}" type="presOf" srcId="{CF3E8F9A-9285-474D-962D-A6B8F2612606}" destId="{E43970C8-A1B3-421F-9BEF-11D8B9FEB4B8}" srcOrd="0" destOrd="0" presId="urn:microsoft.com/office/officeart/2005/8/layout/radial6"/>
    <dgm:cxn modelId="{F1A6C4DA-F634-4E51-8AC6-3E78949D5851}" type="presOf" srcId="{7F6BCBCD-8251-4DBB-9820-3BE7AA23D453}" destId="{3071B21A-D68C-4744-8E7C-EDDB376D3A6F}" srcOrd="0" destOrd="0" presId="urn:microsoft.com/office/officeart/2005/8/layout/radial6"/>
    <dgm:cxn modelId="{D1A6A5E2-D112-454E-AA82-3D268CFE8234}" type="presOf" srcId="{213BBF35-2038-4A70-9881-5503B0D1CC8E}" destId="{F35B256E-44AB-42E2-9544-4074D014725F}" srcOrd="0" destOrd="0" presId="urn:microsoft.com/office/officeart/2005/8/layout/radial6"/>
    <dgm:cxn modelId="{3BEF8BE4-17F5-423D-9F59-640900C8D590}" srcId="{F056695B-3254-41E9-90C8-10522F25C174}" destId="{84D2AB44-24EC-4315-8E50-A6243D160EC4}" srcOrd="1" destOrd="0" parTransId="{77939499-0A3B-46E3-A137-E1A615411F13}" sibTransId="{C198C0C7-ECED-4312-AD89-BCE53B395928}"/>
    <dgm:cxn modelId="{C4B5B6E7-6121-4B57-8949-98E762D41983}" type="presOf" srcId="{6F24A6C4-70F5-4692-B66D-BA5B16EEB8E4}" destId="{43677309-2E3B-4867-845A-8315138E9464}" srcOrd="0" destOrd="0" presId="urn:microsoft.com/office/officeart/2005/8/layout/radial6"/>
    <dgm:cxn modelId="{4A6B86F0-D713-4A87-B1ED-41322474B4D3}" srcId="{DBC0BDF0-2BCE-47F0-A8AE-94D450ADAC76}" destId="{F056695B-3254-41E9-90C8-10522F25C174}" srcOrd="0" destOrd="0" parTransId="{C04AF521-274A-4160-98B0-377ECEAB3AFB}" sibTransId="{DD61F726-45F2-48D4-A448-4B0381E4A071}"/>
    <dgm:cxn modelId="{8A937FF7-B918-4091-B621-E9917DB54E26}" srcId="{F056695B-3254-41E9-90C8-10522F25C174}" destId="{AF10254A-FB77-40AB-81CD-A6D3C1968A5F}" srcOrd="3" destOrd="0" parTransId="{85D81E19-3CDC-4BAC-8A3A-FA9CC61C78C1}" sibTransId="{30C3A181-F138-473E-BC8E-0D33BA15C3B0}"/>
    <dgm:cxn modelId="{B7B7496E-1EA4-4292-B281-47677DBD03BB}" type="presParOf" srcId="{DD5D597F-7531-4B23-9370-973808D3D585}" destId="{F669B59F-8EBD-44D9-9E29-569DD2AF8187}" srcOrd="0" destOrd="0" presId="urn:microsoft.com/office/officeart/2005/8/layout/radial6"/>
    <dgm:cxn modelId="{CE836F92-BE3C-44C8-953F-B089E3B7E5C0}" type="presParOf" srcId="{DD5D597F-7531-4B23-9370-973808D3D585}" destId="{5C0E62F9-F234-48D0-8E53-01D34D7C8B83}" srcOrd="1" destOrd="0" presId="urn:microsoft.com/office/officeart/2005/8/layout/radial6"/>
    <dgm:cxn modelId="{C9128682-8F12-4011-A7E8-511383E4701C}" type="presParOf" srcId="{DD5D597F-7531-4B23-9370-973808D3D585}" destId="{8690A2BC-EE59-461D-975E-0965349F10FC}" srcOrd="2" destOrd="0" presId="urn:microsoft.com/office/officeart/2005/8/layout/radial6"/>
    <dgm:cxn modelId="{50A530B0-82C9-47CB-80FF-98B720C864C1}" type="presParOf" srcId="{DD5D597F-7531-4B23-9370-973808D3D585}" destId="{F35B256E-44AB-42E2-9544-4074D014725F}" srcOrd="3" destOrd="0" presId="urn:microsoft.com/office/officeart/2005/8/layout/radial6"/>
    <dgm:cxn modelId="{E9D68180-9231-4234-B28E-453B4046A4A2}" type="presParOf" srcId="{DD5D597F-7531-4B23-9370-973808D3D585}" destId="{FF0F825E-3520-458F-8C55-1CA3F00FF4EA}" srcOrd="4" destOrd="0" presId="urn:microsoft.com/office/officeart/2005/8/layout/radial6"/>
    <dgm:cxn modelId="{8D077DCB-76E9-4A26-A468-B85277534BB1}" type="presParOf" srcId="{DD5D597F-7531-4B23-9370-973808D3D585}" destId="{189AE63F-0CB7-4A91-A5C4-EEED924AE842}" srcOrd="5" destOrd="0" presId="urn:microsoft.com/office/officeart/2005/8/layout/radial6"/>
    <dgm:cxn modelId="{668C9C7C-E221-4E6F-8C3C-7EC601113269}" type="presParOf" srcId="{DD5D597F-7531-4B23-9370-973808D3D585}" destId="{B9F0A26F-1C5F-498A-A228-A3F6EA75BD8C}" srcOrd="6" destOrd="0" presId="urn:microsoft.com/office/officeart/2005/8/layout/radial6"/>
    <dgm:cxn modelId="{03A9F34B-EB4F-4855-A0A4-631254606E42}" type="presParOf" srcId="{DD5D597F-7531-4B23-9370-973808D3D585}" destId="{3071B21A-D68C-4744-8E7C-EDDB376D3A6F}" srcOrd="7" destOrd="0" presId="urn:microsoft.com/office/officeart/2005/8/layout/radial6"/>
    <dgm:cxn modelId="{0FBB2562-6776-40FF-88BE-277C5D89EECE}" type="presParOf" srcId="{DD5D597F-7531-4B23-9370-973808D3D585}" destId="{AD543B67-0622-443F-BE13-70209AD51E3A}" srcOrd="8" destOrd="0" presId="urn:microsoft.com/office/officeart/2005/8/layout/radial6"/>
    <dgm:cxn modelId="{14606FFC-26DD-454D-A606-E8BEAC0D810C}" type="presParOf" srcId="{DD5D597F-7531-4B23-9370-973808D3D585}" destId="{E43970C8-A1B3-421F-9BEF-11D8B9FEB4B8}" srcOrd="9" destOrd="0" presId="urn:microsoft.com/office/officeart/2005/8/layout/radial6"/>
    <dgm:cxn modelId="{FAFC00EB-568B-4960-B96D-ABE08BD61179}" type="presParOf" srcId="{DD5D597F-7531-4B23-9370-973808D3D585}" destId="{9678DEFB-5931-47BC-AEE6-80E622AFE9C8}" srcOrd="10" destOrd="0" presId="urn:microsoft.com/office/officeart/2005/8/layout/radial6"/>
    <dgm:cxn modelId="{EEB4CC02-EDC7-4A21-A2DB-13D67900320E}" type="presParOf" srcId="{DD5D597F-7531-4B23-9370-973808D3D585}" destId="{E6FD2CD0-30DA-4177-838F-701284E1ECDF}" srcOrd="11" destOrd="0" presId="urn:microsoft.com/office/officeart/2005/8/layout/radial6"/>
    <dgm:cxn modelId="{00B9EAEE-0FA6-48DD-8CE1-DD4DB6995BC9}" type="presParOf" srcId="{DD5D597F-7531-4B23-9370-973808D3D585}" destId="{8A5E58F1-3978-4219-875D-0ABB212DACCA}" srcOrd="12" destOrd="0" presId="urn:microsoft.com/office/officeart/2005/8/layout/radial6"/>
    <dgm:cxn modelId="{7E57F409-F65C-4CF7-B7FB-EC993C24010C}" type="presParOf" srcId="{DD5D597F-7531-4B23-9370-973808D3D585}" destId="{E7281877-5157-40AD-8E0E-39C070AD34CF}" srcOrd="13" destOrd="0" presId="urn:microsoft.com/office/officeart/2005/8/layout/radial6"/>
    <dgm:cxn modelId="{40794136-AC89-4104-B6E3-58EB3DB69E9E}" type="presParOf" srcId="{DD5D597F-7531-4B23-9370-973808D3D585}" destId="{9D920ED2-1332-4986-B380-F63114B2AA98}" srcOrd="14" destOrd="0" presId="urn:microsoft.com/office/officeart/2005/8/layout/radial6"/>
    <dgm:cxn modelId="{124F02FF-8A05-44AB-8CF0-9A7F5E05D837}" type="presParOf" srcId="{DD5D597F-7531-4B23-9370-973808D3D585}" destId="{43677309-2E3B-4867-845A-8315138E9464}" srcOrd="15" destOrd="0" presId="urn:microsoft.com/office/officeart/2005/8/layout/radial6"/>
    <dgm:cxn modelId="{E18750AA-D3AC-4DD0-AB29-0B10405BF081}" type="presParOf" srcId="{DD5D597F-7531-4B23-9370-973808D3D585}" destId="{3241BCB7-9E1B-42C2-BE23-C0B2EB551E6A}" srcOrd="16" destOrd="0" presId="urn:microsoft.com/office/officeart/2005/8/layout/radial6"/>
    <dgm:cxn modelId="{FE99190D-43E0-4FC7-BF51-BCB229A64601}" type="presParOf" srcId="{DD5D597F-7531-4B23-9370-973808D3D585}" destId="{D5EB3D96-FF25-48E8-B15A-3F9DED3753F7}" srcOrd="17" destOrd="0" presId="urn:microsoft.com/office/officeart/2005/8/layout/radial6"/>
    <dgm:cxn modelId="{0A7479C1-5BE5-4C93-9386-C8A4F83B0600}" type="presParOf" srcId="{DD5D597F-7531-4B23-9370-973808D3D585}" destId="{CA11D789-A2BC-4130-B938-841A4ADBEFEF}" srcOrd="18" destOrd="0" presId="urn:microsoft.com/office/officeart/2005/8/layout/radial6"/>
    <dgm:cxn modelId="{8B0B0204-D85B-43B1-8720-C92B6940BFCF}" type="presParOf" srcId="{DD5D597F-7531-4B23-9370-973808D3D585}" destId="{945D6CBC-ACBF-48FB-9E3C-1D42C6661904}" srcOrd="19" destOrd="0" presId="urn:microsoft.com/office/officeart/2005/8/layout/radial6"/>
    <dgm:cxn modelId="{F4BB7BCA-E393-4637-8DFA-0329EE2189C7}" type="presParOf" srcId="{DD5D597F-7531-4B23-9370-973808D3D585}" destId="{A6B251EC-FC78-46A6-8C24-E36FA2E221EB}" srcOrd="20" destOrd="0" presId="urn:microsoft.com/office/officeart/2005/8/layout/radial6"/>
    <dgm:cxn modelId="{7449FA33-BF2B-49BF-A51E-B8F464139699}" type="presParOf" srcId="{DD5D597F-7531-4B23-9370-973808D3D585}" destId="{17581A18-9D81-4A72-91B1-A2EBF2954C96}" srcOrd="21" destOrd="0" presId="urn:microsoft.com/office/officeart/2005/8/layout/radial6"/>
    <dgm:cxn modelId="{52196B01-F764-4814-8070-D8E5EF71055F}" type="presParOf" srcId="{DD5D597F-7531-4B23-9370-973808D3D585}" destId="{B85D3F42-8749-4F51-8B5B-22CC8AF165CF}" srcOrd="22" destOrd="0" presId="urn:microsoft.com/office/officeart/2005/8/layout/radial6"/>
    <dgm:cxn modelId="{68890EE1-B5BD-41DE-BB9F-AED2C7845DAB}" type="presParOf" srcId="{DD5D597F-7531-4B23-9370-973808D3D585}" destId="{03DA3661-6CFE-42AA-945A-E061621527C0}" srcOrd="23" destOrd="0" presId="urn:microsoft.com/office/officeart/2005/8/layout/radial6"/>
    <dgm:cxn modelId="{C6C027A2-33F6-411F-8875-A278562BBDDB}" type="presParOf" srcId="{DD5D597F-7531-4B23-9370-973808D3D585}" destId="{5B1F78BB-BF44-494B-8760-91478A8956F4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F78BB-BF44-494B-8760-91478A8956F4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13500000"/>
            <a:gd name="adj2" fmla="val 16200000"/>
            <a:gd name="adj3" fmla="val 3429"/>
          </a:avLst>
        </a:prstGeom>
        <a:solidFill>
          <a:schemeClr val="accent3">
            <a:hueOff val="8502047"/>
            <a:satOff val="-8328"/>
            <a:lumOff val="5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81A18-9D81-4A72-91B1-A2EBF2954C96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10800000"/>
            <a:gd name="adj2" fmla="val 13500000"/>
            <a:gd name="adj3" fmla="val 3429"/>
          </a:avLst>
        </a:prstGeom>
        <a:solidFill>
          <a:schemeClr val="accent3">
            <a:hueOff val="7287469"/>
            <a:satOff val="-7138"/>
            <a:lumOff val="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11D789-A2BC-4130-B938-841A4ADBEFEF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8100000"/>
            <a:gd name="adj2" fmla="val 10800000"/>
            <a:gd name="adj3" fmla="val 3429"/>
          </a:avLst>
        </a:prstGeom>
        <a:solidFill>
          <a:schemeClr val="accent3">
            <a:hueOff val="6072891"/>
            <a:satOff val="-5949"/>
            <a:lumOff val="39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77309-2E3B-4867-845A-8315138E9464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5400000"/>
            <a:gd name="adj2" fmla="val 8100000"/>
            <a:gd name="adj3" fmla="val 3429"/>
          </a:avLst>
        </a:prstGeom>
        <a:solidFill>
          <a:schemeClr val="accent3">
            <a:hueOff val="4858313"/>
            <a:satOff val="-4759"/>
            <a:lumOff val="31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E58F1-3978-4219-875D-0ABB212DACCA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2700000"/>
            <a:gd name="adj2" fmla="val 5400000"/>
            <a:gd name="adj3" fmla="val 3429"/>
          </a:avLst>
        </a:prstGeom>
        <a:solidFill>
          <a:schemeClr val="accent3">
            <a:hueOff val="3643735"/>
            <a:satOff val="-3569"/>
            <a:lumOff val="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970C8-A1B3-421F-9BEF-11D8B9FEB4B8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0"/>
            <a:gd name="adj2" fmla="val 2700000"/>
            <a:gd name="adj3" fmla="val 3429"/>
          </a:avLst>
        </a:prstGeom>
        <a:solidFill>
          <a:schemeClr val="accent3">
            <a:hueOff val="2429157"/>
            <a:satOff val="-2379"/>
            <a:lumOff val="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0A26F-1C5F-498A-A228-A3F6EA75BD8C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18900000"/>
            <a:gd name="adj2" fmla="val 0"/>
            <a:gd name="adj3" fmla="val 3429"/>
          </a:avLst>
        </a:prstGeom>
        <a:solidFill>
          <a:schemeClr val="accent3">
            <a:hueOff val="1214578"/>
            <a:satOff val="-1190"/>
            <a:lumOff val="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B256E-44AB-42E2-9544-4074D014725F}">
      <dsp:nvSpPr>
        <dsp:cNvPr id="0" name=""/>
        <dsp:cNvSpPr/>
      </dsp:nvSpPr>
      <dsp:spPr>
        <a:xfrm>
          <a:off x="1399601" y="492550"/>
          <a:ext cx="4433566" cy="4433566"/>
        </a:xfrm>
        <a:prstGeom prst="blockArc">
          <a:avLst>
            <a:gd name="adj1" fmla="val 16200000"/>
            <a:gd name="adj2" fmla="val 18900000"/>
            <a:gd name="adj3" fmla="val 342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9B59F-8EBD-44D9-9E29-569DD2AF8187}">
      <dsp:nvSpPr>
        <dsp:cNvPr id="0" name=""/>
        <dsp:cNvSpPr/>
      </dsp:nvSpPr>
      <dsp:spPr>
        <a:xfrm>
          <a:off x="2862382" y="1955331"/>
          <a:ext cx="1508004" cy="150800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kern="1200" dirty="0"/>
            <a:t>أُسس الاستثمار</a:t>
          </a:r>
          <a:endParaRPr lang="en-US" sz="2700" kern="1200" dirty="0"/>
        </a:p>
      </dsp:txBody>
      <dsp:txXfrm>
        <a:off x="3083224" y="2176173"/>
        <a:ext cx="1066320" cy="1066320"/>
      </dsp:txXfrm>
    </dsp:sp>
    <dsp:sp modelId="{5C0E62F9-F234-48D0-8E53-01D34D7C8B83}">
      <dsp:nvSpPr>
        <dsp:cNvPr id="0" name=""/>
        <dsp:cNvSpPr/>
      </dsp:nvSpPr>
      <dsp:spPr>
        <a:xfrm>
          <a:off x="3088583" y="2750"/>
          <a:ext cx="1055603" cy="10556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 dirty="0"/>
            <a:t>اعتماد الادخار نهجًا في الحياة</a:t>
          </a:r>
          <a:endParaRPr lang="en-US" sz="1300" kern="1200" dirty="0"/>
        </a:p>
      </dsp:txBody>
      <dsp:txXfrm>
        <a:off x="3243172" y="157339"/>
        <a:ext cx="746425" cy="746425"/>
      </dsp:txXfrm>
    </dsp:sp>
    <dsp:sp modelId="{FF0F825E-3520-458F-8C55-1CA3F00FF4EA}">
      <dsp:nvSpPr>
        <dsp:cNvPr id="0" name=""/>
        <dsp:cNvSpPr/>
      </dsp:nvSpPr>
      <dsp:spPr>
        <a:xfrm>
          <a:off x="4629214" y="640900"/>
          <a:ext cx="1055603" cy="1055603"/>
        </a:xfrm>
        <a:prstGeom prst="ellipse">
          <a:avLst/>
        </a:prstGeom>
        <a:solidFill>
          <a:schemeClr val="accent3">
            <a:hueOff val="1214578"/>
            <a:satOff val="-1190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 dirty="0"/>
            <a:t>التَّعلُم المستمر</a:t>
          </a:r>
          <a:endParaRPr lang="en-US" sz="1300" kern="1200" dirty="0"/>
        </a:p>
      </dsp:txBody>
      <dsp:txXfrm>
        <a:off x="4783803" y="795489"/>
        <a:ext cx="746425" cy="746425"/>
      </dsp:txXfrm>
    </dsp:sp>
    <dsp:sp modelId="{3071B21A-D68C-4744-8E7C-EDDB376D3A6F}">
      <dsp:nvSpPr>
        <dsp:cNvPr id="0" name=""/>
        <dsp:cNvSpPr/>
      </dsp:nvSpPr>
      <dsp:spPr>
        <a:xfrm>
          <a:off x="5267365" y="2181531"/>
          <a:ext cx="1055603" cy="1055603"/>
        </a:xfrm>
        <a:prstGeom prst="ellipse">
          <a:avLst/>
        </a:prstGeom>
        <a:solidFill>
          <a:schemeClr val="accent3">
            <a:hueOff val="2429157"/>
            <a:satOff val="-2379"/>
            <a:lumOff val="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/>
            <a:t>دراسة المخاطر والعوائد المتوقَّعة</a:t>
          </a:r>
          <a:endParaRPr lang="en-US" sz="1300" kern="1200"/>
        </a:p>
      </dsp:txBody>
      <dsp:txXfrm>
        <a:off x="5421954" y="2336120"/>
        <a:ext cx="746425" cy="746425"/>
      </dsp:txXfrm>
    </dsp:sp>
    <dsp:sp modelId="{9678DEFB-5931-47BC-AEE6-80E622AFE9C8}">
      <dsp:nvSpPr>
        <dsp:cNvPr id="0" name=""/>
        <dsp:cNvSpPr/>
      </dsp:nvSpPr>
      <dsp:spPr>
        <a:xfrm>
          <a:off x="4629214" y="3722163"/>
          <a:ext cx="1055603" cy="1055603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/>
            <a:t>تحليل السُّوق وفهم القوانين </a:t>
          </a:r>
          <a:endParaRPr lang="en-US" sz="1300" kern="1200"/>
        </a:p>
      </dsp:txBody>
      <dsp:txXfrm>
        <a:off x="4783803" y="3876752"/>
        <a:ext cx="746425" cy="746425"/>
      </dsp:txXfrm>
    </dsp:sp>
    <dsp:sp modelId="{E7281877-5157-40AD-8E0E-39C070AD34CF}">
      <dsp:nvSpPr>
        <dsp:cNvPr id="0" name=""/>
        <dsp:cNvSpPr/>
      </dsp:nvSpPr>
      <dsp:spPr>
        <a:xfrm>
          <a:off x="3088583" y="4360313"/>
          <a:ext cx="1055603" cy="1055603"/>
        </a:xfrm>
        <a:prstGeom prst="ellipse">
          <a:avLst/>
        </a:prstGeom>
        <a:solidFill>
          <a:schemeClr val="accent3">
            <a:hueOff val="4858313"/>
            <a:satOff val="-4759"/>
            <a:lumOff val="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/>
            <a:t>التَّنويع </a:t>
          </a:r>
          <a:endParaRPr lang="en-US" sz="1300" kern="1200"/>
        </a:p>
      </dsp:txBody>
      <dsp:txXfrm>
        <a:off x="3243172" y="4514902"/>
        <a:ext cx="746425" cy="746425"/>
      </dsp:txXfrm>
    </dsp:sp>
    <dsp:sp modelId="{3241BCB7-9E1B-42C2-BE23-C0B2EB551E6A}">
      <dsp:nvSpPr>
        <dsp:cNvPr id="0" name=""/>
        <dsp:cNvSpPr/>
      </dsp:nvSpPr>
      <dsp:spPr>
        <a:xfrm>
          <a:off x="1547952" y="3722163"/>
          <a:ext cx="1055603" cy="1055603"/>
        </a:xfrm>
        <a:prstGeom prst="ellipse">
          <a:avLst/>
        </a:prstGeom>
        <a:solidFill>
          <a:schemeClr val="accent3">
            <a:hueOff val="6072891"/>
            <a:satOff val="-5949"/>
            <a:lumOff val="39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 dirty="0"/>
            <a:t>مراقبة الاستثمارات</a:t>
          </a:r>
          <a:endParaRPr lang="en-US" sz="1300" kern="1200" dirty="0"/>
        </a:p>
      </dsp:txBody>
      <dsp:txXfrm>
        <a:off x="1702541" y="3876752"/>
        <a:ext cx="746425" cy="746425"/>
      </dsp:txXfrm>
    </dsp:sp>
    <dsp:sp modelId="{945D6CBC-ACBF-48FB-9E3C-1D42C6661904}">
      <dsp:nvSpPr>
        <dsp:cNvPr id="0" name=""/>
        <dsp:cNvSpPr/>
      </dsp:nvSpPr>
      <dsp:spPr>
        <a:xfrm>
          <a:off x="909801" y="2181531"/>
          <a:ext cx="1055603" cy="1055603"/>
        </a:xfrm>
        <a:prstGeom prst="ellipse">
          <a:avLst/>
        </a:prstGeom>
        <a:solidFill>
          <a:schemeClr val="accent3">
            <a:hueOff val="7287469"/>
            <a:satOff val="-7138"/>
            <a:lumOff val="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 dirty="0"/>
            <a:t>التحلي بالصبر والانضباط</a:t>
          </a:r>
          <a:endParaRPr lang="en-US" sz="1300" kern="1200" dirty="0"/>
        </a:p>
      </dsp:txBody>
      <dsp:txXfrm>
        <a:off x="1064390" y="2336120"/>
        <a:ext cx="746425" cy="746425"/>
      </dsp:txXfrm>
    </dsp:sp>
    <dsp:sp modelId="{B85D3F42-8749-4F51-8B5B-22CC8AF165CF}">
      <dsp:nvSpPr>
        <dsp:cNvPr id="0" name=""/>
        <dsp:cNvSpPr/>
      </dsp:nvSpPr>
      <dsp:spPr>
        <a:xfrm>
          <a:off x="1547952" y="640900"/>
          <a:ext cx="1055603" cy="1055603"/>
        </a:xfrm>
        <a:prstGeom prst="ellipse">
          <a:avLst/>
        </a:prstGeom>
        <a:solidFill>
          <a:schemeClr val="accent3">
            <a:hueOff val="8502047"/>
            <a:satOff val="-8328"/>
            <a:lumOff val="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ar-JO" sz="1300" kern="1200" dirty="0"/>
            <a:t>التَّخطيط</a:t>
          </a:r>
          <a:endParaRPr lang="en-US" sz="1300" kern="1200" dirty="0"/>
        </a:p>
      </dsp:txBody>
      <dsp:txXfrm>
        <a:off x="1702541" y="795489"/>
        <a:ext cx="746425" cy="746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2025-10-27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2025-10-27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752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69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72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18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64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5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298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69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2AF8-D5F7-BD9D-A955-8B096BFD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9E391-DCCC-0F22-E03E-0E09CAAAA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91E8E-38BD-A834-2735-7098D41FC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C3DF-5D69-4C51-A91C-1E7F8CEDB671}" type="datetimeFigureOut">
              <a:rPr lang="en-US" smtClean="0"/>
              <a:t>2025-10-27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7AE7F-30BA-2265-5833-75E60711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D86E5-C98A-698A-E8BF-76C101B5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F807B-8324-4684-A9C8-B21025F4B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  <p:sldLayoutId id="2147483712" r:id="rId14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 anchor="b">
            <a:normAutofit/>
          </a:bodyPr>
          <a:lstStyle/>
          <a:p>
            <a:r>
              <a:rPr lang="ar-JO" dirty="0"/>
              <a:t>أُسس الاستثمار</a:t>
            </a:r>
            <a:endParaRPr lang="en-US" dirty="0"/>
          </a:p>
        </p:txBody>
      </p:sp>
      <p:pic>
        <p:nvPicPr>
          <p:cNvPr id="4" name="Picture 3" descr="A hand holding a fan of currency">
            <a:extLst>
              <a:ext uri="{FF2B5EF4-FFF2-40B4-BE49-F238E27FC236}">
                <a16:creationId xmlns:a16="http://schemas.microsoft.com/office/drawing/2014/main" id="{CE12B334-0F6D-B5FA-3764-8CEB92B3CE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3"/>
          <a:stretch>
            <a:fillRect/>
          </a:stretch>
        </p:blipFill>
        <p:spPr>
          <a:xfrm>
            <a:off x="3638939" y="2594397"/>
            <a:ext cx="7231224" cy="38064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523" y="494523"/>
            <a:ext cx="10005216" cy="1791478"/>
          </a:xfrm>
        </p:spPr>
        <p:txBody>
          <a:bodyPr/>
          <a:lstStyle/>
          <a:p>
            <a:pPr algn="r" rtl="1"/>
            <a:r>
              <a:rPr lang="ar-JO" dirty="0"/>
              <a:t>       </a:t>
            </a:r>
            <a:br>
              <a:rPr lang="ar-JO" dirty="0"/>
            </a:br>
            <a:r>
              <a:rPr lang="ar-JO" dirty="0"/>
              <a:t>    مراقبة الاستثمارات</a:t>
            </a:r>
            <a:br>
              <a:rPr lang="ar-JO" dirty="0"/>
            </a:br>
            <a:r>
              <a:rPr lang="ar-JO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5746750" cy="3597470"/>
          </a:xfrm>
        </p:spPr>
        <p:txBody>
          <a:bodyPr/>
          <a:lstStyle/>
          <a:p>
            <a:pPr algn="r" rtl="1"/>
            <a:r>
              <a:rPr lang="ar-JO" dirty="0"/>
              <a:t>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المراجعة </a:t>
            </a:r>
          </a:p>
          <a:p>
            <a:pPr marL="0" indent="0" algn="r" rtl="1">
              <a:buNone/>
            </a:pPr>
            <a:r>
              <a:rPr lang="ar-JO" dirty="0"/>
              <a:t>التقييم </a:t>
            </a:r>
          </a:p>
          <a:p>
            <a:pPr marL="0" indent="0" algn="r" rtl="1">
              <a:buNone/>
            </a:pPr>
            <a:r>
              <a:rPr lang="ar-JO" dirty="0"/>
              <a:t>التَّعديل</a:t>
            </a:r>
          </a:p>
        </p:txBody>
      </p:sp>
      <p:pic>
        <p:nvPicPr>
          <p:cNvPr id="7170" name="Picture 2" descr="‫الاستثمار المسئول.. العملاق النائم يستيقظ - Economy Plus‬‎">
            <a:extLst>
              <a:ext uri="{FF2B5EF4-FFF2-40B4-BE49-F238E27FC236}">
                <a16:creationId xmlns:a16="http://schemas.microsoft.com/office/drawing/2014/main" id="{6C699FAC-0C6A-37BF-D9F6-18403DDF9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091" y="2780521"/>
            <a:ext cx="4558182" cy="321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12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 التَّحلي بالصَّبر والاعتدال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 عدم الانسياق وراء المشاعر أو التغيرات اللَّحظيَّة</a:t>
            </a:r>
            <a:endParaRPr lang="en-US" dirty="0"/>
          </a:p>
        </p:txBody>
      </p:sp>
      <p:pic>
        <p:nvPicPr>
          <p:cNvPr id="6148" name="Picture 4" descr="‫أهمية التحلي بالصبر‬‎">
            <a:extLst>
              <a:ext uri="{FF2B5EF4-FFF2-40B4-BE49-F238E27FC236}">
                <a16:creationId xmlns:a16="http://schemas.microsoft.com/office/drawing/2014/main" id="{A504D156-6539-406C-92B1-9258249F2A06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849" y="3428999"/>
            <a:ext cx="5227837" cy="308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23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ar-JO" dirty="0"/>
              <a:t>شكرًا لكم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50166"/>
            <a:ext cx="6787747" cy="2829464"/>
          </a:xfrm>
        </p:spPr>
        <p:txBody>
          <a:bodyPr/>
          <a:lstStyle/>
          <a:p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مشروع الشَّهر الثّاَلث</a:t>
            </a:r>
            <a:br>
              <a:rPr lang="ar-JO" dirty="0"/>
            </a:br>
            <a:br>
              <a:rPr lang="ar-JO" dirty="0"/>
            </a:br>
            <a:r>
              <a:rPr lang="ar-JO" dirty="0"/>
              <a:t>الثَّقافة الماليَّة</a:t>
            </a:r>
            <a:br>
              <a:rPr lang="ar-JO" dirty="0"/>
            </a:br>
            <a:br>
              <a:rPr lang="ar-JO" dirty="0"/>
            </a:br>
            <a:r>
              <a:rPr lang="ar-JO" dirty="0"/>
              <a:t> 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76709" y="3778370"/>
            <a:ext cx="6105166" cy="2212855"/>
          </a:xfrm>
        </p:spPr>
        <p:txBody>
          <a:bodyPr tIns="457200">
            <a:normAutofit/>
          </a:bodyPr>
          <a:lstStyle/>
          <a:p>
            <a:pPr marL="0" indent="0">
              <a:buNone/>
            </a:pPr>
            <a:r>
              <a:rPr lang="ar-JO" sz="4000" b="0" i="1" dirty="0">
                <a:solidFill>
                  <a:schemeClr val="bg1"/>
                </a:solidFill>
              </a:rPr>
              <a:t>عمر القضاة </a:t>
            </a:r>
          </a:p>
          <a:p>
            <a:pPr marL="0" indent="0">
              <a:buNone/>
            </a:pPr>
            <a:r>
              <a:rPr lang="ar-JO" sz="4000" b="0" i="1" dirty="0">
                <a:solidFill>
                  <a:schemeClr val="bg1"/>
                </a:solidFill>
              </a:rPr>
              <a:t>التَّاسع ( ب ) </a:t>
            </a:r>
            <a:endParaRPr lang="en-US" sz="4000" b="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3733CFD-DCFC-B924-5923-9432AB8154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5822132"/>
              </p:ext>
            </p:extLst>
          </p:nvPr>
        </p:nvGraphicFramePr>
        <p:xfrm>
          <a:off x="2032000" y="719666"/>
          <a:ext cx="723277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515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69B59F-8EBD-44D9-9E29-569DD2AF818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0E62F9-F234-48D0-8E53-01D34D7C8B8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5B256E-44AB-42E2-9544-4074D014725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F825E-3520-458F-8C55-1CA3F00FF4E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0A26F-1C5F-498A-A228-A3F6EA75BD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71B21A-D68C-4744-8E7C-EDDB376D3A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3970C8-A1B3-421F-9BEF-11D8B9FEB4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78DEFB-5931-47BC-AEE6-80E622AFE9C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5E58F1-3978-4219-875D-0ABB212DACC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81877-5157-40AD-8E0E-39C070AD34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77309-2E3B-4867-845A-8315138E946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1BCB7-9E1B-42C2-BE23-C0B2EB551E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1D789-A2BC-4130-B938-841A4ADBEFE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5D6CBC-ACBF-48FB-9E3C-1D42C66619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581A18-9D81-4A72-91B1-A2EBF2954C9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5D3F42-8749-4F51-8B5B-22CC8AF165C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F78BB-BF44-494B-8760-91478A8956F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 اعتماد الادخار نهجًا في الحياة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-1158634" y="2676525"/>
            <a:ext cx="8287221" cy="6906527"/>
          </a:xfrm>
        </p:spPr>
        <p:txBody>
          <a:bodyPr/>
          <a:lstStyle/>
          <a:p>
            <a:pPr algn="r" rtl="1"/>
            <a:r>
              <a:rPr lang="ar-JO" dirty="0"/>
              <a:t> </a:t>
            </a:r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ctr" rtl="1"/>
            <a:r>
              <a:rPr lang="ar-JO" sz="2400" dirty="0"/>
              <a:t>اقتطع جزءًا من دخلك 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الوعي بأهميّة الادِّخار وجعله عادة مستمرَّة .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ctr" rtl="1">
              <a:buNone/>
            </a:pPr>
            <a:r>
              <a:rPr lang="ar-JO" sz="3600" dirty="0">
                <a:solidFill>
                  <a:srgbClr val="FF0000"/>
                </a:solidFill>
              </a:rPr>
              <a:t>( ادفع لنفسك أوَّلًا )</a:t>
            </a:r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5" name="Picture 2" descr="‫الوعي المالي: مفتاحك لتحقيق أهدافك المالية - Qsalary‬‎">
            <a:extLst>
              <a:ext uri="{FF2B5EF4-FFF2-40B4-BE49-F238E27FC236}">
                <a16:creationId xmlns:a16="http://schemas.microsoft.com/office/drawing/2014/main" id="{A04FD19C-93F8-C88C-5047-24D926937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74" y="3093003"/>
            <a:ext cx="6102220" cy="2766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89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 التَّخطيط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تحديد أهداف واضحة في إطار زمني محدد .  </a:t>
            </a:r>
            <a:endParaRPr lang="en-US" dirty="0"/>
          </a:p>
        </p:txBody>
      </p:sp>
      <p:pic>
        <p:nvPicPr>
          <p:cNvPr id="2050" name="Picture 2" descr="‫ما هو تخطيط الاستثمار؟ استراتيجيات لكل مرحلة | EBC Financial Group‬‎">
            <a:extLst>
              <a:ext uri="{FF2B5EF4-FFF2-40B4-BE49-F238E27FC236}">
                <a16:creationId xmlns:a16="http://schemas.microsoft.com/office/drawing/2014/main" id="{A49FE4FA-E090-9A4D-BD0A-63177AA75776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595" y="3082565"/>
            <a:ext cx="5318759" cy="336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60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 التَّعلُّم المستمر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قراءة الكتب</a:t>
            </a:r>
          </a:p>
          <a:p>
            <a:pPr marL="0" indent="0" algn="r" rtl="1">
              <a:buNone/>
            </a:pPr>
            <a:r>
              <a:rPr lang="ar-JO" dirty="0"/>
              <a:t>حضور الدَّورات التَّدريبيَّة</a:t>
            </a:r>
          </a:p>
          <a:p>
            <a:pPr marL="0" indent="0" algn="r" rtl="1">
              <a:buNone/>
            </a:pPr>
            <a:r>
              <a:rPr lang="ar-JO" dirty="0"/>
              <a:t>متابعة الأخبار الماليَّة</a:t>
            </a:r>
            <a:endParaRPr lang="en-US" dirty="0"/>
          </a:p>
        </p:txBody>
      </p:sp>
      <p:pic>
        <p:nvPicPr>
          <p:cNvPr id="4098" name="Picture 2" descr="‫قوة التعلم المستمر في بيئة عمل سريع التطور‬‎">
            <a:extLst>
              <a:ext uri="{FF2B5EF4-FFF2-40B4-BE49-F238E27FC236}">
                <a16:creationId xmlns:a16="http://schemas.microsoft.com/office/drawing/2014/main" id="{EC0DBA5E-5B72-DAD5-748C-CE66F2056C2A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929" y="2948118"/>
            <a:ext cx="5622029" cy="3054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19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 دراسة العوائد والمخاطر المتوقَّعة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العوامل التي قد تؤثر على العوائد </a:t>
            </a:r>
          </a:p>
          <a:p>
            <a:pPr marL="0" indent="0" algn="r" rtl="1">
              <a:buNone/>
            </a:pPr>
            <a:r>
              <a:rPr lang="ar-JO" dirty="0"/>
              <a:t>احتمال الاخفاق </a:t>
            </a:r>
          </a:p>
          <a:p>
            <a:pPr marL="0" indent="0" algn="r" rtl="1">
              <a:buNone/>
            </a:pPr>
            <a:r>
              <a:rPr lang="ar-JO" dirty="0"/>
              <a:t>الضرائب </a:t>
            </a:r>
          </a:p>
          <a:p>
            <a:pPr marL="0" indent="0" algn="r" rtl="1">
              <a:buNone/>
            </a:pPr>
            <a:endParaRPr lang="ar-JO" dirty="0"/>
          </a:p>
        </p:txBody>
      </p:sp>
      <p:pic>
        <p:nvPicPr>
          <p:cNvPr id="5" name="Picture 2" descr="‫ما هو تخطيط الاستثمار | جي سي بيليرون‬‎">
            <a:extLst>
              <a:ext uri="{FF2B5EF4-FFF2-40B4-BE49-F238E27FC236}">
                <a16:creationId xmlns:a16="http://schemas.microsoft.com/office/drawing/2014/main" id="{6E2B318A-957D-CE4D-C9FC-E882B45482BB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22" y="3023118"/>
            <a:ext cx="5003625" cy="3250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13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 تحليل السُّوق وفهم القوانين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5746750" cy="3597470"/>
          </a:xfrm>
        </p:spPr>
        <p:txBody>
          <a:bodyPr/>
          <a:lstStyle/>
          <a:p>
            <a:pPr algn="r" rtl="1"/>
            <a:r>
              <a:rPr lang="ar-JO" dirty="0"/>
              <a:t>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 العوامل الاقتصادية</a:t>
            </a:r>
          </a:p>
          <a:p>
            <a:pPr marL="0" indent="0" algn="r" rtl="1">
              <a:buNone/>
            </a:pPr>
            <a:r>
              <a:rPr lang="ar-JO" dirty="0"/>
              <a:t>التّضخَُّم</a:t>
            </a:r>
          </a:p>
          <a:p>
            <a:pPr marL="0" indent="0" algn="r" rtl="1">
              <a:buNone/>
            </a:pPr>
            <a:r>
              <a:rPr lang="ar-JO" dirty="0"/>
              <a:t>أَسعار الفائدة </a:t>
            </a:r>
            <a:endParaRPr lang="en-US" dirty="0"/>
          </a:p>
        </p:txBody>
      </p:sp>
      <p:pic>
        <p:nvPicPr>
          <p:cNvPr id="3076" name="Picture 4" descr="‫تحليل الاتجاهات للمبتدئين: دليلك الشامل لفرص الربح - Equiti‬‎">
            <a:extLst>
              <a:ext uri="{FF2B5EF4-FFF2-40B4-BE49-F238E27FC236}">
                <a16:creationId xmlns:a16="http://schemas.microsoft.com/office/drawing/2014/main" id="{1250E616-9BC4-E78F-A861-A312DBA5C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584" y="3172407"/>
            <a:ext cx="5374432" cy="310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79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pPr algn="r" rtl="1"/>
            <a:r>
              <a:rPr lang="ar-JO" dirty="0"/>
              <a:t>         </a:t>
            </a:r>
            <a:br>
              <a:rPr lang="ar-JO" dirty="0"/>
            </a:br>
            <a:r>
              <a:rPr lang="ar-JO" dirty="0"/>
              <a:t>          التَّنويع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5746750" cy="3597470"/>
          </a:xfrm>
        </p:spPr>
        <p:txBody>
          <a:bodyPr/>
          <a:lstStyle/>
          <a:p>
            <a:pPr algn="r" rtl="1"/>
            <a:r>
              <a:rPr lang="ar-JO" dirty="0"/>
              <a:t>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توزيع الاستثمارات </a:t>
            </a:r>
          </a:p>
          <a:p>
            <a:pPr marL="0" indent="0" algn="r" rtl="1">
              <a:buNone/>
            </a:pPr>
            <a:r>
              <a:rPr lang="ar-JO" dirty="0"/>
              <a:t>الأسهم</a:t>
            </a:r>
          </a:p>
          <a:p>
            <a:pPr marL="0" indent="0" algn="r" rtl="1">
              <a:buNone/>
            </a:pPr>
            <a:r>
              <a:rPr lang="ar-JO" dirty="0"/>
              <a:t>العقارات</a:t>
            </a:r>
          </a:p>
          <a:p>
            <a:pPr marL="0" indent="0" algn="r" rtl="1">
              <a:buNone/>
            </a:pPr>
            <a:r>
              <a:rPr lang="ar-JO" dirty="0"/>
              <a:t>السَّندات</a:t>
            </a:r>
          </a:p>
          <a:p>
            <a:pPr marL="0" indent="0" algn="r" rtl="1">
              <a:buNone/>
            </a:pPr>
            <a:endParaRPr lang="ar-JO" dirty="0"/>
          </a:p>
        </p:txBody>
      </p:sp>
      <p:pic>
        <p:nvPicPr>
          <p:cNvPr id="8194" name="Picture 2" descr="‫تنويع المحفظة الاستثمارية - كيفية تنويع محفظة التداول؟ | XTB‬‎">
            <a:extLst>
              <a:ext uri="{FF2B5EF4-FFF2-40B4-BE49-F238E27FC236}">
                <a16:creationId xmlns:a16="http://schemas.microsoft.com/office/drawing/2014/main" id="{535B1841-7B2B-6430-64E7-3225E4889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23" y="2864498"/>
            <a:ext cx="6439191" cy="324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36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536</TotalTime>
  <Words>165</Words>
  <Application>Microsoft Office PowerPoint</Application>
  <PresentationFormat>Widescreen</PresentationFormat>
  <Paragraphs>73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Book</vt:lpstr>
      <vt:lpstr>Franklin Gothic Demi</vt:lpstr>
      <vt:lpstr>Times New Roman</vt:lpstr>
      <vt:lpstr>Custom</vt:lpstr>
      <vt:lpstr>أُسس الاستثمار</vt:lpstr>
      <vt:lpstr>     مشروع الشَّهر الثّاَلث  الثَّقافة الماليَّة   </vt:lpstr>
      <vt:lpstr>PowerPoint Presentation</vt:lpstr>
      <vt:lpstr>          اعتماد الادخار نهجًا في الحياة</vt:lpstr>
      <vt:lpstr>          التَّخطيط </vt:lpstr>
      <vt:lpstr>          التَّعلُّم المستمر</vt:lpstr>
      <vt:lpstr>          دراسة العوائد والمخاطر المتوقَّعة</vt:lpstr>
      <vt:lpstr>          تحليل السُّوق وفهم القوانين</vt:lpstr>
      <vt:lpstr>                    التَّنويع </vt:lpstr>
      <vt:lpstr>            مراقبة الاستثمارات  </vt:lpstr>
      <vt:lpstr>          التَّحلي بالصَّبر والاعتدال</vt:lpstr>
      <vt:lpstr>شكرًا لكم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Ashraf F. Alqudah</dc:creator>
  <cp:lastModifiedBy>Ashraf F. Alqudah</cp:lastModifiedBy>
  <cp:revision>1</cp:revision>
  <dcterms:created xsi:type="dcterms:W3CDTF">2025-10-27T08:17:53Z</dcterms:created>
  <dcterms:modified xsi:type="dcterms:W3CDTF">2025-10-27T17:14:30Z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