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21E69-1170-4F26-8897-5484D34D79F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95265-FB28-44A7-B102-BA9AE6EFE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2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45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07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584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99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22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580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5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0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1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2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47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9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4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BDC52B-1517-4010-A60B-AFCAE1AC7BB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F88F49-A01D-46E4-9030-07728A1B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4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1.xml" /><Relationship Id="rId4" Type="http://schemas.openxmlformats.org/officeDocument/2006/relationships/audio" Target="../media/audio2.wav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9AE2-23A3-58F4-2D29-D2771B4244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7200" b="1" dirty="0"/>
              <a:t>مشروع شهر الثالث.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E18E9-0586-231C-EBC4-401AA9DEB7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3200" b="1" dirty="0"/>
              <a:t>قيس الاخضر.                                تاسع ( ب 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39269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0AF8-211B-7CD8-621F-7EF637976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189" y="1528011"/>
            <a:ext cx="7495673" cy="1082842"/>
          </a:xfrm>
        </p:spPr>
        <p:txBody>
          <a:bodyPr/>
          <a:lstStyle/>
          <a:p>
            <a:r>
              <a:rPr lang="ar-JO" sz="6000" b="1" dirty="0"/>
              <a:t>الخلايا الجذعية من الاسنان.</a:t>
            </a:r>
            <a:endParaRPr lang="en-US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EF793-5B75-0A85-53BD-216E77BA9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8906" y="2923674"/>
            <a:ext cx="1756610" cy="10828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FFB47-4F8A-29BC-D2EA-3914DDD3E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63" y="2490538"/>
            <a:ext cx="7267074" cy="27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99EE74-659E-2D42-596B-C5DA990FE96C}"/>
              </a:ext>
            </a:extLst>
          </p:cNvPr>
          <p:cNvSpPr txBox="1"/>
          <p:nvPr/>
        </p:nvSpPr>
        <p:spPr>
          <a:xfrm>
            <a:off x="2378242" y="2715126"/>
            <a:ext cx="755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36B9F-E186-F5F3-F0AE-594FACD2504F}"/>
              </a:ext>
            </a:extLst>
          </p:cNvPr>
          <p:cNvSpPr txBox="1"/>
          <p:nvPr/>
        </p:nvSpPr>
        <p:spPr>
          <a:xfrm>
            <a:off x="757989" y="613611"/>
            <a:ext cx="106238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/>
              <a:t>مصادر الخلايا الجذعية من الأسنان</a:t>
            </a:r>
          </a:p>
          <a:p>
            <a:pPr algn="r"/>
            <a:r>
              <a:rPr lang="ar-JO" sz="2400" b="1" dirty="0"/>
              <a:t>الأسنان اللبنية</a:t>
            </a:r>
            <a:r>
              <a:rPr lang="ar-JO" sz="2400" dirty="0"/>
              <a:t>: تحتوي الأسنان اللبنية (</a:t>
            </a:r>
            <a:r>
              <a:rPr lang="ar-JO" sz="2400" b="1" dirty="0"/>
              <a:t>أسنان الحليب</a:t>
            </a:r>
            <a:r>
              <a:rPr lang="ar-JO" sz="2400" dirty="0"/>
              <a:t>) على خلايا جذعية قيمة يمكن استخلاصها عند سقوطها و تخزينها.</a:t>
            </a:r>
          </a:p>
          <a:p>
            <a:pPr algn="r"/>
            <a:r>
              <a:rPr lang="ar-JO" sz="2400" b="1" dirty="0"/>
              <a:t>أسنان العقل</a:t>
            </a:r>
            <a:r>
              <a:rPr lang="ar-JO" sz="2400" dirty="0"/>
              <a:t>: تعتبر الأسنان الدائمة، خاصة ضرس العقل، مصدرًا آخر للخلايا الجذعية، خاصة في البالغين الذين لا تتناسب معهم زراعة الأسنان التقليدية.</a:t>
            </a:r>
          </a:p>
          <a:p>
            <a:pPr algn="r"/>
            <a:r>
              <a:rPr lang="ar-JO" sz="2400" b="1" dirty="0"/>
              <a:t>الرباط اللثوي</a:t>
            </a:r>
            <a:r>
              <a:rPr lang="ar-JO" sz="2400" dirty="0"/>
              <a:t>: توجد خلايا جذعية أيضًا في الرباط اللثوي، وهي تشارك في تجديد الرباط نفسه والعظم السنخي والملاط. 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D22364-90D4-80E1-6E19-F24F40BD5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69" y="3414378"/>
            <a:ext cx="3008396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99415"/>
      </p:ext>
    </p:extLst>
  </p:cSld>
  <p:clrMapOvr>
    <a:masterClrMapping/>
  </p:clrMapOvr>
  <p:transition>
    <p:push dir="u"/>
    <p:sndAc>
      <p:stSnd>
        <p:snd r:embed="rId2" name="breez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76E898-0CF9-3DB3-B680-B2FAFF39B8B9}"/>
              </a:ext>
            </a:extLst>
          </p:cNvPr>
          <p:cNvSpPr txBox="1"/>
          <p:nvPr/>
        </p:nvSpPr>
        <p:spPr>
          <a:xfrm>
            <a:off x="595440" y="613610"/>
            <a:ext cx="11001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/>
              <a:t>فوائدها وتطبيقاتها المستقبلية.</a:t>
            </a:r>
          </a:p>
          <a:p>
            <a:pPr algn="r"/>
            <a:r>
              <a:rPr lang="ar-JO" sz="2400" b="1" dirty="0"/>
              <a:t>ترميم الأسنان</a:t>
            </a:r>
            <a:r>
              <a:rPr lang="ar-JO" sz="2400" dirty="0"/>
              <a:t>: يمكن استخدامها في المستقبل لإعادة بناء جذور الأسنان التالفة أو المفقودة.</a:t>
            </a:r>
          </a:p>
          <a:p>
            <a:pPr algn="r"/>
            <a:r>
              <a:rPr lang="ar-JO" sz="2400" b="1" dirty="0"/>
              <a:t>إعادة بناء الأنسجة</a:t>
            </a:r>
            <a:r>
              <a:rPr lang="ar-JO" sz="2400" dirty="0"/>
              <a:t>: تساعد في إصلاح أنسجة الفك واللثة الداعمة للأسنان.</a:t>
            </a:r>
          </a:p>
          <a:p>
            <a:pPr algn="r"/>
            <a:r>
              <a:rPr lang="ar-JO" sz="2400" b="1" dirty="0"/>
              <a:t>علاج العصب</a:t>
            </a:r>
            <a:r>
              <a:rPr lang="ar-JO" sz="2400" dirty="0"/>
              <a:t>: يدرس العلماء إمكانية استخدامها لإحياء عصب السن بعد موته، خاصة في الأسنان ذات الجذور غير المكتملة النمو.</a:t>
            </a:r>
          </a:p>
          <a:p>
            <a:pPr algn="r"/>
            <a:r>
              <a:rPr lang="ar-JO" sz="2400" b="1" dirty="0"/>
              <a:t>تخزين مستقبلي</a:t>
            </a:r>
            <a:r>
              <a:rPr lang="ar-JO" sz="2400" dirty="0"/>
              <a:t>: يتيح حفظ هذه الخلايا في بنوك متخصصة، إمكانية استخدامها لعلاج أمراض مختلفة في المستقبل، مثل أمراض القلب والسكري والأمراض العصبية.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27366"/>
      </p:ext>
    </p:extLst>
  </p:cSld>
  <p:clrMapOvr>
    <a:masterClrMapping/>
  </p:clrMapOvr>
  <p:transition>
    <p:push dir="u"/>
    <p:sndAc>
      <p:stSnd>
        <p:snd r:embed="rId2" name="breez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C58C2-325E-04A5-4853-AF86DA5BDAAC}"/>
              </a:ext>
            </a:extLst>
          </p:cNvPr>
          <p:cNvSpPr txBox="1"/>
          <p:nvPr/>
        </p:nvSpPr>
        <p:spPr>
          <a:xfrm>
            <a:off x="649582" y="637672"/>
            <a:ext cx="10892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/>
              <a:t>تخزين والعملية.</a:t>
            </a:r>
          </a:p>
          <a:p>
            <a:pPr algn="r"/>
            <a:r>
              <a:rPr lang="ar-JO" sz="2400" dirty="0"/>
              <a:t>يتم استخلاص الخلايا الجذعية من السن عن طريق طبيب الأسنان أو بالتعاون مع بنك الخلايا الجذعية.</a:t>
            </a:r>
          </a:p>
          <a:p>
            <a:pPr algn="r"/>
            <a:r>
              <a:rPr lang="ar-JO" sz="2400" dirty="0"/>
              <a:t>يتم فصل الخلايا الجذعية من السن، ثم مضاعفتها، وتجميدها بالتبريد عادة عند (</a:t>
            </a:r>
            <a:r>
              <a:rPr lang="ar-JO" sz="2400" b="1" dirty="0"/>
              <a:t>190</a:t>
            </a:r>
            <a:r>
              <a:rPr lang="ar-JO" sz="2400" dirty="0"/>
              <a:t>) درجة مئوية باستخدام النيتروجين السائل للحفاظ عليها لمدة طويلة.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1542390"/>
      </p:ext>
    </p:extLst>
  </p:cSld>
  <p:clrMapOvr>
    <a:masterClrMapping/>
  </p:clrMapOvr>
  <p:transition>
    <p:push dir="u"/>
    <p:sndAc>
      <p:stSnd>
        <p:snd r:embed="rId2" name="breez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F06E47-661E-DD7A-BFD1-1FDBDE583535}"/>
              </a:ext>
            </a:extLst>
          </p:cNvPr>
          <p:cNvSpPr txBox="1"/>
          <p:nvPr/>
        </p:nvSpPr>
        <p:spPr>
          <a:xfrm>
            <a:off x="685676" y="649705"/>
            <a:ext cx="108206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/>
              <a:t>الفرق بين الخلايا الجذعية من الاسنان و نخاع العظم.</a:t>
            </a:r>
          </a:p>
          <a:p>
            <a:pPr algn="ctr"/>
            <a:r>
              <a:rPr lang="ar-JO" sz="2800" b="1" dirty="0"/>
              <a:t>خلايا الجذعية من الأسنان:</a:t>
            </a:r>
          </a:p>
          <a:p>
            <a:pPr algn="r"/>
            <a:r>
              <a:rPr lang="ar-JO" sz="2400" b="1" dirty="0"/>
              <a:t>المصدر</a:t>
            </a:r>
            <a:r>
              <a:rPr lang="ar-JO" sz="2400" dirty="0"/>
              <a:t>: لب الأسنان (</a:t>
            </a:r>
            <a:r>
              <a:rPr lang="ar-JO" sz="2400" b="1" dirty="0"/>
              <a:t>في الأسنان اللبنية أو الدائمة</a:t>
            </a:r>
            <a:r>
              <a:rPr lang="ar-JO" sz="2400" dirty="0"/>
              <a:t>).</a:t>
            </a:r>
          </a:p>
          <a:p>
            <a:pPr algn="r"/>
            <a:r>
              <a:rPr lang="ar-JO" sz="2400" b="1" dirty="0"/>
              <a:t>الخصائص</a:t>
            </a:r>
            <a:r>
              <a:rPr lang="ar-JO" sz="2400" dirty="0"/>
              <a:t>: يمكنها التمايز لتكوين أنواع مختلفة من خلايا الأسنان، بما في ذلك العظام والمينا والعاج. </a:t>
            </a:r>
          </a:p>
          <a:p>
            <a:pPr algn="r"/>
            <a:r>
              <a:rPr lang="ar-JO" sz="2400" dirty="0"/>
              <a:t>كما أنها متوافقة بشكل جيد مع جهاز المناعة، مما يقلل من خطر الرفض عند استخدامها في العلاج.</a:t>
            </a:r>
          </a:p>
          <a:p>
            <a:pPr algn="r"/>
            <a:r>
              <a:rPr lang="ar-JO" sz="2400" b="1" dirty="0"/>
              <a:t>الاستخدامات</a:t>
            </a:r>
            <a:r>
              <a:rPr lang="ar-JO" sz="2400" dirty="0"/>
              <a:t>: تجديد وإعادة بناء أنسجة الأسنان المفقودة أو التالفة، وصنع أسنان جديدة بشكل طبيعي. </a:t>
            </a:r>
          </a:p>
          <a:p>
            <a:pPr algn="ctr"/>
            <a:r>
              <a:rPr lang="ar-JO" sz="2800" b="1" dirty="0"/>
              <a:t>الخلايا الجذعية من مصادر أخرى (مثل نخاع العظم):</a:t>
            </a:r>
          </a:p>
          <a:p>
            <a:pPr algn="r"/>
            <a:r>
              <a:rPr lang="ar-JO" sz="2400" b="1" dirty="0"/>
              <a:t>المصدر</a:t>
            </a:r>
            <a:r>
              <a:rPr lang="ar-JO" sz="2400" dirty="0"/>
              <a:t>: نخاع العظم هو مصدر تقليدي للخلايا الجذعية، خاصة في العلاج بالخلايا الجذعية.</a:t>
            </a:r>
          </a:p>
          <a:p>
            <a:pPr algn="r"/>
            <a:r>
              <a:rPr lang="ar-JO" sz="2400" dirty="0"/>
              <a:t> تُستخرج هذه الخلايا عادة عن طريق سحب الدم من الذراع بعد تحفيزها بواسطة الأدوية.</a:t>
            </a:r>
          </a:p>
          <a:p>
            <a:pPr algn="r"/>
            <a:r>
              <a:rPr lang="ar-JO" sz="2400" b="1" dirty="0"/>
              <a:t>الخصائص</a:t>
            </a:r>
            <a:r>
              <a:rPr lang="ar-JO" sz="2400" dirty="0"/>
              <a:t>: هذه الخلايا الجذعية (</a:t>
            </a:r>
            <a:r>
              <a:rPr lang="ar-JO" sz="2400" b="1" dirty="0"/>
              <a:t>عادة خلايا جذعية مكونة للدم</a:t>
            </a:r>
            <a:r>
              <a:rPr lang="ar-JO" sz="2400" dirty="0"/>
              <a:t>) لها قدرات مختلفة عن الخلايا السنية, ولديها القدرة على تجديد خلايا الدم والجهاز المناعي.</a:t>
            </a:r>
          </a:p>
          <a:p>
            <a:pPr algn="r"/>
            <a:r>
              <a:rPr lang="ar-JO" sz="2400" b="1" dirty="0"/>
              <a:t>الاستخدامات</a:t>
            </a:r>
            <a:r>
              <a:rPr lang="ar-JO" sz="2400" dirty="0"/>
              <a:t>: تستخدم بشكل أساسي لعلاج اضطرابات الدم وأمراض المناعة والجهاز المناعي.</a:t>
            </a:r>
            <a:r>
              <a:rPr lang="ar-JO" sz="2400" b="1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5897535"/>
      </p:ext>
    </p:extLst>
  </p:cSld>
  <p:clrMapOvr>
    <a:masterClrMapping/>
  </p:clrMapOvr>
  <p:transition>
    <p:push dir="u"/>
    <p:sndAc>
      <p:stSnd>
        <p:snd r:embed="rId2" name="breeze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</TotalTime>
  <Words>380</Words>
  <Application>Microsoft Office PowerPoint</Application>
  <PresentationFormat>شاشة عريضة</PresentationFormat>
  <Paragraphs>26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Organic</vt:lpstr>
      <vt:lpstr>مشروع شهر الثالث.</vt:lpstr>
      <vt:lpstr>الخلايا الجذعية من الاسنان.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مشروع شهر الثالث.</dc:title>
  <dc:creator>Kais AlAkhdar</dc:creator>
  <cp:lastModifiedBy>Kais AlAkhdar</cp:lastModifiedBy>
  <cp:revision>3</cp:revision>
  <dcterms:created xsi:type="dcterms:W3CDTF">2025-10-29T12:15:13Z</dcterms:created>
  <dcterms:modified xsi:type="dcterms:W3CDTF">2025-11-04T14:03:44Z</dcterms:modified>
</cp:coreProperties>
</file>