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sldIdLst>
    <p:sldId id="257"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19" autoAdjust="0"/>
  </p:normalViewPr>
  <p:slideViewPr>
    <p:cSldViewPr snapToGrid="0">
      <p:cViewPr>
        <p:scale>
          <a:sx n="100" d="100"/>
          <a:sy n="100" d="100"/>
        </p:scale>
        <p:origin x="-346" y="-3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11/4/25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11/4/25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11/4/25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11/4/25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11/4/25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11/4/25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11/4/25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11/4/25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11/4/25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11/4/25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26818" y="208284"/>
            <a:ext cx="10993549" cy="2839038"/>
          </a:xfrm>
        </p:spPr>
        <p:txBody>
          <a:bodyPr>
            <a:normAutofit/>
          </a:bodyPr>
          <a:lstStyle/>
          <a:p>
            <a:pPr algn="r" rtl="1"/>
            <a:r>
              <a:rPr lang="ar-AE" b="1" dirty="0"/>
              <a:t>ُعتبر الشباب الثروة الحقيقية لأي وطن، لأنهم طاقة الإبداع والعمل والتغيير. ودعم الشباب في مجال الاستثمار يُعد من أهم الخطوات لبناء مستقبل اقتصادي قوي، حيث يساعدهم على تحويل أفكارهم إلى مشاريع إنتاجية تخلق فرص عمل وتُسهم في تنمية المجتمع.</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1216194" y="5109805"/>
            <a:ext cx="11610806" cy="797236"/>
          </a:xfrm>
        </p:spPr>
        <p:txBody>
          <a:bodyPr>
            <a:normAutofit/>
          </a:bodyPr>
          <a:lstStyle/>
          <a:p>
            <a:r>
              <a:rPr lang="en-US" dirty="0"/>
              <a:t>Sit Dolor Amet</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14073" y="3255606"/>
            <a:ext cx="11260667" cy="3310466"/>
          </a:xfrm>
          <a:prstGeom prst="rect">
            <a:avLst/>
          </a:prstGeom>
        </p:spPr>
      </p:pic>
      <p:pic>
        <p:nvPicPr>
          <p:cNvPr id="4" name="Picture 3">
            <a:extLst>
              <a:ext uri="{FF2B5EF4-FFF2-40B4-BE49-F238E27FC236}">
                <a16:creationId xmlns:a16="http://schemas.microsoft.com/office/drawing/2014/main" id="{BAF4EAE9-FDB6-40E1-7AD3-7AB25362646A}"/>
              </a:ext>
            </a:extLst>
          </p:cNvPr>
          <p:cNvPicPr>
            <a:picLocks noChangeAspect="1"/>
          </p:cNvPicPr>
          <p:nvPr/>
        </p:nvPicPr>
        <p:blipFill>
          <a:blip r:embed="rId3"/>
          <a:stretch>
            <a:fillRect/>
          </a:stretch>
        </p:blipFill>
        <p:spPr>
          <a:xfrm>
            <a:off x="191818" y="3255606"/>
            <a:ext cx="7682610" cy="3394110"/>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A80D65-CDB9-F1D1-3EC8-A36D6B420127}"/>
              </a:ext>
            </a:extLst>
          </p:cNvPr>
          <p:cNvSpPr>
            <a:spLocks noGrp="1"/>
          </p:cNvSpPr>
          <p:nvPr>
            <p:ph idx="1"/>
          </p:nvPr>
        </p:nvSpPr>
        <p:spPr/>
        <p:txBody>
          <a:bodyPr/>
          <a:lstStyle/>
          <a:p>
            <a:pPr algn="r" rtl="1"/>
            <a:r>
              <a:rPr lang="ar-AE" sz="2700" dirty="0"/>
              <a:t>يواجه الشباب اليوم تحديات اقتصادية كبيرة مثل البطالة وقلة الفرص. ومن خلال توفير الدعم الاستثماري لهم، يمكن تحويل هذه التحديات إلى فرص نجاح.</a:t>
            </a:r>
          </a:p>
          <a:p>
            <a:pPr algn="r" rtl="1"/>
            <a:r>
              <a:rPr lang="ar-AE" sz="2700" dirty="0"/>
              <a:t>يشمل هذا الدعم:</a:t>
            </a:r>
          </a:p>
          <a:p>
            <a:pPr algn="r" rtl="1"/>
            <a:r>
              <a:rPr lang="ar-AE" sz="2700" dirty="0"/>
              <a:t>تقديم القروض الميسّرة للشباب لبدء مشاريعهم.</a:t>
            </a:r>
          </a:p>
          <a:p>
            <a:pPr algn="r" rtl="1"/>
            <a:r>
              <a:rPr lang="ar-AE" sz="2700" dirty="0"/>
              <a:t>توفير التدريب والتوجيه لاكتساب مهارات الإدارة والتخطيط المالي.</a:t>
            </a:r>
          </a:p>
          <a:p>
            <a:pPr algn="r" rtl="1"/>
            <a:r>
              <a:rPr lang="ar-AE" sz="2700" dirty="0"/>
              <a:t>تشجيع ريادة الأعمال عبر برامج حكومية وخاصة تدعم الابتكار والإنتاج</a:t>
            </a:r>
          </a:p>
          <a:p>
            <a:endParaRPr lang="en-US" dirty="0"/>
          </a:p>
        </p:txBody>
      </p:sp>
      <p:sp>
        <p:nvSpPr>
          <p:cNvPr id="15" name="Title 1">
            <a:extLst>
              <a:ext uri="{FF2B5EF4-FFF2-40B4-BE49-F238E27FC236}">
                <a16:creationId xmlns:a16="http://schemas.microsoft.com/office/drawing/2014/main" id="{E9AAFB4F-E855-312A-5FE2-8610861AAF71}"/>
              </a:ext>
            </a:extLst>
          </p:cNvPr>
          <p:cNvSpPr>
            <a:spLocks noGrp="1"/>
          </p:cNvSpPr>
          <p:nvPr>
            <p:ph type="title"/>
          </p:nvPr>
        </p:nvSpPr>
        <p:spPr>
          <a:xfrm>
            <a:off x="3154613" y="535050"/>
            <a:ext cx="11029616" cy="1188720"/>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r-AE" b="1" dirty="0"/>
              <a:t> </a:t>
            </a:r>
            <a:r>
              <a:rPr lang="ar-AE" sz="4500" b="1" dirty="0"/>
              <a:t>أهمية دعم الشباب في الاستثمار</a:t>
            </a:r>
          </a:p>
        </p:txBody>
      </p:sp>
    </p:spTree>
    <p:extLst>
      <p:ext uri="{BB962C8B-B14F-4D97-AF65-F5344CB8AC3E}">
        <p14:creationId xmlns:p14="http://schemas.microsoft.com/office/powerpoint/2010/main" val="3928749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BE24D-DF0C-F190-D0F8-4FBB4FE151B9}"/>
              </a:ext>
            </a:extLst>
          </p:cNvPr>
          <p:cNvSpPr>
            <a:spLocks noGrp="1"/>
          </p:cNvSpPr>
          <p:nvPr>
            <p:ph type="title"/>
          </p:nvPr>
        </p:nvSpPr>
        <p:spPr>
          <a:xfrm>
            <a:off x="3388561" y="682124"/>
            <a:ext cx="11029616" cy="1206704"/>
          </a:xfrm>
        </p:spPr>
        <p:txBody>
          <a:bodyPr>
            <a:normAutofit/>
          </a:bodyPr>
          <a:lstStyle/>
          <a:p>
            <a:r>
              <a:rPr lang="ar-AE" sz="5600" b="1" dirty="0"/>
              <a:t>دور الدولة والمؤسسات</a:t>
            </a:r>
          </a:p>
        </p:txBody>
      </p:sp>
      <p:sp>
        <p:nvSpPr>
          <p:cNvPr id="3" name="Content Placeholder 2">
            <a:extLst>
              <a:ext uri="{FF2B5EF4-FFF2-40B4-BE49-F238E27FC236}">
                <a16:creationId xmlns:a16="http://schemas.microsoft.com/office/drawing/2014/main" id="{B62992F0-9947-1745-E884-67F56FFDF3A2}"/>
              </a:ext>
            </a:extLst>
          </p:cNvPr>
          <p:cNvSpPr>
            <a:spLocks noGrp="1"/>
          </p:cNvSpPr>
          <p:nvPr>
            <p:ph idx="1"/>
          </p:nvPr>
        </p:nvSpPr>
        <p:spPr/>
        <p:txBody>
          <a:bodyPr>
            <a:noAutofit/>
          </a:bodyPr>
          <a:lstStyle/>
          <a:p>
            <a:pPr algn="r" rtl="1"/>
            <a:r>
              <a:rPr lang="ar-AE" sz="3300" dirty="0"/>
              <a:t>تلعب الحكومة دورًا كبيرًا في تمكين الشباب من دخول عالم الاستثمار من خلال:</a:t>
            </a:r>
          </a:p>
          <a:p>
            <a:pPr algn="r" rtl="1"/>
            <a:r>
              <a:rPr lang="ar-AE" sz="3300" dirty="0"/>
              <a:t>إنشاء صناديق تمويل خاصة بالمشاريع الشبابية.</a:t>
            </a:r>
          </a:p>
          <a:p>
            <a:pPr algn="r" rtl="1"/>
            <a:r>
              <a:rPr lang="ar-AE" sz="3300" dirty="0"/>
              <a:t>تبسيط إجراءات الترخيص وتسجيل الشركات.</a:t>
            </a:r>
          </a:p>
          <a:p>
            <a:pPr algn="r" rtl="1"/>
            <a:r>
              <a:rPr lang="ar-AE" sz="3300" dirty="0"/>
              <a:t>إقامة معارض ومؤتمرات لعرض أفكار الشباب ودعمهم بالتواصل مع المستثمرين.</a:t>
            </a:r>
          </a:p>
        </p:txBody>
      </p:sp>
    </p:spTree>
    <p:extLst>
      <p:ext uri="{BB962C8B-B14F-4D97-AF65-F5344CB8AC3E}">
        <p14:creationId xmlns:p14="http://schemas.microsoft.com/office/powerpoint/2010/main" val="309331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85F2C-2F47-08D2-095F-254985E5AD81}"/>
              </a:ext>
            </a:extLst>
          </p:cNvPr>
          <p:cNvSpPr>
            <a:spLocks noGrp="1"/>
          </p:cNvSpPr>
          <p:nvPr>
            <p:ph type="title"/>
          </p:nvPr>
        </p:nvSpPr>
        <p:spPr/>
        <p:txBody>
          <a:bodyPr>
            <a:normAutofit/>
          </a:bodyPr>
          <a:lstStyle/>
          <a:p>
            <a:pPr algn="ctr"/>
            <a:r>
              <a:rPr lang="ar-AE" sz="6000" b="1" dirty="0"/>
              <a:t>دور الشباب أنفسهم</a:t>
            </a:r>
          </a:p>
        </p:txBody>
      </p:sp>
      <p:sp>
        <p:nvSpPr>
          <p:cNvPr id="3" name="Content Placeholder 2">
            <a:extLst>
              <a:ext uri="{FF2B5EF4-FFF2-40B4-BE49-F238E27FC236}">
                <a16:creationId xmlns:a16="http://schemas.microsoft.com/office/drawing/2014/main" id="{687A13D6-EE05-A4E9-6A6D-AD6D26C7DDDE}"/>
              </a:ext>
            </a:extLst>
          </p:cNvPr>
          <p:cNvSpPr>
            <a:spLocks noGrp="1"/>
          </p:cNvSpPr>
          <p:nvPr>
            <p:ph idx="1"/>
          </p:nvPr>
        </p:nvSpPr>
        <p:spPr/>
        <p:txBody>
          <a:bodyPr/>
          <a:lstStyle/>
          <a:p>
            <a:pPr algn="r" rtl="1"/>
            <a:r>
              <a:rPr lang="ar-AE" sz="3200" dirty="0"/>
              <a:t>على الشباب أن يتحلّوا بالوعي الاستثماري، وأن يخطّطوا جيدًا لمشاريعهم من خلال:</a:t>
            </a:r>
          </a:p>
          <a:p>
            <a:pPr algn="r" rtl="1"/>
            <a:r>
              <a:rPr lang="ar-AE" sz="3200" dirty="0"/>
              <a:t>الادخار لتكوين رأس المال.</a:t>
            </a:r>
          </a:p>
          <a:p>
            <a:pPr algn="r" rtl="1"/>
            <a:r>
              <a:rPr lang="ar-AE" sz="3200" dirty="0"/>
              <a:t>التعلم المستمر في مجالات الاقتصاد والإدارة.</a:t>
            </a:r>
          </a:p>
          <a:p>
            <a:pPr algn="r" rtl="1"/>
            <a:r>
              <a:rPr lang="ar-AE" sz="3200" dirty="0"/>
              <a:t>تحمّل المسؤولية والإصرار على تحقيق النجاح رغم الصعوبات.</a:t>
            </a:r>
          </a:p>
          <a:p>
            <a:endParaRPr lang="en-US" dirty="0"/>
          </a:p>
        </p:txBody>
      </p:sp>
    </p:spTree>
    <p:extLst>
      <p:ext uri="{BB962C8B-B14F-4D97-AF65-F5344CB8AC3E}">
        <p14:creationId xmlns:p14="http://schemas.microsoft.com/office/powerpoint/2010/main" val="2019012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E6E27-BB45-0B16-0C35-CB81E544EEB0}"/>
              </a:ext>
            </a:extLst>
          </p:cNvPr>
          <p:cNvSpPr>
            <a:spLocks noGrp="1"/>
          </p:cNvSpPr>
          <p:nvPr>
            <p:ph type="title"/>
          </p:nvPr>
        </p:nvSpPr>
        <p:spPr/>
        <p:txBody>
          <a:bodyPr>
            <a:normAutofit/>
          </a:bodyPr>
          <a:lstStyle/>
          <a:p>
            <a:pPr algn="ctr"/>
            <a:r>
              <a:rPr lang="ar-AE" sz="4900" b="1" dirty="0"/>
              <a:t>نتائج دعم الشباب في الاستثمار</a:t>
            </a:r>
          </a:p>
        </p:txBody>
      </p:sp>
      <p:sp>
        <p:nvSpPr>
          <p:cNvPr id="3" name="Content Placeholder 2">
            <a:extLst>
              <a:ext uri="{FF2B5EF4-FFF2-40B4-BE49-F238E27FC236}">
                <a16:creationId xmlns:a16="http://schemas.microsoft.com/office/drawing/2014/main" id="{62C5AA0D-E742-A79D-251F-54241C4B6A96}"/>
              </a:ext>
            </a:extLst>
          </p:cNvPr>
          <p:cNvSpPr>
            <a:spLocks noGrp="1"/>
          </p:cNvSpPr>
          <p:nvPr>
            <p:ph idx="1"/>
          </p:nvPr>
        </p:nvSpPr>
        <p:spPr/>
        <p:txBody>
          <a:bodyPr/>
          <a:lstStyle/>
          <a:p>
            <a:pPr algn="r" rtl="1"/>
            <a:r>
              <a:rPr lang="ar-AE" sz="3700" dirty="0"/>
              <a:t>انخفاض نسبة البطالة.</a:t>
            </a:r>
          </a:p>
          <a:p>
            <a:pPr algn="r" rtl="1"/>
            <a:r>
              <a:rPr lang="ar-AE" sz="3700" dirty="0"/>
              <a:t>زيادة الإنتاج المحلي.</a:t>
            </a:r>
          </a:p>
          <a:p>
            <a:pPr algn="r" rtl="1"/>
            <a:r>
              <a:rPr lang="ar-AE" sz="3700" dirty="0"/>
              <a:t>ظهور أفكار جديدة ومشروعات مبتكرة.</a:t>
            </a:r>
          </a:p>
          <a:p>
            <a:pPr algn="r" rtl="1"/>
            <a:r>
              <a:rPr lang="ar-AE" sz="3700" dirty="0"/>
              <a:t>تعزيز الاقتصاد الوطني وتطوير المجتمع.</a:t>
            </a:r>
          </a:p>
          <a:p>
            <a:endParaRPr lang="en-US" dirty="0"/>
          </a:p>
        </p:txBody>
      </p:sp>
    </p:spTree>
    <p:extLst>
      <p:ext uri="{BB962C8B-B14F-4D97-AF65-F5344CB8AC3E}">
        <p14:creationId xmlns:p14="http://schemas.microsoft.com/office/powerpoint/2010/main" val="163245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BEDBBC-EDDB-2ECA-D98F-00DDA8F6F065}"/>
              </a:ext>
            </a:extLst>
          </p:cNvPr>
          <p:cNvSpPr>
            <a:spLocks noGrp="1"/>
          </p:cNvSpPr>
          <p:nvPr>
            <p:ph idx="1"/>
          </p:nvPr>
        </p:nvSpPr>
        <p:spPr/>
        <p:txBody>
          <a:bodyPr>
            <a:noAutofit/>
          </a:bodyPr>
          <a:lstStyle/>
          <a:p>
            <a:pPr algn="ctr" rtl="1"/>
            <a:r>
              <a:rPr lang="ar-AE" sz="5100" dirty="0"/>
              <a:t>إنّ الاستثمار في الشباب هو استثمار في المستقبل. وعندما يحصل الشباب على الدعم اللازم، فإنهم يصبحون قادرين على بناء مشاريع ناجحة تُسهم في تقدم الوطن وازدهاره.</a:t>
            </a:r>
          </a:p>
        </p:txBody>
      </p:sp>
    </p:spTree>
    <p:extLst>
      <p:ext uri="{BB962C8B-B14F-4D97-AF65-F5344CB8AC3E}">
        <p14:creationId xmlns:p14="http://schemas.microsoft.com/office/powerpoint/2010/main" val="51898520"/>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2.xml><?xml version="1.0" encoding="utf-8"?>
<ds:datastoreItem xmlns:ds="http://schemas.openxmlformats.org/officeDocument/2006/customXml" ds:itemID="{8D289AE2-D2AE-49D1-AFAC-3A79F6794255}">
  <ds:schemaRefs>
    <ds:schemaRef ds:uri="http://schemas.microsoft.com/office/2006/metadata/properties"/>
    <ds:schemaRef ds:uri="http://www.w3.org/2000/xmlns/"/>
    <ds:schemaRef ds:uri="71af3243-3dd4-4a8d-8c0d-dd76da1f02a5"/>
    <ds:schemaRef ds:uri="http://www.w3.org/2001/XMLSchema-instance"/>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
  <TotalTime>0</TotalTime>
  <Words>30</Words>
  <Application>Microsoft Office PowerPoint</Application>
  <PresentationFormat>Widescreen</PresentationFormat>
  <Paragraphs>9</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DividendVTI</vt:lpstr>
      <vt:lpstr>ُعتبر الشباب الثروة الحقيقية لأي وطن، لأنهم طاقة الإبداع والعمل والتغيير. ودعم الشباب في مجال الاستثمار يُعد من أهم الخطوات لبناء مستقبل اقتصادي قوي، حيث يساعدهم على تحويل أفكارهم إلى مشاريع إنتاجية تخلق فرص عمل وتُسهم في تنمية المجتمع.</vt:lpstr>
      <vt:lpstr> أهمية دعم الشباب في الاستثمار</vt:lpstr>
      <vt:lpstr>دور الدولة والمؤسسات</vt:lpstr>
      <vt:lpstr>دور الشباب أنفسهم</vt:lpstr>
      <vt:lpstr>نتائج دعم الشباب في الاستثمار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ُعتبر الشباب الثروة الحقيقية لأي وطن، لأنهم طاقة الإبداع والعمل والتغيير. ودعم الشباب في مجال الاستثمار يُعد من أهم الخطوات لبناء مستقبل اقتصادي قوي، حيث يساعدهم على تحويل أفكارهم إلى مشاريع إنتاجية تخلق فرص عمل وتُسهم في تنمية المجتمع.</dc:title>
  <dc:creator>Yaman Moholy</dc:creator>
  <cp:lastModifiedBy>Yaman Moholy</cp:lastModifiedBy>
  <cp:revision>3</cp:revision>
  <dcterms:created xsi:type="dcterms:W3CDTF">2025-11-03T18:23:17Z</dcterms:created>
  <dcterms:modified xsi:type="dcterms:W3CDTF">2025-11-04T14:53:52Z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