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5" r:id="rId3"/>
    <p:sldId id="268" r:id="rId4"/>
    <p:sldId id="273" r:id="rId5"/>
    <p:sldId id="269" r:id="rId6"/>
    <p:sldId id="270" r:id="rId7"/>
    <p:sldId id="271" r:id="rId8"/>
    <p:sldId id="27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DA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1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1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83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45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24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19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4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08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2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7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41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850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1B8E4-751A-43D6-9B9F-D6BD9CB27ED8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419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0DF470-47BA-AC11-2CA9-A63459F1B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454B803-F2C7-70AD-6973-030CFFF9E7AB}"/>
              </a:ext>
            </a:extLst>
          </p:cNvPr>
          <p:cNvSpPr txBox="1">
            <a:spLocks/>
          </p:cNvSpPr>
          <p:nvPr/>
        </p:nvSpPr>
        <p:spPr>
          <a:xfrm>
            <a:off x="638882" y="3577456"/>
            <a:ext cx="10909640" cy="16878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ar-SA" dirty="0"/>
              <a:t>مخاطر الإستخدام الغير الامن للأجهزة الذكية</a:t>
            </a:r>
            <a:endParaRPr lang="en-US" sz="6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" name="Picture 1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19B893D1-7DB1-CB78-BA4D-5EB2A0F00E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908" y="1023986"/>
            <a:ext cx="6439588" cy="1877372"/>
          </a:xfrm>
          <a:prstGeom prst="rect">
            <a:avLst/>
          </a:prstGeom>
        </p:spPr>
      </p:pic>
      <p:sp>
        <p:nvSpPr>
          <p:cNvPr id="10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019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B8EEF-848F-B77D-4972-F8EBC9A09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DAAA900-A4B9-245B-8371-41B02091D9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833" y="1"/>
            <a:ext cx="2837776" cy="827314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0D352FD0-1D07-FA2A-6A7B-8818E67372C5}"/>
              </a:ext>
            </a:extLst>
          </p:cNvPr>
          <p:cNvSpPr txBox="1">
            <a:spLocks/>
          </p:cNvSpPr>
          <p:nvPr/>
        </p:nvSpPr>
        <p:spPr>
          <a:xfrm>
            <a:off x="2803584" y="1734689"/>
            <a:ext cx="7772400" cy="14700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SA" dirty="0"/>
              <a:t>مشــــروع المهني والحاسوب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B75A84B-7832-61A3-577C-8318149F28EE}"/>
              </a:ext>
            </a:extLst>
          </p:cNvPr>
          <p:cNvSpPr txBox="1">
            <a:spLocks/>
          </p:cNvSpPr>
          <p:nvPr/>
        </p:nvSpPr>
        <p:spPr>
          <a:xfrm>
            <a:off x="2872596" y="3981090"/>
            <a:ext cx="7703388" cy="1752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ar-SA" dirty="0"/>
              <a:t>إعدادالطلاب: سيف الفار</a:t>
            </a:r>
          </a:p>
          <a:p>
            <a:pPr marL="0" indent="0" algn="r" rtl="1">
              <a:buNone/>
            </a:pPr>
            <a:r>
              <a:rPr lang="ar-SA" dirty="0"/>
              <a:t>الصف: التاسع</a:t>
            </a:r>
          </a:p>
          <a:p>
            <a:pPr marL="0" indent="0" algn="r" rtl="1">
              <a:buNone/>
            </a:pPr>
            <a:r>
              <a:rPr lang="ar-SA" dirty="0"/>
              <a:t>التاريخ: </a:t>
            </a:r>
            <a:r>
              <a:rPr lang="en-US" dirty="0"/>
              <a:t>09/11/2025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65922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E71E16-2C96-8199-A68E-8CB4544768A5}"/>
              </a:ext>
            </a:extLst>
          </p:cNvPr>
          <p:cNvSpPr txBox="1"/>
          <p:nvPr/>
        </p:nvSpPr>
        <p:spPr>
          <a:xfrm>
            <a:off x="5376413" y="1490008"/>
            <a:ext cx="6094562" cy="2802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2400" b="1" dirty="0"/>
              <a:t>فكرة المشروع:</a:t>
            </a:r>
            <a:br>
              <a:rPr lang="ar-SA" sz="2400" dirty="0"/>
            </a:br>
            <a:r>
              <a:rPr lang="ar-SA" sz="2400" dirty="0"/>
              <a:t>توعية الطلبة بمخاطر الاستخدام غير الآمن للأجهزة الذكية (مثل الإدمان، الاحتيال الإلكتروني، انتهاك الخصوصية) وتزويدهم بمهارات تساعدهم على التعامل معها بشكل آمن ومسؤول.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58348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4AD69-E42B-87A8-0B8A-8C719AAF7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7EC76C-0060-CF5B-87BF-E7B7F1EDA964}"/>
              </a:ext>
            </a:extLst>
          </p:cNvPr>
          <p:cNvSpPr txBox="1"/>
          <p:nvPr/>
        </p:nvSpPr>
        <p:spPr>
          <a:xfrm>
            <a:off x="4321834" y="1577528"/>
            <a:ext cx="7313043" cy="2793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buNone/>
            </a:pPr>
            <a:r>
              <a:rPr lang="ar-SA" sz="2400" b="1" dirty="0"/>
              <a:t>مخاطر الاستخدام غير الآمن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dirty="0"/>
              <a:t>التعرض </a:t>
            </a:r>
            <a:r>
              <a:rPr lang="ar-SA" sz="2400" b="1" dirty="0"/>
              <a:t>للاختراق وسرقة البيانات الشخصية</a:t>
            </a:r>
            <a:r>
              <a:rPr lang="ar-SA" sz="2400" dirty="0"/>
              <a:t>.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b="1" dirty="0"/>
              <a:t>الإدمان</a:t>
            </a:r>
            <a:r>
              <a:rPr lang="ar-SA" sz="2400" dirty="0"/>
              <a:t> على الألعاب ومواقع التواصل مما يؤثر على التحصيل الدراسي.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b="1" dirty="0"/>
              <a:t>العزلة الاجتماعية</a:t>
            </a:r>
            <a:r>
              <a:rPr lang="ar-SA" sz="2400" dirty="0"/>
              <a:t> وضعف التواصل الواقعي.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b="1" dirty="0"/>
              <a:t>الاستغلال الإلكتروني</a:t>
            </a:r>
            <a:r>
              <a:rPr lang="ar-SA" sz="2400" dirty="0"/>
              <a:t> مثل التنمر أو الاحتيال المالي.</a:t>
            </a:r>
          </a:p>
        </p:txBody>
      </p:sp>
    </p:spTree>
    <p:extLst>
      <p:ext uri="{BB962C8B-B14F-4D97-AF65-F5344CB8AC3E}">
        <p14:creationId xmlns:p14="http://schemas.microsoft.com/office/powerpoint/2010/main" val="2931434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63A405-BC32-730C-982A-88D6BE593997}"/>
              </a:ext>
            </a:extLst>
          </p:cNvPr>
          <p:cNvSpPr txBox="1"/>
          <p:nvPr/>
        </p:nvSpPr>
        <p:spPr>
          <a:xfrm>
            <a:off x="4986068" y="1474011"/>
            <a:ext cx="6804084" cy="2793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buNone/>
            </a:pPr>
            <a:r>
              <a:rPr lang="ar-SA" sz="2400" b="1" dirty="0"/>
              <a:t>أهداف المشروع</a:t>
            </a:r>
          </a:p>
          <a:p>
            <a:pPr algn="r" rtl="1">
              <a:lnSpc>
                <a:spcPct val="150000"/>
              </a:lnSpc>
              <a:buFont typeface="+mj-lt"/>
              <a:buAutoNum type="arabicPeriod"/>
            </a:pPr>
            <a:r>
              <a:rPr lang="ar-SA" sz="2400" dirty="0"/>
              <a:t>تعزيز الوعي بأهمية الاستخدام الآمن والمسؤول للأجهزة الذكية.</a:t>
            </a:r>
          </a:p>
          <a:p>
            <a:pPr algn="r" rtl="1">
              <a:lnSpc>
                <a:spcPct val="150000"/>
              </a:lnSpc>
              <a:buFont typeface="+mj-lt"/>
              <a:buAutoNum type="arabicPeriod"/>
            </a:pPr>
            <a:r>
              <a:rPr lang="ar-SA" sz="2400" dirty="0"/>
              <a:t>تزويد الطلبة بمهارات حماية المعلومات والخصوصية.</a:t>
            </a:r>
          </a:p>
          <a:p>
            <a:pPr algn="r" rtl="1">
              <a:lnSpc>
                <a:spcPct val="150000"/>
              </a:lnSpc>
              <a:buFont typeface="+mj-lt"/>
              <a:buAutoNum type="arabicPeriod"/>
            </a:pPr>
            <a:r>
              <a:rPr lang="ar-SA" sz="2400" dirty="0"/>
              <a:t>ترشيد استخدام الإنترنت والتطبيقات بما يخدم التعليم.</a:t>
            </a:r>
          </a:p>
          <a:p>
            <a:pPr algn="r" rtl="1">
              <a:lnSpc>
                <a:spcPct val="150000"/>
              </a:lnSpc>
              <a:buFont typeface="+mj-lt"/>
              <a:buAutoNum type="arabicPeriod"/>
            </a:pPr>
            <a:r>
              <a:rPr lang="ar-SA" sz="2400" dirty="0"/>
              <a:t>بناء بيئة مدرسية رقمية آمنة ومحفزة.</a:t>
            </a:r>
          </a:p>
        </p:txBody>
      </p:sp>
    </p:spTree>
    <p:extLst>
      <p:ext uri="{BB962C8B-B14F-4D97-AF65-F5344CB8AC3E}">
        <p14:creationId xmlns:p14="http://schemas.microsoft.com/office/powerpoint/2010/main" val="2106016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7B70E4-E2DD-2A9F-ED30-D86ABB13D46D}"/>
              </a:ext>
            </a:extLst>
          </p:cNvPr>
          <p:cNvSpPr txBox="1"/>
          <p:nvPr/>
        </p:nvSpPr>
        <p:spPr>
          <a:xfrm>
            <a:off x="4054415" y="1652306"/>
            <a:ext cx="7494198" cy="2793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buNone/>
            </a:pPr>
            <a:r>
              <a:rPr lang="ar-SA" sz="2400" b="1" dirty="0"/>
              <a:t>آلية التنفيذ:</a:t>
            </a:r>
            <a:endParaRPr lang="ar-SA" sz="2400" dirty="0"/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dirty="0"/>
              <a:t>عقد </a:t>
            </a:r>
            <a:r>
              <a:rPr lang="ar-SA" sz="2400" b="1" dirty="0"/>
              <a:t>ورش توعوية تفاعلية</a:t>
            </a:r>
            <a:r>
              <a:rPr lang="ar-SA" sz="2400" dirty="0"/>
              <a:t> للطلبة وأولياء الأمور.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dirty="0"/>
              <a:t>نشر </a:t>
            </a:r>
            <a:r>
              <a:rPr lang="ar-SA" sz="2400" b="1" dirty="0"/>
              <a:t>ملصقات ودروس رقمية</a:t>
            </a:r>
            <a:r>
              <a:rPr lang="ar-SA" sz="2400" dirty="0"/>
              <a:t> عن الأمن الإلكتروني.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dirty="0"/>
              <a:t>تخصيص </a:t>
            </a:r>
            <a:r>
              <a:rPr lang="ar-SA" sz="2400" b="1" dirty="0"/>
              <a:t>أسبوع رقمي آمن</a:t>
            </a:r>
            <a:r>
              <a:rPr lang="ar-SA" sz="2400" dirty="0"/>
              <a:t> داخل المدرسة.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dirty="0"/>
              <a:t>إعداد </a:t>
            </a:r>
            <a:r>
              <a:rPr lang="ar-SA" sz="2400" b="1" dirty="0"/>
              <a:t>مسابقة لأفضل فكرة توعوية</a:t>
            </a:r>
            <a:r>
              <a:rPr lang="ar-SA" sz="2400" dirty="0"/>
              <a:t> حول الأمن الرقمي.</a:t>
            </a:r>
          </a:p>
        </p:txBody>
      </p:sp>
    </p:spTree>
    <p:extLst>
      <p:ext uri="{BB962C8B-B14F-4D97-AF65-F5344CB8AC3E}">
        <p14:creationId xmlns:p14="http://schemas.microsoft.com/office/powerpoint/2010/main" val="3011031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B4D468-1983-7FFF-9C8E-B0C17ADA5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D0C183C-C6D7-035A-AD17-1D81B0E411EF}"/>
              </a:ext>
            </a:extLst>
          </p:cNvPr>
          <p:cNvSpPr txBox="1"/>
          <p:nvPr/>
        </p:nvSpPr>
        <p:spPr>
          <a:xfrm>
            <a:off x="5212511" y="1586154"/>
            <a:ext cx="6094562" cy="3347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2400" b="1" dirty="0"/>
              <a:t>التكلفة</a:t>
            </a:r>
          </a:p>
          <a:p>
            <a:pPr algn="r" rtl="1">
              <a:lnSpc>
                <a:spcPct val="150000"/>
              </a:lnSpc>
            </a:pPr>
            <a:r>
              <a:rPr lang="ar-SA" sz="2400" b="1" dirty="0"/>
              <a:t>التكلفة التقديرية:</a:t>
            </a:r>
            <a:endParaRPr lang="ar-SA" sz="2400" dirty="0"/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dirty="0"/>
              <a:t>مواد توعوية وتصميمات رقمية: 40 دينار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dirty="0"/>
              <a:t>جوائز المسابقة: 60 دينار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dirty="0"/>
              <a:t>طباعة ملصقات: 20 دينار</a:t>
            </a:r>
            <a:br>
              <a:rPr lang="ar-SA" sz="2400" dirty="0"/>
            </a:br>
            <a:r>
              <a:rPr lang="ar-SA" sz="2400" b="1" dirty="0"/>
              <a:t>الإجمالي التقريبي:</a:t>
            </a:r>
            <a:r>
              <a:rPr lang="ar-SA" sz="2400" dirty="0"/>
              <a:t> 120 دينار</a:t>
            </a:r>
          </a:p>
        </p:txBody>
      </p:sp>
    </p:spTree>
    <p:extLst>
      <p:ext uri="{BB962C8B-B14F-4D97-AF65-F5344CB8AC3E}">
        <p14:creationId xmlns:p14="http://schemas.microsoft.com/office/powerpoint/2010/main" val="180363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BC679-AA15-EF3E-2F42-5ED2F8D1D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3F1BA9C-1C53-A2BB-08E6-161B46B83116}"/>
              </a:ext>
            </a:extLst>
          </p:cNvPr>
          <p:cNvSpPr txBox="1"/>
          <p:nvPr/>
        </p:nvSpPr>
        <p:spPr>
          <a:xfrm>
            <a:off x="5583447" y="1536174"/>
            <a:ext cx="609456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buNone/>
            </a:pPr>
            <a:r>
              <a:rPr lang="ar-SA" sz="2400" b="1" dirty="0"/>
              <a:t>نصائح مالية وتقنية </a:t>
            </a:r>
          </a:p>
          <a:p>
            <a:pPr algn="r" rtl="1">
              <a:buNone/>
            </a:pPr>
            <a:endParaRPr lang="ar-SA" sz="2400" b="1" dirty="0"/>
          </a:p>
          <a:p>
            <a:pPr algn="r" rtl="1">
              <a:buNone/>
            </a:pPr>
            <a:r>
              <a:rPr lang="ar-SA" sz="2400" b="1" dirty="0"/>
              <a:t>نصائح مالية:</a:t>
            </a:r>
            <a:endParaRPr lang="ar-SA" sz="2400" dirty="0"/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 dirty="0"/>
              <a:t>لا تشارك بياناتك البنكية أو بطاقات الدفع عبر الإنترنت.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 dirty="0"/>
              <a:t>استخدم تطبيقات موثوقة عند الشراء أو الاشتراك.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 dirty="0"/>
              <a:t>تابع مصروفاتك الرقمية وحدد ميزانية شهرية ثابتة.</a:t>
            </a:r>
          </a:p>
          <a:p>
            <a:pPr algn="r" rtl="1">
              <a:buNone/>
            </a:pPr>
            <a:endParaRPr lang="ar-SA" sz="2400" b="1" dirty="0"/>
          </a:p>
          <a:p>
            <a:pPr algn="r" rtl="1">
              <a:buNone/>
            </a:pPr>
            <a:r>
              <a:rPr lang="ar-SA" sz="2400" b="1" dirty="0"/>
              <a:t>نصائح تقنية:</a:t>
            </a:r>
            <a:endParaRPr lang="ar-SA" sz="2400" dirty="0"/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 dirty="0"/>
              <a:t>استخدم </a:t>
            </a:r>
            <a:r>
              <a:rPr lang="ar-SA" sz="2400" b="1" dirty="0"/>
              <a:t>كلمات مرور قوية</a:t>
            </a:r>
            <a:r>
              <a:rPr lang="ar-SA" sz="2400" dirty="0"/>
              <a:t> وغير متكررة.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 dirty="0"/>
              <a:t>فعّل </a:t>
            </a:r>
            <a:r>
              <a:rPr lang="ar-SA" sz="2400" b="1" dirty="0"/>
              <a:t>المصادقة الثنائية</a:t>
            </a:r>
            <a:r>
              <a:rPr lang="ar-SA" sz="2400" dirty="0"/>
              <a:t> في حساباتك.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 dirty="0"/>
              <a:t>لا تضغط على روابط مجهولة أو رسائل مشبوهة.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 dirty="0"/>
              <a:t>حدّد وقتاً يومياً لاستخدام الأجهزة (≤ 3 ساعات).</a:t>
            </a:r>
          </a:p>
        </p:txBody>
      </p:sp>
    </p:spTree>
    <p:extLst>
      <p:ext uri="{BB962C8B-B14F-4D97-AF65-F5344CB8AC3E}">
        <p14:creationId xmlns:p14="http://schemas.microsoft.com/office/powerpoint/2010/main" val="3858470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2602</TotalTime>
  <Words>248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Osama Al-Far</dc:creator>
  <cp:lastModifiedBy>Osama Al-Far</cp:lastModifiedBy>
  <cp:revision>24</cp:revision>
  <dcterms:created xsi:type="dcterms:W3CDTF">2021-10-29T12:27:00Z</dcterms:created>
  <dcterms:modified xsi:type="dcterms:W3CDTF">2025-11-08T12:45:29Z</dcterms:modified>
</cp:coreProperties>
</file>