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88" d="100"/>
          <a:sy n="88" d="100"/>
        </p:scale>
        <p:origin x="210"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11/8/2025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7184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11/8/2025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6643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11/8/2025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341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11/8/2025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7020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11/8/2025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659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11/8/2025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787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11/8/2025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03893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11/8/2025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5306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11/8/2025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0244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11/8/2025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1753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11/8/2025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4264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11/8/2025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10632430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design of flower petals in pastel">
            <a:extLst>
              <a:ext uri="{FF2B5EF4-FFF2-40B4-BE49-F238E27FC236}">
                <a16:creationId xmlns:a16="http://schemas.microsoft.com/office/drawing/2014/main" id="{FB477EA9-EEE8-F17B-B8A6-97ADFF91AEC0}"/>
              </a:ext>
            </a:extLst>
          </p:cNvPr>
          <p:cNvPicPr>
            <a:picLocks noChangeAspect="1"/>
          </p:cNvPicPr>
          <p:nvPr/>
        </p:nvPicPr>
        <p:blipFill>
          <a:blip r:embed="rId2">
            <a:alphaModFix amt="60000"/>
          </a:blip>
          <a:srcRect t="14122"/>
          <a:stretch>
            <a:fillRect/>
          </a:stretch>
        </p:blipFill>
        <p:spPr>
          <a:xfrm>
            <a:off x="1" y="1"/>
            <a:ext cx="12192000" cy="6857999"/>
          </a:xfrm>
          <a:prstGeom prst="rect">
            <a:avLst/>
          </a:prstGeom>
        </p:spPr>
      </p:pic>
      <p:sp>
        <p:nvSpPr>
          <p:cNvPr id="2" name="Title 1">
            <a:extLst>
              <a:ext uri="{FF2B5EF4-FFF2-40B4-BE49-F238E27FC236}">
                <a16:creationId xmlns:a16="http://schemas.microsoft.com/office/drawing/2014/main" id="{A09DC976-ECFE-D31F-A28E-E1A2DE5BC64E}"/>
              </a:ext>
            </a:extLst>
          </p:cNvPr>
          <p:cNvSpPr>
            <a:spLocks noGrp="1"/>
          </p:cNvSpPr>
          <p:nvPr>
            <p:ph type="ctrTitle"/>
          </p:nvPr>
        </p:nvSpPr>
        <p:spPr>
          <a:xfrm>
            <a:off x="2301923" y="1482602"/>
            <a:ext cx="7588155" cy="2236264"/>
          </a:xfrm>
        </p:spPr>
        <p:txBody>
          <a:bodyPr>
            <a:normAutofit/>
          </a:bodyPr>
          <a:lstStyle/>
          <a:p>
            <a:r>
              <a:rPr lang="ar-SA" sz="5400">
                <a:solidFill>
                  <a:srgbClr val="FFFFFF"/>
                </a:solidFill>
              </a:rPr>
              <a:t>الاستخدام الامن للهواتف الذكية</a:t>
            </a:r>
            <a:endParaRPr lang="en-AE" sz="5400">
              <a:solidFill>
                <a:srgbClr val="FFFFFF"/>
              </a:solidFill>
            </a:endParaRPr>
          </a:p>
        </p:txBody>
      </p:sp>
      <p:sp>
        <p:nvSpPr>
          <p:cNvPr id="3" name="Subtitle 2">
            <a:extLst>
              <a:ext uri="{FF2B5EF4-FFF2-40B4-BE49-F238E27FC236}">
                <a16:creationId xmlns:a16="http://schemas.microsoft.com/office/drawing/2014/main" id="{1CC9643C-1A93-2D3F-D39F-918FD29AAC45}"/>
              </a:ext>
            </a:extLst>
          </p:cNvPr>
          <p:cNvSpPr>
            <a:spLocks noGrp="1"/>
          </p:cNvSpPr>
          <p:nvPr>
            <p:ph type="subTitle" idx="1"/>
          </p:nvPr>
        </p:nvSpPr>
        <p:spPr>
          <a:xfrm>
            <a:off x="2301923" y="3793937"/>
            <a:ext cx="7588155" cy="1414091"/>
          </a:xfrm>
        </p:spPr>
        <p:txBody>
          <a:bodyPr>
            <a:normAutofit/>
          </a:bodyPr>
          <a:lstStyle/>
          <a:p>
            <a:r>
              <a:rPr lang="ar-SA" sz="2200">
                <a:solidFill>
                  <a:srgbClr val="FFFFFF"/>
                </a:solidFill>
              </a:rPr>
              <a:t>زيد حواري          9أ           </a:t>
            </a:r>
          </a:p>
        </p:txBody>
      </p:sp>
    </p:spTree>
    <p:extLst>
      <p:ext uri="{BB962C8B-B14F-4D97-AF65-F5344CB8AC3E}">
        <p14:creationId xmlns:p14="http://schemas.microsoft.com/office/powerpoint/2010/main" val="49373354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69F522D-43C4-38BA-7B88-65C3D779F703}"/>
              </a:ext>
            </a:extLst>
          </p:cNvPr>
          <p:cNvPicPr>
            <a:picLocks noGrp="1" noChangeAspect="1"/>
          </p:cNvPicPr>
          <p:nvPr>
            <p:ph idx="1"/>
          </p:nvPr>
        </p:nvPicPr>
        <p:blipFill>
          <a:blip r:embed="rId2">
            <a:alphaModFix amt="60000"/>
          </a:blip>
          <a:srcRect t="15730"/>
          <a:stretch>
            <a:fillRect/>
          </a:stretch>
        </p:blipFill>
        <p:spPr>
          <a:xfrm>
            <a:off x="1" y="1"/>
            <a:ext cx="12192000" cy="6857999"/>
          </a:xfrm>
          <a:prstGeom prst="rect">
            <a:avLst/>
          </a:prstGeom>
        </p:spPr>
      </p:pic>
      <p:sp>
        <p:nvSpPr>
          <p:cNvPr id="2" name="Title 1">
            <a:extLst>
              <a:ext uri="{FF2B5EF4-FFF2-40B4-BE49-F238E27FC236}">
                <a16:creationId xmlns:a16="http://schemas.microsoft.com/office/drawing/2014/main" id="{605184E1-0254-2606-74B0-0D0CC0A81271}"/>
              </a:ext>
            </a:extLst>
          </p:cNvPr>
          <p:cNvSpPr>
            <a:spLocks noGrp="1"/>
          </p:cNvSpPr>
          <p:nvPr>
            <p:ph type="title"/>
          </p:nvPr>
        </p:nvSpPr>
        <p:spPr>
          <a:xfrm>
            <a:off x="2301923" y="1482602"/>
            <a:ext cx="7588155" cy="2236264"/>
          </a:xfrm>
        </p:spPr>
        <p:txBody>
          <a:bodyPr vert="horz" lIns="91440" tIns="45720" rIns="91440" bIns="45720" rtlCol="0" anchor="b">
            <a:normAutofit/>
          </a:bodyPr>
          <a:lstStyle/>
          <a:p>
            <a:pPr algn="ctr"/>
            <a:r>
              <a:rPr lang="en-US" sz="5000">
                <a:solidFill>
                  <a:srgbClr val="FFFFFF"/>
                </a:solidFill>
              </a:rPr>
              <a:t>أصبحت الهواتف الذكية والحاسوب جزء من حياتنا, واصبحنا نعتمد بشكل كبير على التكنولوجيا</a:t>
            </a:r>
          </a:p>
        </p:txBody>
      </p:sp>
    </p:spTree>
    <p:extLst>
      <p:ext uri="{BB962C8B-B14F-4D97-AF65-F5344CB8AC3E}">
        <p14:creationId xmlns:p14="http://schemas.microsoft.com/office/powerpoint/2010/main" val="1190646249"/>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A9047D6-64C5-3A07-25DE-15E9E27F67C0}"/>
              </a:ext>
            </a:extLst>
          </p:cNvPr>
          <p:cNvPicPr>
            <a:picLocks noGrp="1" noChangeAspect="1"/>
          </p:cNvPicPr>
          <p:nvPr>
            <p:ph idx="1"/>
          </p:nvPr>
        </p:nvPicPr>
        <p:blipFill>
          <a:blip r:embed="rId2">
            <a:alphaModFix amt="60000"/>
          </a:blip>
          <a:srcRect/>
          <a:stretch>
            <a:fillRect/>
          </a:stretch>
        </p:blipFill>
        <p:spPr>
          <a:xfrm>
            <a:off x="1" y="1"/>
            <a:ext cx="12192000" cy="6857999"/>
          </a:xfrm>
          <a:prstGeom prst="rect">
            <a:avLst/>
          </a:prstGeom>
        </p:spPr>
      </p:pic>
      <p:sp>
        <p:nvSpPr>
          <p:cNvPr id="2" name="Title 1">
            <a:extLst>
              <a:ext uri="{FF2B5EF4-FFF2-40B4-BE49-F238E27FC236}">
                <a16:creationId xmlns:a16="http://schemas.microsoft.com/office/drawing/2014/main" id="{8B7B651F-D910-69BC-D4B4-BEA2A21999CF}"/>
              </a:ext>
            </a:extLst>
          </p:cNvPr>
          <p:cNvSpPr>
            <a:spLocks noGrp="1"/>
          </p:cNvSpPr>
          <p:nvPr>
            <p:ph type="title"/>
          </p:nvPr>
        </p:nvSpPr>
        <p:spPr>
          <a:xfrm>
            <a:off x="2301922" y="2370876"/>
            <a:ext cx="7588155" cy="2236264"/>
          </a:xfrm>
        </p:spPr>
        <p:txBody>
          <a:bodyPr vert="horz" lIns="91440" tIns="45720" rIns="91440" bIns="45720" rtlCol="0" anchor="b">
            <a:normAutofit/>
          </a:bodyPr>
          <a:lstStyle/>
          <a:p>
            <a:pPr algn="ctr"/>
            <a:r>
              <a:rPr lang="en-US" sz="4600" dirty="0" err="1">
                <a:solidFill>
                  <a:srgbClr val="FFFFFF"/>
                </a:solidFill>
              </a:rPr>
              <a:t>هناك</a:t>
            </a:r>
            <a:r>
              <a:rPr lang="en-US" sz="4600" dirty="0">
                <a:solidFill>
                  <a:srgbClr val="FFFFFF"/>
                </a:solidFill>
              </a:rPr>
              <a:t> </a:t>
            </a:r>
            <a:r>
              <a:rPr lang="en-US" sz="4600" dirty="0" err="1">
                <a:solidFill>
                  <a:srgbClr val="FFFFFF"/>
                </a:solidFill>
              </a:rPr>
              <a:t>الكثير</a:t>
            </a:r>
            <a:r>
              <a:rPr lang="en-US" sz="4600" dirty="0">
                <a:solidFill>
                  <a:srgbClr val="FFFFFF"/>
                </a:solidFill>
              </a:rPr>
              <a:t> </a:t>
            </a:r>
            <a:r>
              <a:rPr lang="en-US" sz="4600" dirty="0" err="1">
                <a:solidFill>
                  <a:srgbClr val="FFFFFF"/>
                </a:solidFill>
              </a:rPr>
              <a:t>من</a:t>
            </a:r>
            <a:r>
              <a:rPr lang="en-US" sz="4600" dirty="0">
                <a:solidFill>
                  <a:srgbClr val="FFFFFF"/>
                </a:solidFill>
              </a:rPr>
              <a:t> </a:t>
            </a:r>
            <a:r>
              <a:rPr lang="en-US" sz="4600" dirty="0" err="1">
                <a:solidFill>
                  <a:srgbClr val="FFFFFF"/>
                </a:solidFill>
              </a:rPr>
              <a:t>الدراسات</a:t>
            </a:r>
            <a:r>
              <a:rPr lang="en-US" sz="4600" dirty="0">
                <a:solidFill>
                  <a:srgbClr val="FFFFFF"/>
                </a:solidFill>
              </a:rPr>
              <a:t> </a:t>
            </a:r>
            <a:r>
              <a:rPr lang="en-US" sz="4600" dirty="0" err="1">
                <a:solidFill>
                  <a:srgbClr val="FFFFFF"/>
                </a:solidFill>
              </a:rPr>
              <a:t>تثبت</a:t>
            </a:r>
            <a:r>
              <a:rPr lang="en-US" sz="4600" dirty="0">
                <a:solidFill>
                  <a:srgbClr val="FFFFFF"/>
                </a:solidFill>
              </a:rPr>
              <a:t> </a:t>
            </a:r>
            <a:r>
              <a:rPr lang="en-US" sz="4600" dirty="0" err="1">
                <a:solidFill>
                  <a:srgbClr val="FFFFFF"/>
                </a:solidFill>
              </a:rPr>
              <a:t>ان</a:t>
            </a:r>
            <a:r>
              <a:rPr lang="en-US" sz="4600" dirty="0">
                <a:solidFill>
                  <a:srgbClr val="FFFFFF"/>
                </a:solidFill>
              </a:rPr>
              <a:t> </a:t>
            </a:r>
            <a:r>
              <a:rPr lang="en-US" sz="4600" dirty="0" err="1">
                <a:solidFill>
                  <a:srgbClr val="FFFFFF"/>
                </a:solidFill>
              </a:rPr>
              <a:t>الاستخدام</a:t>
            </a:r>
            <a:r>
              <a:rPr lang="en-US" sz="4600" dirty="0">
                <a:solidFill>
                  <a:srgbClr val="FFFFFF"/>
                </a:solidFill>
              </a:rPr>
              <a:t> </a:t>
            </a:r>
            <a:r>
              <a:rPr lang="en-US" sz="4600" dirty="0" err="1">
                <a:solidFill>
                  <a:srgbClr val="FFFFFF"/>
                </a:solidFill>
              </a:rPr>
              <a:t>المفرط</a:t>
            </a:r>
            <a:r>
              <a:rPr lang="en-US" sz="4600" dirty="0">
                <a:solidFill>
                  <a:srgbClr val="FFFFFF"/>
                </a:solidFill>
              </a:rPr>
              <a:t>  </a:t>
            </a:r>
            <a:r>
              <a:rPr lang="en-US" sz="4600" dirty="0" err="1">
                <a:solidFill>
                  <a:srgbClr val="FFFFFF"/>
                </a:solidFill>
              </a:rPr>
              <a:t>للأجهزة</a:t>
            </a:r>
            <a:r>
              <a:rPr lang="en-US" sz="4600" dirty="0">
                <a:solidFill>
                  <a:srgbClr val="FFFFFF"/>
                </a:solidFill>
              </a:rPr>
              <a:t> </a:t>
            </a:r>
            <a:r>
              <a:rPr lang="en-US" sz="4600" dirty="0" err="1">
                <a:solidFill>
                  <a:srgbClr val="FFFFFF"/>
                </a:solidFill>
              </a:rPr>
              <a:t>الذكية</a:t>
            </a:r>
            <a:r>
              <a:rPr lang="en-US" sz="4600" dirty="0">
                <a:solidFill>
                  <a:srgbClr val="FFFFFF"/>
                </a:solidFill>
              </a:rPr>
              <a:t> </a:t>
            </a:r>
            <a:r>
              <a:rPr lang="en-US" sz="4600" dirty="0" err="1">
                <a:solidFill>
                  <a:srgbClr val="FFFFFF"/>
                </a:solidFill>
              </a:rPr>
              <a:t>قد</a:t>
            </a:r>
            <a:r>
              <a:rPr lang="en-US" sz="4600" dirty="0">
                <a:solidFill>
                  <a:srgbClr val="FFFFFF"/>
                </a:solidFill>
              </a:rPr>
              <a:t> </a:t>
            </a:r>
            <a:r>
              <a:rPr lang="en-US" sz="4600" dirty="0" err="1">
                <a:solidFill>
                  <a:srgbClr val="FFFFFF"/>
                </a:solidFill>
              </a:rPr>
              <a:t>توثر</a:t>
            </a:r>
            <a:r>
              <a:rPr lang="en-US" sz="4600" dirty="0">
                <a:solidFill>
                  <a:srgbClr val="FFFFFF"/>
                </a:solidFill>
              </a:rPr>
              <a:t> </a:t>
            </a:r>
            <a:r>
              <a:rPr lang="en-US" sz="4600" dirty="0" err="1">
                <a:solidFill>
                  <a:srgbClr val="FFFFFF"/>
                </a:solidFill>
              </a:rPr>
              <a:t>سلبيا</a:t>
            </a:r>
            <a:r>
              <a:rPr lang="en-US" sz="4600" dirty="0">
                <a:solidFill>
                  <a:srgbClr val="FFFFFF"/>
                </a:solidFill>
              </a:rPr>
              <a:t> </a:t>
            </a:r>
            <a:r>
              <a:rPr lang="en-US" sz="4600" dirty="0" err="1">
                <a:solidFill>
                  <a:srgbClr val="FFFFFF"/>
                </a:solidFill>
              </a:rPr>
              <a:t>على</a:t>
            </a:r>
            <a:r>
              <a:rPr lang="en-US" sz="4600" dirty="0">
                <a:solidFill>
                  <a:srgbClr val="FFFFFF"/>
                </a:solidFill>
              </a:rPr>
              <a:t> </a:t>
            </a:r>
            <a:r>
              <a:rPr lang="en-US" sz="4600" dirty="0" err="1">
                <a:solidFill>
                  <a:srgbClr val="FFFFFF"/>
                </a:solidFill>
              </a:rPr>
              <a:t>صحة</a:t>
            </a:r>
            <a:r>
              <a:rPr lang="en-US" sz="4600" dirty="0">
                <a:solidFill>
                  <a:srgbClr val="FFFFFF"/>
                </a:solidFill>
              </a:rPr>
              <a:t> </a:t>
            </a:r>
            <a:r>
              <a:rPr lang="en-US" sz="4600" dirty="0" err="1">
                <a:solidFill>
                  <a:srgbClr val="FFFFFF"/>
                </a:solidFill>
              </a:rPr>
              <a:t>الانسان</a:t>
            </a:r>
            <a:r>
              <a:rPr lang="en-US" sz="4600" dirty="0">
                <a:solidFill>
                  <a:srgbClr val="FFFFFF"/>
                </a:solidFill>
              </a:rPr>
              <a:t> </a:t>
            </a:r>
            <a:r>
              <a:rPr lang="en-US" sz="4600" dirty="0" err="1">
                <a:solidFill>
                  <a:srgbClr val="FFFFFF"/>
                </a:solidFill>
              </a:rPr>
              <a:t>الجسدية</a:t>
            </a:r>
            <a:endParaRPr lang="en-US" sz="4600" dirty="0">
              <a:solidFill>
                <a:srgbClr val="FFFFFF"/>
              </a:solidFill>
            </a:endParaRPr>
          </a:p>
        </p:txBody>
      </p:sp>
    </p:spTree>
    <p:extLst>
      <p:ext uri="{BB962C8B-B14F-4D97-AF65-F5344CB8AC3E}">
        <p14:creationId xmlns:p14="http://schemas.microsoft.com/office/powerpoint/2010/main" val="18270399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C992-9222-803B-6AA0-B84D6AC5A537}"/>
              </a:ext>
            </a:extLst>
          </p:cNvPr>
          <p:cNvSpPr>
            <a:spLocks noGrp="1"/>
          </p:cNvSpPr>
          <p:nvPr>
            <p:ph type="title"/>
          </p:nvPr>
        </p:nvSpPr>
        <p:spPr>
          <a:xfrm>
            <a:off x="6340929" y="407126"/>
            <a:ext cx="5159340" cy="3337560"/>
          </a:xfrm>
        </p:spPr>
        <p:txBody>
          <a:bodyPr>
            <a:normAutofit fontScale="90000"/>
          </a:bodyPr>
          <a:lstStyle/>
          <a:p>
            <a:pPr algn="ctr"/>
            <a:r>
              <a:rPr lang="ar-SA" dirty="0"/>
              <a:t>1- تاثير الأجهزة</a:t>
            </a:r>
            <a:br>
              <a:rPr lang="ar-SA" dirty="0"/>
            </a:br>
            <a:r>
              <a:rPr lang="ar-SA" dirty="0"/>
              <a:t>على العينين</a:t>
            </a:r>
            <a:br>
              <a:rPr lang="ar-SA" dirty="0"/>
            </a:br>
            <a:br>
              <a:rPr lang="ar-SA" dirty="0"/>
            </a:br>
            <a:br>
              <a:rPr lang="ar-SA" dirty="0"/>
            </a:br>
            <a:r>
              <a:rPr lang="ar-SA" sz="3200" dirty="0"/>
              <a:t>الاستخدام الطويل للهواتف مرتبط بـ ما يُعرف بـ "الإجهاد الرقمي للعين" (مثل جفاف العين، الرؤية الضبابية، صداع.</a:t>
            </a:r>
            <a:br>
              <a:rPr lang="ar-SA" sz="3200" dirty="0"/>
            </a:br>
            <a:br>
              <a:rPr lang="ar-SA" sz="3200" dirty="0"/>
            </a:br>
            <a:r>
              <a:rPr lang="ar-SA" sz="3100" dirty="0"/>
              <a:t>تعرض الشاشة للضوء الأزرق يمكن أن يعطل إنتاج هرمون الميلاتونين، مما يؤثر في نمط النوم والتركيز.</a:t>
            </a:r>
            <a:br>
              <a:rPr lang="ar-SA" sz="3200" dirty="0"/>
            </a:br>
            <a:br>
              <a:rPr lang="ar-SA" sz="3200" dirty="0"/>
            </a:br>
            <a:r>
              <a:rPr lang="ar-SA" sz="3200" dirty="0"/>
              <a:t> </a:t>
            </a:r>
            <a:br>
              <a:rPr lang="ar-SA" dirty="0"/>
            </a:br>
            <a:br>
              <a:rPr lang="ar-SA" dirty="0"/>
            </a:br>
            <a:endParaRPr lang="en-AE" dirty="0"/>
          </a:p>
        </p:txBody>
      </p:sp>
      <p:sp>
        <p:nvSpPr>
          <p:cNvPr id="16" name="TextBox 15">
            <a:extLst>
              <a:ext uri="{FF2B5EF4-FFF2-40B4-BE49-F238E27FC236}">
                <a16:creationId xmlns:a16="http://schemas.microsoft.com/office/drawing/2014/main" id="{81C69DB3-9F94-563D-8F2F-93924E73D94E}"/>
              </a:ext>
            </a:extLst>
          </p:cNvPr>
          <p:cNvSpPr txBox="1"/>
          <p:nvPr/>
        </p:nvSpPr>
        <p:spPr>
          <a:xfrm>
            <a:off x="477372" y="336176"/>
            <a:ext cx="4693022" cy="4770537"/>
          </a:xfrm>
          <a:prstGeom prst="rect">
            <a:avLst/>
          </a:prstGeom>
          <a:noFill/>
        </p:spPr>
        <p:txBody>
          <a:bodyPr wrap="square" rtlCol="0">
            <a:spAutoFit/>
          </a:bodyPr>
          <a:lstStyle/>
          <a:p>
            <a:pPr algn="ctr"/>
            <a:r>
              <a:rPr lang="ar-SA" sz="3600" dirty="0"/>
              <a:t>2. مشاكل في العضلات والمفاصل (جسدياً)</a:t>
            </a:r>
          </a:p>
          <a:p>
            <a:endParaRPr lang="ar-SA" sz="3600" dirty="0"/>
          </a:p>
          <a:p>
            <a:pPr algn="ctr"/>
            <a:r>
              <a:rPr lang="ar-SA" sz="2800" dirty="0"/>
              <a:t>استخدام الهاتف بوضعية خاطئة (مثلاً انحناء الرأس للقدام لفترات طويلة) يؤدي إلى آلام الرقبة، الكتفين، الظهر</a:t>
            </a:r>
          </a:p>
          <a:p>
            <a:endParaRPr lang="ar-SA" sz="2800" dirty="0"/>
          </a:p>
          <a:p>
            <a:endParaRPr lang="ar-SA" sz="2800" dirty="0"/>
          </a:p>
          <a:p>
            <a:pPr algn="ctr"/>
            <a:r>
              <a:rPr lang="ar-SA" sz="2800" dirty="0"/>
              <a:t> كذلك استخدام الهاتف لفترات طويلة مرتبط بآلام اليد والمعصم</a:t>
            </a:r>
            <a:endParaRPr lang="en-AE" sz="2800" dirty="0"/>
          </a:p>
        </p:txBody>
      </p:sp>
      <p:cxnSp>
        <p:nvCxnSpPr>
          <p:cNvPr id="18" name="Straight Connector 17">
            <a:extLst>
              <a:ext uri="{FF2B5EF4-FFF2-40B4-BE49-F238E27FC236}">
                <a16:creationId xmlns:a16="http://schemas.microsoft.com/office/drawing/2014/main" id="{D00D5877-2D62-07A3-CDD4-1CF6C50A1955}"/>
              </a:ext>
            </a:extLst>
          </p:cNvPr>
          <p:cNvCxnSpPr/>
          <p:nvPr/>
        </p:nvCxnSpPr>
        <p:spPr>
          <a:xfrm>
            <a:off x="5567082" y="0"/>
            <a:ext cx="0" cy="671680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08665AA-6101-C445-76AD-AC43991C5DBE}"/>
              </a:ext>
            </a:extLst>
          </p:cNvPr>
          <p:cNvSpPr txBox="1"/>
          <p:nvPr/>
        </p:nvSpPr>
        <p:spPr>
          <a:xfrm>
            <a:off x="1046629" y="4401671"/>
            <a:ext cx="3745006" cy="1633817"/>
          </a:xfrm>
          <a:prstGeom prst="rect">
            <a:avLst/>
          </a:prstGeom>
          <a:noFill/>
        </p:spPr>
        <p:txBody>
          <a:bodyPr wrap="square" rtlCol="0">
            <a:spAutoFit/>
          </a:bodyPr>
          <a:lstStyle/>
          <a:p>
            <a:endParaRPr lang="en-AE" dirty="0"/>
          </a:p>
        </p:txBody>
      </p:sp>
    </p:spTree>
    <p:extLst>
      <p:ext uri="{BB962C8B-B14F-4D97-AF65-F5344CB8AC3E}">
        <p14:creationId xmlns:p14="http://schemas.microsoft.com/office/powerpoint/2010/main" val="2338758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57C1-6C88-EB38-3DDD-DE0223B3F20B}"/>
              </a:ext>
            </a:extLst>
          </p:cNvPr>
          <p:cNvSpPr>
            <a:spLocks noGrp="1"/>
          </p:cNvSpPr>
          <p:nvPr>
            <p:ph type="title"/>
          </p:nvPr>
        </p:nvSpPr>
        <p:spPr>
          <a:xfrm>
            <a:off x="509233" y="156755"/>
            <a:ext cx="10653578" cy="1132258"/>
          </a:xfrm>
        </p:spPr>
        <p:txBody>
          <a:bodyPr>
            <a:normAutofit fontScale="90000"/>
          </a:bodyPr>
          <a:lstStyle/>
          <a:p>
            <a:pPr algn="ctr"/>
            <a:r>
              <a:rPr lang="ar-SA" dirty="0"/>
              <a:t>3. اضطرابات النوم والصحة النفسية</a:t>
            </a:r>
            <a:br>
              <a:rPr lang="ar-SA" dirty="0"/>
            </a:br>
            <a:br>
              <a:rPr lang="ar-SA" sz="3100" dirty="0"/>
            </a:br>
            <a:r>
              <a:rPr lang="ar-SA" sz="3100" dirty="0"/>
              <a:t>الاستخدام المفرط للهاتف، خاصة قبل النوم، مرتبط بنوعية نوم أقل جودة، صعوبة في النوم، وزيادة القلق والاكتئاب</a:t>
            </a:r>
            <a:r>
              <a:rPr lang="ar-SA" dirty="0"/>
              <a:t>.</a:t>
            </a:r>
            <a:endParaRPr lang="en-AE" dirty="0"/>
          </a:p>
        </p:txBody>
      </p:sp>
      <p:pic>
        <p:nvPicPr>
          <p:cNvPr id="7" name="Picture 6">
            <a:extLst>
              <a:ext uri="{FF2B5EF4-FFF2-40B4-BE49-F238E27FC236}">
                <a16:creationId xmlns:a16="http://schemas.microsoft.com/office/drawing/2014/main" id="{570E17AF-836A-965B-E72E-D2621F07299F}"/>
              </a:ext>
            </a:extLst>
          </p:cNvPr>
          <p:cNvPicPr>
            <a:picLocks noChangeAspect="1"/>
          </p:cNvPicPr>
          <p:nvPr/>
        </p:nvPicPr>
        <p:blipFill>
          <a:blip r:embed="rId2"/>
          <a:stretch>
            <a:fillRect/>
          </a:stretch>
        </p:blipFill>
        <p:spPr>
          <a:xfrm>
            <a:off x="2834286" y="2411856"/>
            <a:ext cx="6003471" cy="40059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46038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49DAA-006C-A589-FFC1-2507CBF86104}"/>
              </a:ext>
            </a:extLst>
          </p:cNvPr>
          <p:cNvSpPr>
            <a:spLocks noGrp="1"/>
          </p:cNvSpPr>
          <p:nvPr>
            <p:ph type="title"/>
          </p:nvPr>
        </p:nvSpPr>
        <p:spPr/>
        <p:txBody>
          <a:bodyPr/>
          <a:lstStyle/>
          <a:p>
            <a:pPr algn="ctr"/>
            <a:r>
              <a:rPr lang="ar-SA" dirty="0">
                <a:solidFill>
                  <a:schemeClr val="accent2">
                    <a:lumMod val="50000"/>
                  </a:schemeClr>
                </a:solidFill>
              </a:rPr>
              <a:t>طرق الوقاية</a:t>
            </a:r>
            <a:endParaRPr lang="en-AE" dirty="0">
              <a:solidFill>
                <a:schemeClr val="accent2">
                  <a:lumMod val="50000"/>
                </a:schemeClr>
              </a:solidFill>
            </a:endParaRPr>
          </a:p>
        </p:txBody>
      </p:sp>
      <p:sp>
        <p:nvSpPr>
          <p:cNvPr id="7" name="Content Placeholder 2">
            <a:extLst>
              <a:ext uri="{FF2B5EF4-FFF2-40B4-BE49-F238E27FC236}">
                <a16:creationId xmlns:a16="http://schemas.microsoft.com/office/drawing/2014/main" id="{87BDDE6E-8772-DD17-C6F3-1C4BC7F22FD7}"/>
              </a:ext>
            </a:extLst>
          </p:cNvPr>
          <p:cNvSpPr txBox="1">
            <a:spLocks/>
          </p:cNvSpPr>
          <p:nvPr/>
        </p:nvSpPr>
        <p:spPr>
          <a:xfrm>
            <a:off x="7732059" y="1680898"/>
            <a:ext cx="4459941" cy="139778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ar-SA" sz="2800" dirty="0"/>
              <a:t>    1 الجلوس بطريقة سليمة و مريحة</a:t>
            </a:r>
          </a:p>
          <a:p>
            <a:pPr algn="r"/>
            <a:endParaRPr lang="en-AE" sz="2800" dirty="0"/>
          </a:p>
        </p:txBody>
      </p:sp>
      <p:sp>
        <p:nvSpPr>
          <p:cNvPr id="8" name="TextBox 7">
            <a:extLst>
              <a:ext uri="{FF2B5EF4-FFF2-40B4-BE49-F238E27FC236}">
                <a16:creationId xmlns:a16="http://schemas.microsoft.com/office/drawing/2014/main" id="{D36E4ABA-2B6A-43AA-E7D1-E3E23DBD9875}"/>
              </a:ext>
            </a:extLst>
          </p:cNvPr>
          <p:cNvSpPr txBox="1"/>
          <p:nvPr/>
        </p:nvSpPr>
        <p:spPr>
          <a:xfrm>
            <a:off x="6674223" y="4210938"/>
            <a:ext cx="5660816" cy="523220"/>
          </a:xfrm>
          <a:prstGeom prst="rect">
            <a:avLst/>
          </a:prstGeom>
          <a:noFill/>
        </p:spPr>
        <p:txBody>
          <a:bodyPr wrap="square" rtlCol="0">
            <a:spAutoFit/>
          </a:bodyPr>
          <a:lstStyle/>
          <a:p>
            <a:pPr algn="ctr"/>
            <a:r>
              <a:rPr lang="ar-SA" sz="2800" dirty="0"/>
              <a:t> 2 حدد أوقات الاستخدام وتقليل مدة الاستخدام</a:t>
            </a:r>
            <a:endParaRPr lang="en-AE" sz="2800" dirty="0"/>
          </a:p>
        </p:txBody>
      </p:sp>
      <p:sp>
        <p:nvSpPr>
          <p:cNvPr id="9" name="TextBox 8">
            <a:extLst>
              <a:ext uri="{FF2B5EF4-FFF2-40B4-BE49-F238E27FC236}">
                <a16:creationId xmlns:a16="http://schemas.microsoft.com/office/drawing/2014/main" id="{E7042A0D-A41A-E5D6-DF4F-6582F9212C58}"/>
              </a:ext>
            </a:extLst>
          </p:cNvPr>
          <p:cNvSpPr txBox="1"/>
          <p:nvPr/>
        </p:nvSpPr>
        <p:spPr>
          <a:xfrm>
            <a:off x="1727947" y="1680898"/>
            <a:ext cx="3852582" cy="523220"/>
          </a:xfrm>
          <a:prstGeom prst="rect">
            <a:avLst/>
          </a:prstGeom>
          <a:noFill/>
        </p:spPr>
        <p:txBody>
          <a:bodyPr wrap="square" rtlCol="0">
            <a:spAutoFit/>
          </a:bodyPr>
          <a:lstStyle/>
          <a:p>
            <a:r>
              <a:rPr lang="ar-SA" sz="2800" dirty="0"/>
              <a:t>    3 خفض الضوء الأزرق</a:t>
            </a:r>
            <a:endParaRPr lang="en-AE" sz="2800" dirty="0"/>
          </a:p>
        </p:txBody>
      </p:sp>
      <p:sp>
        <p:nvSpPr>
          <p:cNvPr id="10" name="TextBox 9">
            <a:extLst>
              <a:ext uri="{FF2B5EF4-FFF2-40B4-BE49-F238E27FC236}">
                <a16:creationId xmlns:a16="http://schemas.microsoft.com/office/drawing/2014/main" id="{C7BE8256-56B4-2CD3-3141-11B02C26616C}"/>
              </a:ext>
            </a:extLst>
          </p:cNvPr>
          <p:cNvSpPr txBox="1"/>
          <p:nvPr/>
        </p:nvSpPr>
        <p:spPr>
          <a:xfrm>
            <a:off x="1788459" y="3933939"/>
            <a:ext cx="2682688" cy="800219"/>
          </a:xfrm>
          <a:prstGeom prst="rect">
            <a:avLst/>
          </a:prstGeom>
          <a:noFill/>
        </p:spPr>
        <p:txBody>
          <a:bodyPr wrap="square" rtlCol="0">
            <a:spAutoFit/>
          </a:bodyPr>
          <a:lstStyle/>
          <a:p>
            <a:r>
              <a:rPr lang="ar-SA" sz="2800" b="1" dirty="0"/>
              <a:t>4 اختر نشاطات بديلة</a:t>
            </a:r>
            <a:endParaRPr lang="ar-SA" sz="2800" dirty="0"/>
          </a:p>
          <a:p>
            <a:endParaRPr lang="en-AE" dirty="0"/>
          </a:p>
        </p:txBody>
      </p:sp>
    </p:spTree>
    <p:extLst>
      <p:ext uri="{BB962C8B-B14F-4D97-AF65-F5344CB8AC3E}">
        <p14:creationId xmlns:p14="http://schemas.microsoft.com/office/powerpoint/2010/main" val="3776576497"/>
      </p:ext>
    </p:extLst>
  </p:cSld>
  <p:clrMapOvr>
    <a:masterClrMapping/>
  </p:clrMapOvr>
  <p:transition spd="med">
    <p:pull/>
  </p:transition>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40</TotalTime>
  <Words>190</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Neue Haas Grotesk Text Pro</vt:lpstr>
      <vt:lpstr>VanillaVTI</vt:lpstr>
      <vt:lpstr>الاستخدام الامن للهواتف الذكية</vt:lpstr>
      <vt:lpstr>أصبحت الهواتف الذكية والحاسوب جزء من حياتنا, واصبحنا نعتمد بشكل كبير على التكنولوجيا</vt:lpstr>
      <vt:lpstr>هناك الكثير من الدراسات تثبت ان الاستخدام المفرط  للأجهزة الذكية قد توثر سلبيا على صحة الانسان الجسدية</vt:lpstr>
      <vt:lpstr>1- تاثير الأجهزة على العينين   الاستخدام الطويل للهواتف مرتبط بـ ما يُعرف بـ "الإجهاد الرقمي للعين" (مثل جفاف العين، الرؤية الضبابية، صداع.  تعرض الشاشة للضوء الأزرق يمكن أن يعطل إنتاج هرمون الميلاتونين، مما يؤثر في نمط النوم والتركيز.     </vt:lpstr>
      <vt:lpstr>3. اضطرابات النوم والصحة النفسية  الاستخدام المفرط للهاتف، خاصة قبل النوم، مرتبط بنوعية نوم أقل جودة، صعوبة في النوم، وزيادة القلق والاكتئاب.</vt:lpstr>
      <vt:lpstr>طرق الوقاية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Lama Hawari</dc:creator>
  <cp:lastModifiedBy>Lama Hawari</cp:lastModifiedBy>
  <cp:revision>1</cp:revision>
  <dcterms:created xsi:type="dcterms:W3CDTF">2025-11-08T11:08:37Z</dcterms:created>
  <dcterms:modified xsi:type="dcterms:W3CDTF">2025-11-08T17:40:40Z</dcterms:modified>
</cp:coreProperties>
</file>