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64" r:id="rId5"/>
    <p:sldId id="258" r:id="rId6"/>
    <p:sldId id="259" r:id="rId7"/>
    <p:sldId id="260" r:id="rId8"/>
    <p:sldId id="261" r:id="rId9"/>
    <p:sldId id="262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1" autoAdjust="0"/>
    <p:restoredTop sz="94660"/>
  </p:normalViewPr>
  <p:slideViewPr>
    <p:cSldViewPr snapToGrid="0" showGuides="1">
      <p:cViewPr varScale="1">
        <p:scale>
          <a:sx n="53" d="100"/>
          <a:sy n="53" d="100"/>
        </p:scale>
        <p:origin x="180" y="5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3" Type="http://schemas.openxmlformats.org/officeDocument/2006/relationships/tableStyles" Target="tableStyles.xml"/><Relationship Id="rId12" Type="http://schemas.openxmlformats.org/officeDocument/2006/relationships/viewProps" Target="viewProps.xml"/><Relationship Id="rId11" Type="http://schemas.openxmlformats.org/officeDocument/2006/relationships/presProps" Target="presProps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showMasterSp="0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9050"/>
            <a:ext cx="12206817" cy="686752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051" name="Rectangle 3"/>
          <p:cNvSpPr>
            <a:spLocks noGrp="1" noChangeArrowheads="1"/>
          </p:cNvSpPr>
          <p:nvPr>
            <p:ph type="ctrTitle"/>
          </p:nvPr>
        </p:nvSpPr>
        <p:spPr>
          <a:xfrm>
            <a:off x="2063751" y="1701800"/>
            <a:ext cx="9211733" cy="1082675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en-US" altLang="zh-CN" noProof="0" smtClean="0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2063751" y="2927350"/>
            <a:ext cx="9218083" cy="1752600"/>
          </a:xfrm>
        </p:spPr>
        <p:txBody>
          <a:bodyPr/>
          <a:lstStyle>
            <a:lvl1pPr marL="0" indent="0" algn="r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en-US" altLang="zh-CN" noProof="0" smtClean="0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10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1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190500"/>
            <a:ext cx="2743200" cy="59372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190500"/>
            <a:ext cx="8026400" cy="59372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3"/>
            <a:ext cx="105156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174750"/>
            <a:ext cx="5384800" cy="4953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174750"/>
            <a:ext cx="5384800" cy="4953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7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0317" y="1681163"/>
            <a:ext cx="515831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0317" y="2505075"/>
            <a:ext cx="5158316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71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71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7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717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317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7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717" y="987425"/>
            <a:ext cx="6172200" cy="4873625"/>
          </a:xfrm>
        </p:spPr>
        <p:txBody>
          <a:bodyPr vert="horz" wrap="square" lIns="91440" tIns="45720" rIns="91440" bIns="45720" numCol="1" anchor="t" anchorCtr="0" compatLnSpc="1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3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317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image" Target="../media/image2.jpeg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pic>
        <p:nvPicPr>
          <p:cNvPr id="1026" name="Picture 8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027" name="Rectangle 3"/>
          <p:cNvSpPr>
            <a:spLocks noGrp="1"/>
          </p:cNvSpPr>
          <p:nvPr>
            <p:ph type="title"/>
          </p:nvPr>
        </p:nvSpPr>
        <p:spPr>
          <a:xfrm>
            <a:off x="609600" y="190500"/>
            <a:ext cx="10972800" cy="582613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p>
            <a:pPr lvl="0"/>
            <a:r>
              <a:rPr lang="en-US" altLang="zh-CN" dirty="0"/>
              <a:t>Click to edit Master title style</a:t>
            </a:r>
            <a:endParaRPr lang="en-US" altLang="zh-CN" dirty="0"/>
          </a:p>
        </p:txBody>
      </p:sp>
      <p:sp>
        <p:nvSpPr>
          <p:cNvPr id="1028" name="Rectangle 4"/>
          <p:cNvSpPr>
            <a:spLocks noGrp="1"/>
          </p:cNvSpPr>
          <p:nvPr>
            <p:ph type="body" idx="1"/>
          </p:nvPr>
        </p:nvSpPr>
        <p:spPr>
          <a:xfrm>
            <a:off x="609600" y="1174750"/>
            <a:ext cx="10972800" cy="4953000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rPr lang="en-US" altLang="zh-CN" dirty="0"/>
              <a:t>Click to edit Master text styles</a:t>
            </a:r>
            <a:endParaRPr lang="en-US" altLang="zh-CN" dirty="0"/>
          </a:p>
          <a:p>
            <a:pPr lvl="1"/>
            <a:r>
              <a:rPr lang="en-US" altLang="zh-CN" dirty="0"/>
              <a:t>Second level</a:t>
            </a:r>
            <a:endParaRPr lang="en-US" altLang="zh-CN" dirty="0"/>
          </a:p>
          <a:p>
            <a:pPr lvl="2"/>
            <a:r>
              <a:rPr lang="en-US" altLang="zh-CN" dirty="0"/>
              <a:t>Third level</a:t>
            </a:r>
            <a:endParaRPr lang="en-US" altLang="zh-CN" dirty="0"/>
          </a:p>
          <a:p>
            <a:pPr lvl="3"/>
            <a:r>
              <a:rPr lang="en-US" altLang="zh-CN" dirty="0"/>
              <a:t>Fourth level</a:t>
            </a:r>
            <a:endParaRPr lang="en-US" altLang="zh-CN" dirty="0"/>
          </a:p>
          <a:p>
            <a:pPr lvl="4"/>
            <a:r>
              <a:rPr lang="en-US" altLang="zh-CN" dirty="0"/>
              <a:t>Fifth level</a:t>
            </a:r>
            <a:endParaRPr lang="en-US" altLang="zh-CN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 sz="1400"/>
            </a:lvl1pPr>
          </a:lstStyle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1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r">
              <a:defRPr sz="1400"/>
            </a:lvl1pPr>
          </a:lstStyle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r" rtl="0" fontAlgn="base">
        <a:spcBef>
          <a:spcPct val="0"/>
        </a:spcBef>
        <a:spcAft>
          <a:spcPct val="0"/>
        </a:spcAft>
        <a:defRPr sz="3600" kern="1200">
          <a:solidFill>
            <a:schemeClr val="bg1"/>
          </a:solidFill>
          <a:latin typeface="+mj-lt"/>
          <a:ea typeface="+mj-ea"/>
          <a:cs typeface="+mj-cs"/>
        </a:defRPr>
      </a:lvl1pPr>
      <a:lvl2pPr algn="r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panose="020B0604020202020204" pitchFamily="34" charset="0"/>
          <a:ea typeface="SimSun" panose="02010600030101010101" pitchFamily="2" charset="-122"/>
        </a:defRPr>
      </a:lvl2pPr>
      <a:lvl3pPr algn="r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panose="020B0604020202020204" pitchFamily="34" charset="0"/>
          <a:ea typeface="SimSun" panose="02010600030101010101" pitchFamily="2" charset="-122"/>
        </a:defRPr>
      </a:lvl3pPr>
      <a:lvl4pPr algn="r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panose="020B0604020202020204" pitchFamily="34" charset="0"/>
          <a:ea typeface="SimSun" panose="02010600030101010101" pitchFamily="2" charset="-122"/>
        </a:defRPr>
      </a:lvl4pPr>
      <a:lvl5pPr algn="r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panose="020B0604020202020204" pitchFamily="34" charset="0"/>
          <a:ea typeface="SimSun" panose="02010600030101010101" pitchFamily="2" charset="-122"/>
        </a:defRPr>
      </a:lvl5pPr>
      <a:lvl6pPr marL="457200" algn="r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panose="020B0604020202020204" pitchFamily="34" charset="0"/>
          <a:ea typeface="SimSun" panose="02010600030101010101" pitchFamily="2" charset="-122"/>
        </a:defRPr>
      </a:lvl6pPr>
      <a:lvl7pPr marL="914400" algn="r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panose="020B0604020202020204" pitchFamily="34" charset="0"/>
          <a:ea typeface="SimSun" panose="02010600030101010101" pitchFamily="2" charset="-122"/>
        </a:defRPr>
      </a:lvl7pPr>
      <a:lvl8pPr marL="1371600" algn="r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panose="020B0604020202020204" pitchFamily="34" charset="0"/>
          <a:ea typeface="SimSun" panose="02010600030101010101" pitchFamily="2" charset="-122"/>
        </a:defRPr>
      </a:lvl8pPr>
      <a:lvl9pPr marL="1828800" algn="r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panose="020B0604020202020204" pitchFamily="34" charset="0"/>
          <a:ea typeface="SimSun" panose="02010600030101010101" pitchFamily="2" charset="-122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5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6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7.jpe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ar-JO" alt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أسس الاستثمار الناجح للشباب</a:t>
            </a:r>
            <a:endParaRPr lang="ar-JO" altLang="en-US" sz="5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63750" y="2927350"/>
            <a:ext cx="9218295" cy="3237865"/>
          </a:xfrm>
        </p:spPr>
        <p:txBody>
          <a:bodyPr/>
          <a:lstStyle/>
          <a:p>
            <a:pPr algn="ctr"/>
            <a:r>
              <a:rPr lang="ar-JO" altLang="en-US" sz="5400" b="1">
                <a:latin typeface="Arial" panose="020B0604020202020204" pitchFamily="34" charset="0"/>
                <a:cs typeface="Arial" panose="020B0604020202020204" pitchFamily="34" charset="0"/>
              </a:rPr>
              <a:t>مادة الثقافة المالية</a:t>
            </a:r>
            <a:endParaRPr lang="ar-JO" altLang="en-US" sz="54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ar-JO" altLang="en-US" sz="54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ar-JO" altLang="en-US" sz="540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الطالب كرم العكل </a:t>
            </a:r>
            <a:endParaRPr lang="ar-JO" altLang="en-US" sz="5400">
              <a:solidFill>
                <a:schemeClr val="accent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pPr algn="r"/>
            <a:r>
              <a:rPr lang="ar-JO" altLang="en-US" sz="4800">
                <a:latin typeface="Arial" panose="020B0604020202020204" pitchFamily="34" charset="0"/>
                <a:cs typeface="Arial" panose="020B0604020202020204" pitchFamily="34" charset="0"/>
              </a:rPr>
              <a:t>مقدمة</a:t>
            </a:r>
            <a:endParaRPr lang="ar-JO" altLang="en-US" sz="48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45555" y="1174750"/>
            <a:ext cx="5487670" cy="5284470"/>
          </a:xfrm>
        </p:spPr>
        <p:txBody>
          <a:bodyPr/>
          <a:p>
            <a:pPr marL="0" lvl="0" indent="0" algn="just">
              <a:buNone/>
            </a:pPr>
            <a:endParaRPr lang="ar-JO" altLang="en-US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0" indent="0" algn="just">
              <a:buNone/>
            </a:pPr>
            <a:r>
              <a:rPr lang="ar-JO" altLang="en-US">
                <a:latin typeface="Arial" panose="020B0604020202020204" pitchFamily="34" charset="0"/>
                <a:cs typeface="Arial" panose="020B0604020202020204" pitchFamily="34" charset="0"/>
              </a:rPr>
              <a:t>في ظل التطورالسريع لأدوات التكنولوجيا وتشجيعها على الاستثماريجد العديد من الشباب صعوبة في اتباع الأسس الصحيحة للاستثمار.                       </a:t>
            </a:r>
            <a:endParaRPr lang="ar-JO" altLang="en-US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0" indent="0" algn="ctr">
              <a:buNone/>
            </a:pPr>
            <a:r>
              <a:rPr lang="ar-JO" altLang="en-US">
                <a:latin typeface="Arial" panose="020B0604020202020204" pitchFamily="34" charset="0"/>
                <a:cs typeface="Arial" panose="020B0604020202020204" pitchFamily="34" charset="0"/>
              </a:rPr>
              <a:t>هذا العرض سيسلط الضوء على الأسس التي تساعد الشباب على الاستثمار بنجاح وتجنب الأخطاء الشائعة التي تؤدي الى خسائر مالية .                             </a:t>
            </a:r>
            <a:r>
              <a:rPr lang="ar-JO" altLang="en-US"/>
              <a:t> </a:t>
            </a:r>
            <a:endParaRPr lang="ar-JO" altLang="en-US"/>
          </a:p>
          <a:p>
            <a:pPr marL="0" indent="0" algn="ctr">
              <a:buNone/>
            </a:pPr>
            <a:endParaRPr lang="ar-JO" altLang="en-US"/>
          </a:p>
          <a:p>
            <a:pPr marL="0" indent="0" algn="ctr">
              <a:buNone/>
            </a:pPr>
            <a:endParaRPr lang="ar-JO" altLang="en-US"/>
          </a:p>
        </p:txBody>
      </p:sp>
      <p:pic>
        <p:nvPicPr>
          <p:cNvPr id="5" name="Picture 4" descr="8db31a99-ab9c-4171-97ed-fb1d3f3167b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99390" y="1504950"/>
            <a:ext cx="5896610" cy="478409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ar-JO" altLang="en-US" sz="4800">
                <a:latin typeface="Arial" panose="020B0604020202020204" pitchFamily="34" charset="0"/>
                <a:cs typeface="Arial" panose="020B0604020202020204" pitchFamily="34" charset="0"/>
              </a:rPr>
              <a:t>ما هو الاستثمار ؟</a:t>
            </a:r>
            <a:endParaRPr lang="ar-JO" altLang="en-US" sz="48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174750"/>
            <a:ext cx="11280140" cy="4953000"/>
          </a:xfrm>
        </p:spPr>
        <p:txBody>
          <a:bodyPr/>
          <a:p>
            <a:pPr marL="0" indent="0" algn="ctr">
              <a:buNone/>
            </a:pPr>
            <a:r>
              <a:rPr lang="ar-JO" altLang="en-US" sz="3600">
                <a:latin typeface="Arial" panose="020B0604020202020204" pitchFamily="34" charset="0"/>
                <a:cs typeface="Arial" panose="020B0604020202020204" pitchFamily="34" charset="0"/>
              </a:rPr>
              <a:t>الاستثمارهو توظيف المال في مشاريع بهدف تحقيق أرباح مستقبلية </a:t>
            </a:r>
            <a:endParaRPr lang="ar-JO" altLang="en-US" sz="36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ar-JO" altLang="en-US" sz="3600">
                <a:latin typeface="Arial" panose="020B0604020202020204" pitchFamily="34" charset="0"/>
                <a:cs typeface="Arial" panose="020B0604020202020204" pitchFamily="34" charset="0"/>
              </a:rPr>
              <a:t>ويعد وسيلة فعالة لبناء الثروة وتحقيق الاستقرار المالي على المدى الطويل</a:t>
            </a:r>
            <a:endParaRPr lang="ar-JO" altLang="en-US" sz="36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endParaRPr lang="ar-JO" altLang="en-US" sz="36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ar-JO" altLang="en-US" sz="3600">
                <a:latin typeface="Arial" panose="020B0604020202020204" pitchFamily="34" charset="0"/>
                <a:cs typeface="Arial" panose="020B0604020202020204" pitchFamily="34" charset="0"/>
              </a:rPr>
              <a:t>                         </a:t>
            </a:r>
            <a:endParaRPr lang="ar-JO" altLang="en-US"/>
          </a:p>
        </p:txBody>
      </p:sp>
      <p:pic>
        <p:nvPicPr>
          <p:cNvPr id="5" name="Picture 4" descr="db325ce0-bed6-45b3-aece-de739e83ccd9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378710" y="2715260"/>
            <a:ext cx="7434580" cy="375920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ar-JO" altLang="en-US" sz="4800">
                <a:latin typeface="Arial" panose="020B0604020202020204" pitchFamily="34" charset="0"/>
                <a:cs typeface="Arial" panose="020B0604020202020204" pitchFamily="34" charset="0"/>
              </a:rPr>
              <a:t>أهمية الاستثمار للشباب</a:t>
            </a:r>
            <a:r>
              <a:rPr lang="ar-JO" altLang="en-US"/>
              <a:t> </a:t>
            </a:r>
            <a:endParaRPr lang="ar-JO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0385" y="1174750"/>
            <a:ext cx="11042015" cy="4953000"/>
          </a:xfrm>
        </p:spPr>
        <p:txBody>
          <a:bodyPr/>
          <a:p>
            <a:pPr algn="r">
              <a:buFont typeface="Wingdings" panose="05000000000000000000" charset="0"/>
              <a:buChar char="q"/>
            </a:pPr>
            <a:endParaRPr lang="ar-JO" altLang="en-US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>
              <a:lnSpc>
                <a:spcPct val="200000"/>
              </a:lnSpc>
              <a:buFont typeface="Wingdings" panose="05000000000000000000" charset="0"/>
              <a:buChar char="q"/>
            </a:pPr>
            <a:r>
              <a:rPr lang="ar-JO" altLang="en-US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ar-JO" altLang="en-US" sz="3600">
                <a:latin typeface="Arial" panose="020B0604020202020204" pitchFamily="34" charset="0"/>
                <a:cs typeface="Arial" panose="020B0604020202020204" pitchFamily="34" charset="0"/>
              </a:rPr>
              <a:t>يساهم الاستثمار الذكي في بناء مستقبل مالي مستقر</a:t>
            </a:r>
            <a:endParaRPr lang="ar-JO" altLang="en-US" sz="36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>
              <a:lnSpc>
                <a:spcPct val="200000"/>
              </a:lnSpc>
              <a:buFont typeface="Wingdings" panose="05000000000000000000" charset="0"/>
              <a:buChar char="q"/>
            </a:pPr>
            <a:r>
              <a:rPr lang="ar-JO" altLang="en-US" sz="3600">
                <a:latin typeface="Arial" panose="020B0604020202020204" pitchFamily="34" charset="0"/>
                <a:cs typeface="Arial" panose="020B0604020202020204" pitchFamily="34" charset="0"/>
              </a:rPr>
              <a:t>يتيح الاستفادة من فرص النمو الاقتصادي والتكنولوجي </a:t>
            </a:r>
            <a:endParaRPr lang="ar-JO" altLang="en-US" sz="36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>
              <a:lnSpc>
                <a:spcPct val="200000"/>
              </a:lnSpc>
              <a:buFont typeface="Wingdings" panose="05000000000000000000" charset="0"/>
              <a:buChar char="q"/>
            </a:pPr>
            <a:r>
              <a:rPr lang="ar-JO" altLang="en-US" sz="3600">
                <a:latin typeface="Arial" panose="020B0604020202020204" pitchFamily="34" charset="0"/>
                <a:cs typeface="Arial" panose="020B0604020202020204" pitchFamily="34" charset="0"/>
              </a:rPr>
              <a:t>يعزز القدرة على تحقيق أهداف مالية شخصية ومهنية</a:t>
            </a:r>
            <a:r>
              <a:rPr lang="ar-JO" altLang="en-US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ar-JO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ar-JO" altLang="en-US" sz="4800">
                <a:latin typeface="Arial" panose="020B0604020202020204" pitchFamily="34" charset="0"/>
                <a:cs typeface="Arial" panose="020B0604020202020204" pitchFamily="34" charset="0"/>
              </a:rPr>
              <a:t>مشكلة الشباب في الاستثمار</a:t>
            </a:r>
            <a:r>
              <a:rPr lang="ar-JO" altLang="en-US"/>
              <a:t> </a:t>
            </a:r>
            <a:endParaRPr lang="ar-JO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68950" y="1534795"/>
            <a:ext cx="6367145" cy="4838700"/>
          </a:xfrm>
        </p:spPr>
        <p:txBody>
          <a:bodyPr/>
          <a:p>
            <a:pPr algn="just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ar-JO" altLang="en-US">
                <a:latin typeface="Arial" panose="020B0604020202020204" pitchFamily="34" charset="0"/>
                <a:cs typeface="Arial" panose="020B0604020202020204" pitchFamily="34" charset="0"/>
              </a:rPr>
              <a:t>الاستثمار دون تخطيط أو دراسة كافية </a:t>
            </a:r>
            <a:endParaRPr lang="ar-JO" altLang="en-US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ar-JO" altLang="en-US">
                <a:latin typeface="Arial" panose="020B0604020202020204" pitchFamily="34" charset="0"/>
                <a:cs typeface="Arial" panose="020B0604020202020204" pitchFamily="34" charset="0"/>
              </a:rPr>
              <a:t>وضع كل الأموال في مشروع واحد </a:t>
            </a:r>
            <a:endParaRPr lang="ar-JO" altLang="en-US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ar-JO" altLang="en-US">
                <a:latin typeface="Arial" panose="020B0604020202020204" pitchFamily="34" charset="0"/>
                <a:cs typeface="Arial" panose="020B0604020202020204" pitchFamily="34" charset="0"/>
              </a:rPr>
              <a:t>الانسياق وراء الشائعات أو المكاسب السريعة</a:t>
            </a:r>
            <a:endParaRPr lang="ar-JO" altLang="en-US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ar-JO" altLang="en-US">
                <a:latin typeface="Arial" panose="020B0604020202020204" pitchFamily="34" charset="0"/>
                <a:cs typeface="Arial" panose="020B0604020202020204" pitchFamily="34" charset="0"/>
              </a:rPr>
              <a:t>تجاهل استشارة الخبراء الماليين</a:t>
            </a:r>
            <a:r>
              <a:rPr lang="ar-JO" altLang="en-US"/>
              <a:t> </a:t>
            </a:r>
            <a:endParaRPr lang="ar-JO" altLang="en-US"/>
          </a:p>
        </p:txBody>
      </p:sp>
      <p:pic>
        <p:nvPicPr>
          <p:cNvPr id="4" name="Picture 3" descr="9e17d48a-d10d-4b8d-81d6-85c816a2fbbf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59080" y="1249045"/>
            <a:ext cx="4956810" cy="5410835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ar-JO" altLang="en-US" sz="4800">
                <a:latin typeface="Arial" panose="020B0604020202020204" pitchFamily="34" charset="0"/>
                <a:cs typeface="Arial" panose="020B0604020202020204" pitchFamily="34" charset="0"/>
              </a:rPr>
              <a:t>أسس الاستثمار الناجح</a:t>
            </a:r>
            <a:endParaRPr lang="ar-JO" altLang="en-US" sz="48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81650" y="1174750"/>
            <a:ext cx="6252210" cy="4953000"/>
          </a:xfrm>
        </p:spPr>
        <p:txBody>
          <a:bodyPr/>
          <a:p>
            <a:pPr algn="r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ar-JO" altLang="en-US" sz="3600">
                <a:latin typeface="Arial" panose="020B0604020202020204" pitchFamily="34" charset="0"/>
                <a:cs typeface="Arial" panose="020B0604020202020204" pitchFamily="34" charset="0"/>
              </a:rPr>
              <a:t>دراسة المشروع قبل البدء</a:t>
            </a:r>
            <a:endParaRPr lang="ar-JO" altLang="en-US" sz="36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ar-JO" altLang="en-US" sz="3600">
                <a:latin typeface="Arial" panose="020B0604020202020204" pitchFamily="34" charset="0"/>
                <a:cs typeface="Arial" panose="020B0604020202020204" pitchFamily="34" charset="0"/>
              </a:rPr>
              <a:t>تحديد الاهداف المالية بوضوح</a:t>
            </a:r>
            <a:endParaRPr lang="ar-JO" altLang="en-US" sz="36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ar-JO" altLang="en-US" sz="3600">
                <a:latin typeface="Arial" panose="020B0604020202020204" pitchFamily="34" charset="0"/>
                <a:cs typeface="Arial" panose="020B0604020202020204" pitchFamily="34" charset="0"/>
              </a:rPr>
              <a:t>التنويع في الاستثمار لتقليل المخاطر</a:t>
            </a:r>
            <a:endParaRPr lang="ar-JO" altLang="en-US" sz="36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ar-JO" altLang="en-US" sz="3600">
                <a:latin typeface="Arial" panose="020B0604020202020204" pitchFamily="34" charset="0"/>
                <a:cs typeface="Arial" panose="020B0604020202020204" pitchFamily="34" charset="0"/>
              </a:rPr>
              <a:t>التعلم المستمر ومتابعة الأسواق </a:t>
            </a:r>
            <a:endParaRPr lang="ar-JO" altLang="en-US" sz="36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ar-JO" altLang="en-US" sz="3600">
                <a:latin typeface="Arial" panose="020B0604020202020204" pitchFamily="34" charset="0"/>
                <a:cs typeface="Arial" panose="020B0604020202020204" pitchFamily="34" charset="0"/>
              </a:rPr>
              <a:t>الصبر وعدم التسرع في جني الارباح</a:t>
            </a:r>
            <a:r>
              <a:rPr lang="ar-JO" altLang="en-US"/>
              <a:t> </a:t>
            </a:r>
            <a:endParaRPr lang="ar-JO" altLang="en-US"/>
          </a:p>
        </p:txBody>
      </p:sp>
      <p:pic>
        <p:nvPicPr>
          <p:cNvPr id="4" name="Picture 3" descr="f2d077e0-ef2f-4c78-9d6d-417e02711cc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08915" y="1174750"/>
            <a:ext cx="5569585" cy="5283835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ar-JO" altLang="en-US" sz="4800">
                <a:latin typeface="Arial" panose="020B0604020202020204" pitchFamily="34" charset="0"/>
                <a:cs typeface="Arial" panose="020B0604020202020204" pitchFamily="34" charset="0"/>
              </a:rPr>
              <a:t>خطوات البدء بالاستثمار </a:t>
            </a:r>
            <a:endParaRPr lang="ar-JO" altLang="en-US" sz="48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922010" y="1292225"/>
            <a:ext cx="5915660" cy="4953000"/>
          </a:xfrm>
        </p:spPr>
        <p:txBody>
          <a:bodyPr/>
          <a:p>
            <a:pPr algn="l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ar-JO" altLang="en-US" sz="36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ar-JO" altLang="en-US" sz="3600">
                <a:latin typeface="Arial" panose="020B0604020202020204" pitchFamily="34" charset="0"/>
                <a:cs typeface="Arial" panose="020B0604020202020204" pitchFamily="34" charset="0"/>
              </a:rPr>
              <a:t>تحديد الهدف المالي </a:t>
            </a:r>
            <a:endParaRPr lang="ar-JO" altLang="en-US" sz="36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ar-JO" altLang="en-US" sz="3600">
                <a:latin typeface="Arial" panose="020B0604020202020204" pitchFamily="34" charset="0"/>
                <a:cs typeface="Arial" panose="020B0604020202020204" pitchFamily="34" charset="0"/>
              </a:rPr>
              <a:t>وضع خطة واضحة ومدروسة </a:t>
            </a:r>
            <a:endParaRPr lang="ar-JO" altLang="en-US" sz="36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ar-JO" altLang="en-US" sz="3600">
                <a:latin typeface="Arial" panose="020B0604020202020204" pitchFamily="34" charset="0"/>
                <a:cs typeface="Arial" panose="020B0604020202020204" pitchFamily="34" charset="0"/>
              </a:rPr>
              <a:t>الاستعانة بخبراء أو مصادر موثوقة </a:t>
            </a:r>
            <a:endParaRPr lang="ar-JO" altLang="en-US" sz="36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ar-JO" altLang="en-US" sz="36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Picture 3" descr="f9040cda-12ba-4fc6-b0c2-94be19c06148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07645" y="1016000"/>
            <a:ext cx="5515610" cy="5764530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ar-JO" altLang="en-US" sz="4800">
                <a:latin typeface="Arial" panose="020B0604020202020204" pitchFamily="34" charset="0"/>
                <a:cs typeface="Arial" panose="020B0604020202020204" pitchFamily="34" charset="0"/>
              </a:rPr>
              <a:t>الخاتمة</a:t>
            </a:r>
            <a:r>
              <a:rPr lang="ar-JO" altLang="en-US"/>
              <a:t> </a:t>
            </a:r>
            <a:endParaRPr lang="ar-JO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2440" y="1643380"/>
            <a:ext cx="10972800" cy="4953000"/>
          </a:xfrm>
        </p:spPr>
        <p:txBody>
          <a:bodyPr/>
          <a:p>
            <a:pPr algn="r"/>
            <a:endParaRPr lang="ar-JO"/>
          </a:p>
          <a:p>
            <a:pPr algn="r"/>
            <a:endParaRPr lang="ar-JO"/>
          </a:p>
          <a:p>
            <a:pPr algn="r"/>
            <a:endParaRPr lang="ar-JO"/>
          </a:p>
        </p:txBody>
      </p:sp>
      <p:sp>
        <p:nvSpPr>
          <p:cNvPr id="4" name="Text Box 3"/>
          <p:cNvSpPr txBox="1"/>
          <p:nvPr/>
        </p:nvSpPr>
        <p:spPr>
          <a:xfrm>
            <a:off x="5643245" y="1493520"/>
            <a:ext cx="5801995" cy="4866640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pPr algn="just">
              <a:lnSpc>
                <a:spcPct val="150000"/>
              </a:lnSpc>
            </a:pPr>
            <a:r>
              <a:rPr lang="ar-JO" altLang="en-US" sz="3600">
                <a:latin typeface="Arial" panose="020B0604020202020204" pitchFamily="34" charset="0"/>
                <a:cs typeface="Arial" panose="020B0604020202020204" pitchFamily="34" charset="0"/>
              </a:rPr>
              <a:t>يعد الاستثمار وسيلة مهمة لتحقيق الأمان المالي , ولكن النجاح فيه يعتمد على الوعي والمعرفة باتباع الاسس الصحيحة , يستطيع أي شاب الاستفادة من الفرص وتحقيق أهدافه </a:t>
            </a:r>
            <a:r>
              <a:rPr lang="ar-JO" altLang="en-US" sz="3600"/>
              <a:t>.             </a:t>
            </a:r>
            <a:endParaRPr lang="ar-JO" altLang="en-US" sz="3600"/>
          </a:p>
        </p:txBody>
      </p:sp>
      <p:pic>
        <p:nvPicPr>
          <p:cNvPr id="5" name="Picture 4" descr="4f9b77fc-b627-4949-b5fe-f5868a9bc1c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44475" y="1326515"/>
            <a:ext cx="4653280" cy="5201285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Communications and Dialogues">
  <a:themeElements>
    <a:clrScheme name="Communications and Dialogues 13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66CC"/>
      </a:accent1>
      <a:accent2>
        <a:srgbClr val="3399FF"/>
      </a:accent2>
      <a:accent3>
        <a:srgbClr val="FFFFFF"/>
      </a:accent3>
      <a:accent4>
        <a:srgbClr val="000000"/>
      </a:accent4>
      <a:accent5>
        <a:srgbClr val="AAB8E2"/>
      </a:accent5>
      <a:accent6>
        <a:srgbClr val="2D8AE7"/>
      </a:accent6>
      <a:hlink>
        <a:srgbClr val="CC3300"/>
      </a:hlink>
      <a:folHlink>
        <a:srgbClr val="996600"/>
      </a:folHlink>
    </a:clrScheme>
    <a:fontScheme name="Communications and Dialogues">
      <a:majorFont>
        <a:latin typeface="Arial"/>
        <a:ea typeface="SimSun"/>
        <a:cs typeface=""/>
      </a:majorFont>
      <a:minorFont>
        <a:latin typeface="Arial"/>
        <a:ea typeface="SimSun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0">
          <a:gsLst>
            <a:gs pos="0">
              <a:schemeClr val="accent1"/>
            </a:gs>
            <a:gs pos="100000">
              <a:schemeClr val="accent2"/>
            </a:gs>
          </a:gsLst>
          <a:lin ang="5400000" scaled="1"/>
        </a:gradFill>
        <a:ln w="9525" cap="flat" cmpd="sng" algn="ctr">
          <a:solidFill>
            <a:schemeClr val="accent1"/>
          </a:solidFill>
          <a:prstDash val="solid"/>
          <a:round/>
          <a:headEnd type="none" w="med" len="med"/>
          <a:tailEnd type="none" w="med" len="med"/>
        </a:ln>
      </a:spPr>
      <a:bodyPr vert="horz" wrap="none" lIns="91440" tIns="45720" rIns="91440" bIns="45720" numCol="1" anchor="ctr" anchorCtr="0" compatLnSpc="1"/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zh-CN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SimSun" panose="02010600030101010101" pitchFamily="2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0">
          <a:gsLst>
            <a:gs pos="0">
              <a:schemeClr val="accent1"/>
            </a:gs>
            <a:gs pos="100000">
              <a:schemeClr val="accent2"/>
            </a:gs>
          </a:gsLst>
          <a:lin ang="5400000" scaled="1"/>
        </a:gradFill>
        <a:ln w="9525" cap="flat" cmpd="sng" algn="ctr">
          <a:solidFill>
            <a:schemeClr val="accent1"/>
          </a:solidFill>
          <a:prstDash val="solid"/>
          <a:round/>
          <a:headEnd type="none" w="med" len="med"/>
          <a:tailEnd type="none" w="med" len="med"/>
        </a:ln>
      </a:spPr>
      <a:bodyPr vert="horz" wrap="none" lIns="91440" tIns="45720" rIns="91440" bIns="45720" numCol="1" anchor="ctr" anchorCtr="0" compatLnSpc="1"/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zh-CN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SimSun" panose="02010600030101010101" pitchFamily="2" charset="-122"/>
          </a:defRPr>
        </a:defPPr>
      </a:lstStyle>
    </a:lnDef>
  </a:objectDefaults>
  <a:extraClrSchemeLst>
    <a:extraClrScheme>
      <a:clrScheme name="Communications and Dialogue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munications and Dialogues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munications and Dialogues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munications and Dialogues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munications and Dialogues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munications and Dialogues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munications and Dialogues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munications and Dialogues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munications and Dialogues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munications and Dialogues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munications and Dialogues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munications and Dialogues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munications and Dialogues 13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66CC"/>
        </a:accent1>
        <a:accent2>
          <a:srgbClr val="3399FF"/>
        </a:accent2>
        <a:accent3>
          <a:srgbClr val="FFFFFF"/>
        </a:accent3>
        <a:accent4>
          <a:srgbClr val="000000"/>
        </a:accent4>
        <a:accent5>
          <a:srgbClr val="AAB8E2"/>
        </a:accent5>
        <a:accent6>
          <a:srgbClr val="2D8AE7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1331</Words>
  <Application>WPS Presentation</Application>
  <PresentationFormat>Widescreen</PresentationFormat>
  <Paragraphs>55</Paragraphs>
  <Slides>8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8</vt:i4>
      </vt:variant>
    </vt:vector>
  </HeadingPairs>
  <TitlesOfParts>
    <vt:vector size="17" baseType="lpstr">
      <vt:lpstr>Arial</vt:lpstr>
      <vt:lpstr>SimSun</vt:lpstr>
      <vt:lpstr>Wingdings</vt:lpstr>
      <vt:lpstr>Wingdings</vt:lpstr>
      <vt:lpstr>Microsoft YaHei</vt:lpstr>
      <vt:lpstr>Arial Unicode MS</vt:lpstr>
      <vt:lpstr>Calibri</vt:lpstr>
      <vt:lpstr>Aldhabi</vt:lpstr>
      <vt:lpstr>Communications and Dialogues</vt:lpstr>
      <vt:lpstr>أسس الاستثمار الناجح للشباب</vt:lpstr>
      <vt:lpstr>مقدمة</vt:lpstr>
      <vt:lpstr>ما هو الاستثمار ؟</vt:lpstr>
      <vt:lpstr>أهمية الاستثمار للشباب </vt:lpstr>
      <vt:lpstr>مشكلة الشباب في الاستثمار </vt:lpstr>
      <vt:lpstr>أسس الاستثمار الناجح</vt:lpstr>
      <vt:lpstr>خطوات البدء بالاستثمار </vt:lpstr>
      <vt:lpstr>الخاتمة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WPS Presentation</dc:title>
  <dc:creator>User</dc:creator>
  <cp:lastModifiedBy>User</cp:lastModifiedBy>
  <cp:revision>6</cp:revision>
  <dcterms:created xsi:type="dcterms:W3CDTF">2025-07-23T00:59:00Z</dcterms:created>
  <dcterms:modified xsi:type="dcterms:W3CDTF">2025-11-09T11:13:39Z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53D98EA922644B478A13410A32A3BB50_13</vt:lpwstr>
  </property>
  <property fmtid="{D5CDD505-2E9C-101B-9397-08002B2CF9AE}" pid="3" name="KSOProductBuildVer">
    <vt:lpwstr>1033-12.2.0.23155</vt:lpwstr>
  </property>
</Properties>
</file>