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7" d="100"/>
          <a:sy n="27" d="100"/>
        </p:scale>
        <p:origin x="147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7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50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5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729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07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467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22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59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37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0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77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1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78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5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6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9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86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08/11/2025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137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أساسيات الاستثمار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عرض</a:t>
            </a:r>
            <a:r>
              <a:rPr dirty="0"/>
              <a:t> </a:t>
            </a:r>
            <a:r>
              <a:rPr dirty="0" err="1" smtClean="0"/>
              <a:t>تقديمي</a:t>
            </a:r>
            <a:r>
              <a:rPr lang="ar-JO" dirty="0"/>
              <a:t> </a:t>
            </a:r>
            <a:r>
              <a:rPr lang="ar-JO" dirty="0" smtClean="0"/>
              <a:t>للطالب سيف عابورة</a:t>
            </a:r>
          </a:p>
          <a:p>
            <a:r>
              <a:rPr lang="ar-JO" dirty="0" smtClean="0"/>
              <a:t>تاسع ب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الاستثمار</a:t>
            </a:r>
            <a:r>
              <a:rPr dirty="0"/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استخدام</a:t>
            </a:r>
            <a:r>
              <a:rPr dirty="0"/>
              <a:t> </a:t>
            </a:r>
            <a:r>
              <a:rPr dirty="0" err="1"/>
              <a:t>المال</a:t>
            </a:r>
            <a:r>
              <a:rPr dirty="0"/>
              <a:t> </a:t>
            </a:r>
            <a:r>
              <a:rPr dirty="0" err="1"/>
              <a:t>اليوم</a:t>
            </a:r>
            <a:r>
              <a:rPr dirty="0"/>
              <a:t> </a:t>
            </a:r>
            <a:r>
              <a:rPr dirty="0" err="1"/>
              <a:t>للحصول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مال</a:t>
            </a:r>
            <a:r>
              <a:rPr dirty="0"/>
              <a:t> </a:t>
            </a:r>
            <a:r>
              <a:rPr dirty="0" err="1"/>
              <a:t>أكثر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المستقبل</a:t>
            </a:r>
            <a:endParaRPr dirty="0"/>
          </a:p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يمكن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يكون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أسهم</a:t>
            </a:r>
            <a:r>
              <a:rPr dirty="0"/>
              <a:t>، </a:t>
            </a:r>
            <a:r>
              <a:rPr dirty="0" err="1"/>
              <a:t>سندات</a:t>
            </a:r>
            <a:r>
              <a:rPr dirty="0"/>
              <a:t>، </a:t>
            </a:r>
            <a:r>
              <a:rPr dirty="0" err="1"/>
              <a:t>مشاريع</a:t>
            </a:r>
            <a:r>
              <a:rPr dirty="0"/>
              <a:t>،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حتى</a:t>
            </a:r>
            <a:r>
              <a:rPr dirty="0"/>
              <a:t> </a:t>
            </a:r>
            <a:r>
              <a:rPr dirty="0" err="1"/>
              <a:t>تعليم</a:t>
            </a:r>
            <a:endParaRPr dirty="0"/>
          </a:p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الهدف</a:t>
            </a:r>
            <a:r>
              <a:rPr dirty="0"/>
              <a:t>: </a:t>
            </a:r>
            <a:r>
              <a:rPr dirty="0" err="1"/>
              <a:t>نمو</a:t>
            </a:r>
            <a:r>
              <a:rPr dirty="0"/>
              <a:t> </a:t>
            </a:r>
            <a:r>
              <a:rPr dirty="0" err="1"/>
              <a:t>المال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 smtClean="0"/>
              <a:t>الزمن</a:t>
            </a:r>
            <a:r>
              <a:rPr lang="ar-JO" dirty="0" smtClean="0"/>
              <a:t>.</a:t>
            </a:r>
          </a:p>
          <a:p>
            <a:pPr marL="0" indent="0" algn="r" rtl="1">
              <a:buNone/>
            </a:pPr>
            <a:r>
              <a:rPr lang="ar-JO" dirty="0" smtClean="0"/>
              <a:t> اذا يعني</a:t>
            </a:r>
            <a:r>
              <a:rPr lang="ar-JO" dirty="0"/>
              <a:t> شراء أصول ذات قيمة، تدعى الأصول الرأسمالية، يشتريها المستثمر بناء على توقعات لها إما: بارتفاع قيمتها بمرور الوقت. وإما للقناعة بأنها سوف توفر مصدراً جديداً للدخل. أو أنها تحقق الأمرين </a:t>
            </a:r>
            <a:r>
              <a:rPr lang="ar-JO" dirty="0" smtClean="0"/>
              <a:t>معاً.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dirty="0" err="1"/>
              <a:t>أسس</a:t>
            </a:r>
            <a:r>
              <a:rPr dirty="0"/>
              <a:t>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الهامة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2249486"/>
            <a:ext cx="7429499" cy="4139281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sz="3200" dirty="0"/>
              <a:t>• </a:t>
            </a:r>
            <a:r>
              <a:rPr sz="3200" dirty="0" err="1"/>
              <a:t>تحديد</a:t>
            </a:r>
            <a:r>
              <a:rPr sz="3200" dirty="0"/>
              <a:t> </a:t>
            </a:r>
            <a:r>
              <a:rPr sz="3200" dirty="0" err="1"/>
              <a:t>أهداف</a:t>
            </a:r>
            <a:r>
              <a:rPr sz="3200" dirty="0"/>
              <a:t> </a:t>
            </a:r>
            <a:r>
              <a:rPr sz="3200" dirty="0" err="1"/>
              <a:t>مالية</a:t>
            </a:r>
            <a:r>
              <a:rPr sz="3200" dirty="0"/>
              <a:t> </a:t>
            </a:r>
            <a:r>
              <a:rPr sz="3200" dirty="0" err="1" smtClean="0"/>
              <a:t>واضحة</a:t>
            </a:r>
            <a:endParaRPr lang="ar-JO" sz="3200" dirty="0" smtClean="0"/>
          </a:p>
          <a:p>
            <a:pPr algn="r" rtl="1"/>
            <a:r>
              <a:rPr lang="ar-JO" sz="3200" dirty="0"/>
              <a:t>قيّم قدرتك على تحمل المخاطر</a:t>
            </a:r>
            <a:endParaRPr sz="3200" dirty="0"/>
          </a:p>
          <a:p>
            <a:pPr marL="0" indent="0" algn="r" rtl="1">
              <a:buNone/>
            </a:pPr>
            <a:r>
              <a:rPr sz="3200" dirty="0"/>
              <a:t>• </a:t>
            </a:r>
            <a:r>
              <a:rPr sz="3200" dirty="0" err="1"/>
              <a:t>معرفة</a:t>
            </a:r>
            <a:r>
              <a:rPr sz="3200" dirty="0"/>
              <a:t> </a:t>
            </a:r>
            <a:r>
              <a:rPr sz="3200" dirty="0" err="1"/>
              <a:t>مدة</a:t>
            </a:r>
            <a:r>
              <a:rPr sz="3200" dirty="0"/>
              <a:t> </a:t>
            </a:r>
            <a:r>
              <a:rPr sz="3200" dirty="0" err="1"/>
              <a:t>الاستثمار</a:t>
            </a:r>
            <a:r>
              <a:rPr sz="3200" dirty="0"/>
              <a:t> </a:t>
            </a:r>
            <a:r>
              <a:rPr sz="3200" dirty="0" err="1" smtClean="0"/>
              <a:t>قصير</a:t>
            </a:r>
            <a:r>
              <a:rPr sz="3200" dirty="0" smtClean="0"/>
              <a:t> </a:t>
            </a:r>
            <a:r>
              <a:rPr sz="3200" dirty="0" err="1"/>
              <a:t>أو</a:t>
            </a:r>
            <a:r>
              <a:rPr sz="3200" dirty="0"/>
              <a:t> </a:t>
            </a:r>
            <a:r>
              <a:rPr sz="3200" dirty="0" err="1" smtClean="0"/>
              <a:t>طويل</a:t>
            </a:r>
            <a:endParaRPr lang="ar-JO" sz="3200" dirty="0" smtClean="0"/>
          </a:p>
          <a:p>
            <a:pPr algn="r" rtl="1" fontAlgn="ctr"/>
            <a:r>
              <a:rPr sz="3200" dirty="0" smtClean="0"/>
              <a:t>• </a:t>
            </a:r>
            <a:r>
              <a:rPr sz="3200" dirty="0" err="1" smtClean="0"/>
              <a:t>دراسة</a:t>
            </a:r>
            <a:r>
              <a:rPr sz="3200" dirty="0" smtClean="0"/>
              <a:t> </a:t>
            </a:r>
            <a:r>
              <a:rPr sz="3200" dirty="0" err="1" smtClean="0"/>
              <a:t>الخيارات</a:t>
            </a:r>
            <a:r>
              <a:rPr sz="3200" dirty="0" smtClean="0"/>
              <a:t> </a:t>
            </a:r>
            <a:r>
              <a:rPr sz="3200" dirty="0" err="1" smtClean="0"/>
              <a:t>قبل</a:t>
            </a:r>
            <a:r>
              <a:rPr sz="3200" dirty="0" smtClean="0"/>
              <a:t> </a:t>
            </a:r>
            <a:r>
              <a:rPr sz="3200" dirty="0" err="1" smtClean="0"/>
              <a:t>اتخاذ</a:t>
            </a:r>
            <a:r>
              <a:rPr sz="3200" dirty="0" smtClean="0"/>
              <a:t> </a:t>
            </a:r>
            <a:r>
              <a:rPr sz="3200" dirty="0" err="1" smtClean="0"/>
              <a:t>القرار</a:t>
            </a:r>
            <a:r>
              <a:rPr lang="ar-JO" sz="3200" dirty="0"/>
              <a:t>(الأسهم، السندات، الصناديق الاستثمارية)</a:t>
            </a:r>
            <a:endParaRPr lang="ar-JO" sz="3200" dirty="0"/>
          </a:p>
          <a:p>
            <a:pPr marL="0" indent="0" algn="r" rtl="1">
              <a:buNone/>
            </a:pPr>
            <a:r>
              <a:rPr sz="3200" dirty="0" smtClean="0"/>
              <a:t>• </a:t>
            </a:r>
            <a:r>
              <a:rPr sz="3200" dirty="0" err="1" smtClean="0"/>
              <a:t>متابعة</a:t>
            </a:r>
            <a:r>
              <a:rPr sz="3200" dirty="0" smtClean="0"/>
              <a:t> </a:t>
            </a:r>
            <a:r>
              <a:rPr sz="3200" dirty="0" err="1"/>
              <a:t>الاستثمار</a:t>
            </a:r>
            <a:r>
              <a:rPr sz="3200" dirty="0"/>
              <a:t> </a:t>
            </a:r>
            <a:r>
              <a:rPr sz="3200" dirty="0" err="1"/>
              <a:t>بشكل</a:t>
            </a:r>
            <a:r>
              <a:rPr sz="3200" dirty="0"/>
              <a:t> </a:t>
            </a:r>
            <a:r>
              <a:rPr sz="3200" dirty="0" err="1" smtClean="0"/>
              <a:t>مستمر</a:t>
            </a:r>
            <a:r>
              <a:rPr lang="ar-JO" sz="3200" dirty="0" smtClean="0"/>
              <a:t> ، والتعلم المستمر</a:t>
            </a:r>
            <a:endParaRPr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err="1"/>
              <a:t>العلاقة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المخاطر</a:t>
            </a:r>
            <a:r>
              <a:rPr dirty="0"/>
              <a:t> </a:t>
            </a:r>
            <a:r>
              <a:rPr dirty="0" err="1"/>
              <a:t>والعوائد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• </a:t>
            </a:r>
            <a:r>
              <a:rPr lang="ar-JO" dirty="0"/>
              <a:t>العلاقة بين المخاطرة والعائد علاقة </a:t>
            </a:r>
            <a:r>
              <a:rPr lang="ar-JO" dirty="0"/>
              <a:t>طردية </a:t>
            </a:r>
            <a:r>
              <a:rPr dirty="0" err="1"/>
              <a:t>كلما</a:t>
            </a:r>
            <a:r>
              <a:rPr dirty="0"/>
              <a:t> </a:t>
            </a:r>
            <a:r>
              <a:rPr dirty="0" err="1"/>
              <a:t>زادت</a:t>
            </a:r>
            <a:r>
              <a:rPr dirty="0"/>
              <a:t> </a:t>
            </a:r>
            <a:r>
              <a:rPr dirty="0" err="1"/>
              <a:t>المخاطرة</a:t>
            </a:r>
            <a:r>
              <a:rPr dirty="0"/>
              <a:t> </a:t>
            </a:r>
            <a:r>
              <a:rPr lang="ar-JO" dirty="0"/>
              <a:t>، </a:t>
            </a:r>
            <a:r>
              <a:rPr dirty="0" err="1"/>
              <a:t>زادت</a:t>
            </a:r>
            <a:r>
              <a:rPr dirty="0"/>
              <a:t> </a:t>
            </a:r>
            <a:r>
              <a:rPr dirty="0" err="1"/>
              <a:t>العوائد</a:t>
            </a:r>
            <a:r>
              <a:rPr dirty="0"/>
              <a:t> </a:t>
            </a:r>
            <a:r>
              <a:rPr dirty="0" err="1"/>
              <a:t>المحتملة</a:t>
            </a:r>
            <a:endParaRPr dirty="0"/>
          </a:p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الآمن</a:t>
            </a:r>
            <a:r>
              <a:rPr dirty="0"/>
              <a:t> </a:t>
            </a:r>
            <a:r>
              <a:rPr dirty="0" err="1"/>
              <a:t>يعطي</a:t>
            </a:r>
            <a:r>
              <a:rPr dirty="0"/>
              <a:t> </a:t>
            </a:r>
            <a:r>
              <a:rPr dirty="0" err="1"/>
              <a:t>عائد</a:t>
            </a:r>
            <a:r>
              <a:rPr dirty="0"/>
              <a:t> </a:t>
            </a:r>
            <a:r>
              <a:rPr dirty="0" err="1"/>
              <a:t>أقل</a:t>
            </a:r>
            <a:r>
              <a:rPr dirty="0"/>
              <a:t> </a:t>
            </a:r>
            <a:r>
              <a:rPr dirty="0" err="1"/>
              <a:t>عادة</a:t>
            </a:r>
            <a:endParaRPr dirty="0"/>
          </a:p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لا</a:t>
            </a:r>
            <a:r>
              <a:rPr dirty="0"/>
              <a:t> </a:t>
            </a:r>
            <a:r>
              <a:rPr dirty="0" err="1"/>
              <a:t>يوجد</a:t>
            </a:r>
            <a:r>
              <a:rPr dirty="0"/>
              <a:t> </a:t>
            </a:r>
            <a:r>
              <a:rPr dirty="0" err="1"/>
              <a:t>استثمار</a:t>
            </a:r>
            <a:r>
              <a:rPr dirty="0"/>
              <a:t> </a:t>
            </a:r>
            <a:r>
              <a:rPr dirty="0" err="1"/>
              <a:t>بدون</a:t>
            </a:r>
            <a:r>
              <a:rPr dirty="0"/>
              <a:t> </a:t>
            </a:r>
            <a:r>
              <a:rPr dirty="0" err="1"/>
              <a:t>مستوى</a:t>
            </a:r>
            <a:r>
              <a:rPr dirty="0"/>
              <a:t> </a:t>
            </a:r>
            <a:r>
              <a:rPr dirty="0" err="1"/>
              <a:t>معين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المخاطر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err="1"/>
              <a:t>أهمية</a:t>
            </a:r>
            <a:r>
              <a:rPr dirty="0"/>
              <a:t> </a:t>
            </a:r>
            <a:r>
              <a:rPr dirty="0" err="1"/>
              <a:t>التنويع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عدم</a:t>
            </a:r>
            <a:r>
              <a:rPr dirty="0"/>
              <a:t> </a:t>
            </a:r>
            <a:r>
              <a:rPr dirty="0" err="1"/>
              <a:t>وضع</a:t>
            </a:r>
            <a:r>
              <a:rPr dirty="0"/>
              <a:t> </a:t>
            </a:r>
            <a:r>
              <a:rPr dirty="0" err="1"/>
              <a:t>كل</a:t>
            </a:r>
            <a:r>
              <a:rPr dirty="0"/>
              <a:t> </a:t>
            </a:r>
            <a:r>
              <a:rPr dirty="0" err="1"/>
              <a:t>الأموال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مكان</a:t>
            </a:r>
            <a:r>
              <a:rPr dirty="0"/>
              <a:t> </a:t>
            </a:r>
            <a:r>
              <a:rPr dirty="0" err="1" smtClean="0"/>
              <a:t>واحد</a:t>
            </a:r>
            <a:r>
              <a:rPr lang="ar-JO" dirty="0" smtClean="0"/>
              <a:t> (لا تضع البيض كله في سلة واحدة)</a:t>
            </a:r>
            <a:endParaRPr dirty="0"/>
          </a:p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توزيع</a:t>
            </a:r>
            <a:r>
              <a:rPr dirty="0"/>
              <a:t> </a:t>
            </a:r>
            <a:r>
              <a:rPr dirty="0" err="1"/>
              <a:t>الأموال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عدة</a:t>
            </a:r>
            <a:r>
              <a:rPr dirty="0"/>
              <a:t> </a:t>
            </a:r>
            <a:r>
              <a:rPr dirty="0" err="1"/>
              <a:t>أنواع</a:t>
            </a:r>
            <a:r>
              <a:rPr dirty="0"/>
              <a:t> </a:t>
            </a:r>
            <a:r>
              <a:rPr dirty="0" err="1"/>
              <a:t>استثمارات</a:t>
            </a:r>
            <a:endParaRPr dirty="0"/>
          </a:p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إذا</a:t>
            </a:r>
            <a:r>
              <a:rPr dirty="0"/>
              <a:t> </a:t>
            </a:r>
            <a:r>
              <a:rPr dirty="0" err="1"/>
              <a:t>خسر</a:t>
            </a:r>
            <a:r>
              <a:rPr dirty="0"/>
              <a:t> </a:t>
            </a:r>
            <a:r>
              <a:rPr dirty="0" err="1"/>
              <a:t>نوع</a:t>
            </a:r>
            <a:r>
              <a:rPr dirty="0"/>
              <a:t> </a:t>
            </a:r>
            <a:r>
              <a:rPr dirty="0" err="1"/>
              <a:t>معين</a:t>
            </a:r>
            <a:r>
              <a:rPr dirty="0"/>
              <a:t> </a:t>
            </a:r>
            <a:r>
              <a:rPr dirty="0" err="1" smtClean="0"/>
              <a:t>الأنواع</a:t>
            </a:r>
            <a:r>
              <a:rPr dirty="0" smtClean="0"/>
              <a:t> </a:t>
            </a:r>
            <a:r>
              <a:rPr dirty="0" err="1"/>
              <a:t>الأخرى</a:t>
            </a:r>
            <a:r>
              <a:rPr dirty="0"/>
              <a:t> </a:t>
            </a:r>
            <a:r>
              <a:rPr dirty="0" err="1"/>
              <a:t>قد</a:t>
            </a:r>
            <a:r>
              <a:rPr dirty="0"/>
              <a:t> </a:t>
            </a:r>
            <a:r>
              <a:rPr dirty="0" err="1"/>
              <a:t>تعوض</a:t>
            </a:r>
            <a:r>
              <a:rPr dirty="0"/>
              <a:t> </a:t>
            </a:r>
            <a:r>
              <a:rPr dirty="0" err="1"/>
              <a:t>الخسارة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t>خلاصة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يساعد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زيادة</a:t>
            </a:r>
            <a:r>
              <a:rPr dirty="0"/>
              <a:t> </a:t>
            </a:r>
            <a:r>
              <a:rPr dirty="0" err="1"/>
              <a:t>المال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الوقت</a:t>
            </a:r>
            <a:endParaRPr dirty="0"/>
          </a:p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فهم</a:t>
            </a:r>
            <a:r>
              <a:rPr dirty="0"/>
              <a:t> </a:t>
            </a:r>
            <a:r>
              <a:rPr dirty="0" err="1"/>
              <a:t>المخاطر</a:t>
            </a:r>
            <a:r>
              <a:rPr dirty="0"/>
              <a:t> </a:t>
            </a:r>
            <a:r>
              <a:rPr dirty="0" err="1"/>
              <a:t>والعوائد</a:t>
            </a:r>
            <a:r>
              <a:rPr dirty="0"/>
              <a:t> </a:t>
            </a:r>
            <a:r>
              <a:rPr dirty="0" err="1"/>
              <a:t>مهم</a:t>
            </a:r>
            <a:r>
              <a:rPr dirty="0"/>
              <a:t> </a:t>
            </a:r>
            <a:r>
              <a:rPr dirty="0" err="1"/>
              <a:t>جداً</a:t>
            </a:r>
            <a:endParaRPr dirty="0"/>
          </a:p>
          <a:p>
            <a:pPr marL="0" indent="0" algn="r" rtl="1">
              <a:buNone/>
            </a:pPr>
            <a:r>
              <a:rPr dirty="0"/>
              <a:t>• </a:t>
            </a:r>
            <a:r>
              <a:rPr dirty="0" err="1"/>
              <a:t>التنويع</a:t>
            </a:r>
            <a:r>
              <a:rPr dirty="0"/>
              <a:t> </a:t>
            </a:r>
            <a:r>
              <a:rPr dirty="0" err="1"/>
              <a:t>يقلل</a:t>
            </a:r>
            <a:r>
              <a:rPr dirty="0"/>
              <a:t> </a:t>
            </a:r>
            <a:r>
              <a:rPr dirty="0" err="1"/>
              <a:t>الخسائر</a:t>
            </a:r>
            <a:r>
              <a:rPr dirty="0"/>
              <a:t> </a:t>
            </a:r>
            <a:r>
              <a:rPr dirty="0" err="1"/>
              <a:t>ويحسن</a:t>
            </a:r>
            <a:r>
              <a:rPr dirty="0"/>
              <a:t> </a:t>
            </a:r>
            <a:r>
              <a:rPr dirty="0" err="1"/>
              <a:t>النتائج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2749</TotalTime>
  <Words>219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Tw Cen MT</vt:lpstr>
      <vt:lpstr>Circuit</vt:lpstr>
      <vt:lpstr>أساسيات الاستثمار</vt:lpstr>
      <vt:lpstr>ما هو الاستثمار؟</vt:lpstr>
      <vt:lpstr>أسس الاستثمار الهامة</vt:lpstr>
      <vt:lpstr>العلاقة بين المخاطر والعوائد</vt:lpstr>
      <vt:lpstr>أهمية التنويع</vt:lpstr>
      <vt:lpstr>خلاصة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أساسيات الاستثمار</dc:title>
  <dc:subject/>
  <dc:creator/>
  <cp:keywords/>
  <dc:description>generated using python-pptx</dc:description>
  <cp:lastModifiedBy>Sayf Aboura</cp:lastModifiedBy>
  <cp:revision>6</cp:revision>
  <dcterms:created xsi:type="dcterms:W3CDTF">2013-01-27T09:14:16Z</dcterms:created>
  <dcterms:modified xsi:type="dcterms:W3CDTF">2025-11-10T17:22:17Z</dcterms:modified>
  <cp:category/>
</cp:coreProperties>
</file>