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8"/>
    <p:sldId id="258" r:id="rId9"/>
    <p:sldId id="259" r:id="rId10"/>
    <p:sldId id="260" r:id="rId11"/>
    <p:sldId id="261" r:id="rId12"/>
    <p:sldId id="262" r:id="rId13"/>
    <p:sldId id="263" r:id="rId1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10" Type="http://schemas.openxmlformats.org/officeDocument/2006/relationships/slide" Target="slides/slide4.xml"/><Relationship Id="rId11" Type="http://schemas.openxmlformats.org/officeDocument/2006/relationships/slide" Target="slides/slide5.xml"/><Relationship Id="rId12" Type="http://schemas.openxmlformats.org/officeDocument/2006/relationships/slide" Target="slides/slide6.xml"/><Relationship Id="rId13" Type="http://schemas.openxmlformats.org/officeDocument/2006/relationships/slide" Target="slides/slide7.xml"/><Relationship Id="rId14" Type="http://schemas.openxmlformats.org/officeDocument/2006/relationships/slide" Target="slides/slide8.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slide" Target="slides/slide2.xml"/><Relationship Id="rId9"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itle 1"/>
          <p:cNvSpPr>
            <a:spLocks noGrp="1"/>
          </p:cNvSpPr>
          <p:nvPr>
            <p:ph type="ctrTitle"/>
          </p:nvPr>
        </p:nvSpPr>
        <p:spPr/>
        <p:txBody>
          <a:bodyPr/>
          <a:lstStyle/>
          <a:p>
            <a:r>
              <a:t>أسس الاستثمار الناجح للشباب</a:t>
            </a:r>
          </a:p>
        </p:txBody>
      </p:sp>
      <p:sp>
        <p:nvSpPr>
          <p:cNvPr id="3" name="Subtitle 2"/>
          <p:cNvSpPr>
            <a:spLocks noGrp="1"/>
          </p:cNvSpPr>
          <p:nvPr>
            <p:ph type="subTitle" idx="1"/>
          </p:nvPr>
        </p:nvSpPr>
        <p:spPr/>
        <p:txBody>
          <a:bodyPr/>
          <a:lstStyle/>
          <a:p>
            <a:r>
              <a:t>دليل الشباب لتجنب أخطاء الاستثمار في عصر التكنولوجيا</a:t>
            </a:r>
          </a:p>
          <a:p>
            <a:r>
              <a:t>إعداد الطالب: ____________</a:t>
            </a:r>
          </a:p>
          <a:p>
            <a:r>
              <a:t>الصف: التاسع الأساسي</a:t>
            </a:r>
          </a:p>
          <a:p>
            <a:r>
              <a:t>إشراف المعلم/ة: ____________</a:t>
            </a:r>
          </a:p>
          <a:p>
            <a:r>
              <a:t>العام الدراسي: 2025 / 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itle 1"/>
          <p:cNvSpPr>
            <a:spLocks noGrp="1"/>
          </p:cNvSpPr>
          <p:nvPr>
            <p:ph type="title"/>
          </p:nvPr>
        </p:nvSpPr>
        <p:spPr/>
        <p:txBody>
          <a:bodyPr/>
          <a:lstStyle/>
          <a:p>
            <a:r>
              <a:t>المقدمة</a:t>
            </a:r>
          </a:p>
        </p:txBody>
      </p:sp>
      <p:sp>
        <p:nvSpPr>
          <p:cNvPr id="3" name="Content Placeholder 2"/>
          <p:cNvSpPr>
            <a:spLocks noGrp="1"/>
          </p:cNvSpPr>
          <p:nvPr>
            <p:ph idx="1"/>
          </p:nvPr>
        </p:nvSpPr>
        <p:spPr/>
        <p:txBody>
          <a:bodyPr/>
          <a:lstStyle/>
          <a:p>
            <a:r>
              <a:t>في ظل التطور التكنولوجي المتسارع، يواجه الشباب اليوم تحديات كبيرة عند دخول عالم المال والأعمال. يهدف هذا العرض إلى توضيح أسس الاستثمار كما وردت في المنهاج الدراسي لمساعدة الشباب على اتخاذ قرارات مالية سليمة.</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itle 1"/>
          <p:cNvSpPr>
            <a:spLocks noGrp="1"/>
          </p:cNvSpPr>
          <p:nvPr>
            <p:ph type="title"/>
          </p:nvPr>
        </p:nvSpPr>
        <p:spPr/>
        <p:txBody>
          <a:bodyPr/>
          <a:lstStyle/>
          <a:p>
            <a:r>
              <a:t>مفهوم أسس الاستثمار</a:t>
            </a:r>
          </a:p>
        </p:txBody>
      </p:sp>
      <p:sp>
        <p:nvSpPr>
          <p:cNvPr id="3" name="Content Placeholder 2"/>
          <p:cNvSpPr>
            <a:spLocks noGrp="1"/>
          </p:cNvSpPr>
          <p:nvPr>
            <p:ph idx="1"/>
          </p:nvPr>
        </p:nvSpPr>
        <p:spPr/>
        <p:txBody>
          <a:bodyPr/>
          <a:lstStyle/>
          <a:p>
            <a:r>
              <a:t>هي مجموعة من المبادئ والإرشادات التي يعتمد عليها الأفراد والمؤسسات بهدف تحقيق أفضل النتائج المالية وتقليل المخاطر المحتملة.</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itle 1"/>
          <p:cNvSpPr>
            <a:spLocks noGrp="1"/>
          </p:cNvSpPr>
          <p:nvPr>
            <p:ph type="title"/>
          </p:nvPr>
        </p:nvSpPr>
        <p:spPr/>
        <p:txBody>
          <a:bodyPr/>
          <a:lstStyle/>
          <a:p>
            <a:r>
              <a:t>الأسس الرئيسية للاستثمار (1)</a:t>
            </a:r>
          </a:p>
        </p:txBody>
      </p:sp>
      <p:sp>
        <p:nvSpPr>
          <p:cNvPr id="3" name="Content Placeholder 2"/>
          <p:cNvSpPr>
            <a:spLocks noGrp="1"/>
          </p:cNvSpPr>
          <p:nvPr>
            <p:ph idx="1"/>
          </p:nvPr>
        </p:nvSpPr>
        <p:spPr/>
        <p:txBody>
          <a:bodyPr/>
          <a:lstStyle/>
          <a:p>
            <a:r>
              <a:t>أولاً: اعتماد الادخار نهجاً في الحياة</a:t>
            </a:r>
          </a:p>
          <a:p>
            <a:r>
              <a:t>● الخطوة الأولى لأي استثمار هي توفر رأس المال عبر الادخار.</a:t>
            </a:r>
          </a:p>
          <a:p>
            <a:r>
              <a:t>ثانياً: التخطيط وتحديد الأهداف</a:t>
            </a:r>
          </a:p>
          <a:p>
            <a:r>
              <a:t>● الاستثمار العشوائي يؤدي إلى نتائج عشوائية.</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itle 1"/>
          <p:cNvSpPr>
            <a:spLocks noGrp="1"/>
          </p:cNvSpPr>
          <p:nvPr>
            <p:ph type="title"/>
          </p:nvPr>
        </p:nvSpPr>
        <p:spPr/>
        <p:txBody>
          <a:bodyPr/>
          <a:lstStyle/>
          <a:p>
            <a:r>
              <a:t>الأسس الرئيسية للاستثمار (2)</a:t>
            </a:r>
          </a:p>
        </p:txBody>
      </p:sp>
      <p:sp>
        <p:nvSpPr>
          <p:cNvPr id="3" name="Content Placeholder 2"/>
          <p:cNvSpPr>
            <a:spLocks noGrp="1"/>
          </p:cNvSpPr>
          <p:nvPr>
            <p:ph idx="1"/>
          </p:nvPr>
        </p:nvSpPr>
        <p:spPr/>
        <p:txBody>
          <a:bodyPr/>
          <a:lstStyle/>
          <a:p>
            <a:r>
              <a:t>ثالثاً: التعلم المستمر</a:t>
            </a:r>
          </a:p>
          <a:p>
            <a:r>
              <a:t>● تثقيف النفس قبل وضع أي مبلغ مالي.</a:t>
            </a:r>
          </a:p>
          <a:p>
            <a:r>
              <a:t>رابعاً: دراسة المخاطر والعوائد</a:t>
            </a:r>
          </a:p>
          <a:p>
            <a:r>
              <a:t>● تقييم المخاطر ومقارنتها بالعائد المتوقع.</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itle 1"/>
          <p:cNvSpPr>
            <a:spLocks noGrp="1"/>
          </p:cNvSpPr>
          <p:nvPr>
            <p:ph type="title"/>
          </p:nvPr>
        </p:nvSpPr>
        <p:spPr/>
        <p:txBody>
          <a:bodyPr/>
          <a:lstStyle/>
          <a:p>
            <a:r>
              <a:t>الأسس الرئيسية للاستثمار (3)</a:t>
            </a:r>
          </a:p>
        </p:txBody>
      </p:sp>
      <p:sp>
        <p:nvSpPr>
          <p:cNvPr id="3" name="Content Placeholder 2"/>
          <p:cNvSpPr>
            <a:spLocks noGrp="1"/>
          </p:cNvSpPr>
          <p:nvPr>
            <p:ph idx="1"/>
          </p:nvPr>
        </p:nvSpPr>
        <p:spPr/>
        <p:txBody>
          <a:bodyPr/>
          <a:lstStyle/>
          <a:p>
            <a:r>
              <a:t>خامساً: التنويع</a:t>
            </a:r>
          </a:p>
          <a:p>
            <a:r>
              <a:t>● توزيع الاستثمارات لتقليل الخسائر.</a:t>
            </a:r>
          </a:p>
          <a:p>
            <a:r>
              <a:t>سادساً: التحلي بالصبر والانضباط</a:t>
            </a:r>
          </a:p>
          <a:p>
            <a:r>
              <a:t>● الاستثمار سباق طويل يتطلب الثبات وعدم الانفعال.</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itle 1"/>
          <p:cNvSpPr>
            <a:spLocks noGrp="1"/>
          </p:cNvSpPr>
          <p:nvPr>
            <p:ph type="title"/>
          </p:nvPr>
        </p:nvSpPr>
        <p:spPr/>
        <p:txBody>
          <a:bodyPr/>
          <a:lstStyle/>
          <a:p>
            <a:r>
              <a:t>أنواع المستثمرين</a:t>
            </a:r>
          </a:p>
        </p:txBody>
      </p:sp>
      <p:sp>
        <p:nvSpPr>
          <p:cNvPr id="3" name="Content Placeholder 2"/>
          <p:cNvSpPr>
            <a:spLocks noGrp="1"/>
          </p:cNvSpPr>
          <p:nvPr>
            <p:ph idx="1"/>
          </p:nvPr>
        </p:nvSpPr>
        <p:spPr/>
        <p:txBody>
          <a:bodyPr/>
          <a:lstStyle/>
          <a:p>
            <a:r>
              <a:t>● المستثمر المتحفظ</a:t>
            </a:r>
          </a:p>
          <a:p>
            <a:r>
              <a:t>● المستثمر المعتدل</a:t>
            </a:r>
          </a:p>
          <a:p>
            <a:r>
              <a:t>● المستثمر المغامر</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itle 1"/>
          <p:cNvSpPr>
            <a:spLocks noGrp="1"/>
          </p:cNvSpPr>
          <p:nvPr>
            <p:ph type="title"/>
          </p:nvPr>
        </p:nvSpPr>
        <p:spPr/>
        <p:txBody>
          <a:bodyPr/>
          <a:lstStyle/>
          <a:p>
            <a:r>
              <a:t>الخاتمة والتوصيات</a:t>
            </a:r>
          </a:p>
        </p:txBody>
      </p:sp>
      <p:sp>
        <p:nvSpPr>
          <p:cNvPr id="3" name="Content Placeholder 2"/>
          <p:cNvSpPr>
            <a:spLocks noGrp="1"/>
          </p:cNvSpPr>
          <p:nvPr>
            <p:ph idx="1"/>
          </p:nvPr>
        </p:nvSpPr>
        <p:spPr/>
        <p:txBody>
          <a:bodyPr/>
          <a:lstStyle/>
          <a:p>
            <a:r>
              <a:t>● تجنب استثمار جميع الأموال في مشروع واحد.</a:t>
            </a:r>
          </a:p>
          <a:p>
            <a:r>
              <a:t>● الاحتفاظ بصندوق طوارئ مالي.</a:t>
            </a:r>
          </a:p>
          <a:p>
            <a:r>
              <a:t>● إدارة رأس المال بحكمة لتجنب الديون.</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