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6" r:id="rId5"/>
    <p:sldId id="297" r:id="rId6"/>
    <p:sldId id="286" r:id="rId7"/>
    <p:sldId id="298" r:id="rId8"/>
    <p:sldId id="261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16" autoAdjust="0"/>
  </p:normalViewPr>
  <p:slideViewPr>
    <p:cSldViewPr snapToGrid="0" showGuides="1">
      <p:cViewPr varScale="1">
        <p:scale>
          <a:sx n="49" d="100"/>
          <a:sy n="49" d="100"/>
        </p:scale>
        <p:origin x="36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11/15/2025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11/15/2025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9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5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93970-B13A-F96D-A4B1-3A1EE7484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2023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10954512" cy="3246120"/>
          </a:xfrm>
        </p:spPr>
        <p:txBody>
          <a:bodyPr anchor="b">
            <a:noAutofit/>
          </a:bodyPr>
          <a:lstStyle>
            <a:lvl1pPr algn="ctr">
              <a:defRPr sz="6600" b="1" i="0" cap="none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758183"/>
            <a:ext cx="10954512" cy="1307592"/>
          </a:xfrm>
        </p:spPr>
        <p:txBody>
          <a:bodyPr>
            <a:noAutofit/>
          </a:bodyPr>
          <a:lstStyle>
            <a:lvl1pPr marL="0" indent="0" algn="ctr">
              <a:buNone/>
              <a:defRPr sz="32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98299DF-E702-8750-30F5-798D7C96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E94C-C299-8167-1BD9-4FC98C04C6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7008" y="2523744"/>
            <a:ext cx="9720072" cy="325526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B32A35F-9C9A-7C7D-DE93-B55FFF07D66E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8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A51A8B-A15C-2A94-1E48-F9615101D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91" t="11245" r="3785" b="1531"/>
          <a:stretch/>
        </p:blipFill>
        <p:spPr>
          <a:xfrm>
            <a:off x="0" y="2917"/>
            <a:ext cx="12197192" cy="6855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600200"/>
            <a:ext cx="10991088" cy="3657600"/>
          </a:xfrm>
        </p:spPr>
        <p:txBody>
          <a:bodyPr anchor="ctr">
            <a:noAutofit/>
          </a:bodyPr>
          <a:lstStyle>
            <a:lvl1pPr algn="ctr">
              <a:defRPr sz="66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04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697808D-10E0-D8A5-5D07-E176EBB8F2BB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234D012-F86E-04CE-78C8-2C5A66130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004" r="-148"/>
          <a:stretch/>
        </p:blipFill>
        <p:spPr>
          <a:xfrm rot="5400000">
            <a:off x="6378170" y="40082"/>
            <a:ext cx="1579705" cy="1600089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0BC42061-F838-920E-632E-10EDE7E55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239" r="25335" b="-1"/>
          <a:stretch/>
        </p:blipFill>
        <p:spPr>
          <a:xfrm rot="16200000">
            <a:off x="6298833" y="-161472"/>
            <a:ext cx="752715" cy="107565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8BEE67F-530E-E41D-FD19-2615180DC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5931"/>
          <a:stretch/>
        </p:blipFill>
        <p:spPr>
          <a:xfrm>
            <a:off x="10439102" y="4145165"/>
            <a:ext cx="1780703" cy="21643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2CFCA46-5F5A-867F-B19C-4F9ED5BA1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6794"/>
          <a:stretch/>
        </p:blipFill>
        <p:spPr>
          <a:xfrm rot="10800000">
            <a:off x="-27806" y="2452933"/>
            <a:ext cx="1370742" cy="263241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1E8F80C-ACB2-552E-4433-1A8A2708F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b="-9728"/>
          <a:stretch/>
        </p:blipFill>
        <p:spPr>
          <a:xfrm rot="18286209">
            <a:off x="887827" y="4958926"/>
            <a:ext cx="910220" cy="1020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441448"/>
            <a:ext cx="3602736" cy="357530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CC4A1-0DB3-3480-3A1A-78FC85FE7E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93608" y="2441447"/>
            <a:ext cx="3063240" cy="3575303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CFCA6-7ECE-9BFB-9389-6DB74C862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" r="21"/>
          <a:stretch/>
        </p:blipFill>
        <p:spPr>
          <a:xfrm>
            <a:off x="-5192" y="-1"/>
            <a:ext cx="1219719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856" y="56450"/>
            <a:ext cx="9912096" cy="2743200"/>
          </a:xfrm>
        </p:spPr>
        <p:txBody>
          <a:bodyPr anchor="b">
            <a:noAutofit/>
          </a:bodyPr>
          <a:lstStyle>
            <a:lvl1pPr algn="l">
              <a:defRPr sz="66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5304" y="3110546"/>
            <a:ext cx="4114800" cy="27432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08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1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850392"/>
            <a:ext cx="3913632" cy="4800600"/>
          </a:xfrm>
        </p:spPr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1965960"/>
            <a:ext cx="4050792" cy="2953512"/>
          </a:xfrm>
        </p:spPr>
        <p:txBody>
          <a:bodyPr anchor="ctr" anchorCtr="0"/>
          <a:lstStyle>
            <a:lvl1pPr>
              <a:defRPr cap="all" baseline="0"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906EB944-76A9-6F98-104E-59CD34F5CF94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898C8E3F-6992-0D8A-CCA1-3DD2C147A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756"/>
          <a:stretch/>
        </p:blipFill>
        <p:spPr>
          <a:xfrm>
            <a:off x="8853067" y="1"/>
            <a:ext cx="1875091" cy="160532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4417AC45-4CB7-72E8-3723-B1A3D81FB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3775" y="5533690"/>
            <a:ext cx="493392" cy="49552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E5941EF-B160-313A-DA99-73C86EDC4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794"/>
          <a:stretch/>
        </p:blipFill>
        <p:spPr>
          <a:xfrm>
            <a:off x="10316909" y="2723673"/>
            <a:ext cx="1875091" cy="36009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EC16221-5852-F1A3-24D1-8EF5E9071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1791"/>
          <a:stretch/>
        </p:blipFill>
        <p:spPr>
          <a:xfrm>
            <a:off x="3497179" y="6324654"/>
            <a:ext cx="910220" cy="54136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D8B34C3-E35E-0B4E-1F8E-59C449A3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1904"/>
          <a:stretch/>
        </p:blipFill>
        <p:spPr>
          <a:xfrm>
            <a:off x="1601212" y="0"/>
            <a:ext cx="1032928" cy="7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FEFCE-5DDA-D353-F1BF-36752F5F0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917"/>
            <a:ext cx="12197191" cy="685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824" y="1325880"/>
            <a:ext cx="10460736" cy="2286000"/>
          </a:xfrm>
        </p:spPr>
        <p:txBody>
          <a:bodyPr anchor="b">
            <a:noAutofit/>
          </a:bodyPr>
          <a:lstStyle>
            <a:lvl1pPr algn="ctr">
              <a:defRPr sz="66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24" y="3749040"/>
            <a:ext cx="10460736" cy="2286000"/>
          </a:xfrm>
        </p:spPr>
        <p:txBody>
          <a:bodyPr>
            <a:noAutofit/>
          </a:bodyPr>
          <a:lstStyle>
            <a:lvl1pPr marL="0" indent="0" algn="ctr">
              <a:buNone/>
              <a:defRPr sz="32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72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2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6718ABD-4EA5-E3C5-0225-F6671DCA53AD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21A955-CA2D-A65D-6E60-DAAAA4ACF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050"/>
          <a:stretch/>
        </p:blipFill>
        <p:spPr>
          <a:xfrm>
            <a:off x="0" y="2887579"/>
            <a:ext cx="2432421" cy="36046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B70155A-604C-AD00-BE69-4505C75CE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874" b="-1"/>
          <a:stretch/>
        </p:blipFill>
        <p:spPr>
          <a:xfrm rot="5400000">
            <a:off x="11281284" y="2493882"/>
            <a:ext cx="1032928" cy="8878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74D1084-EF5E-D016-13E0-1840BDFFD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-880"/>
          <a:stretch/>
        </p:blipFill>
        <p:spPr>
          <a:xfrm>
            <a:off x="9897978" y="5987153"/>
            <a:ext cx="490012" cy="505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313432"/>
            <a:ext cx="6327648" cy="321868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3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B9A11-4222-BB4A-66D3-D37C79AC5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21" b="21"/>
          <a:stretch/>
        </p:blipFill>
        <p:spPr>
          <a:xfrm>
            <a:off x="-2595" y="1459"/>
            <a:ext cx="12197191" cy="685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7432"/>
            <a:ext cx="7004304" cy="3566160"/>
          </a:xfrm>
        </p:spPr>
        <p:txBody>
          <a:bodyPr anchor="b">
            <a:noAutofit/>
          </a:bodyPr>
          <a:lstStyle>
            <a:lvl1pPr algn="ctr">
              <a:defRPr sz="60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3767328"/>
            <a:ext cx="7004303" cy="1161288"/>
          </a:xfrm>
        </p:spPr>
        <p:txBody>
          <a:bodyPr>
            <a:noAutofit/>
          </a:bodyPr>
          <a:lstStyle>
            <a:lvl1pPr marL="0" indent="0" algn="ctr">
              <a:buNone/>
              <a:defRPr sz="32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96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72C86F9-080E-93F7-C7B1-F5BEAD84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5064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432304"/>
            <a:ext cx="3108960" cy="3412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592" y="1920240"/>
            <a:ext cx="6620256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FF98F94-8801-13BE-8EB4-01921AC196C8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BF5718-9534-FD92-79D7-ECC66603E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2387"/>
          <a:stretch/>
        </p:blipFill>
        <p:spPr>
          <a:xfrm rot="5400000">
            <a:off x="1778676" y="5204330"/>
            <a:ext cx="907513" cy="2465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40650-9AD0-96F8-F702-185D1729AF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58" y="5429608"/>
            <a:ext cx="406214" cy="4150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3AC8518-2F0B-6FC0-0C0E-6CE9D00EA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4860" b="-1"/>
          <a:stretch/>
        </p:blipFill>
        <p:spPr>
          <a:xfrm>
            <a:off x="10214191" y="365126"/>
            <a:ext cx="1032928" cy="11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6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3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B4AF60-AC65-3E7A-4A5D-EBF1A7030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3" b="3063"/>
          <a:stretch/>
        </p:blipFill>
        <p:spPr>
          <a:xfrm>
            <a:off x="1" y="2917"/>
            <a:ext cx="12197189" cy="6855082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95671103-2960-81E2-9A76-0E7FDE6B3E55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276856"/>
            <a:ext cx="6327648" cy="3090672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02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86060D16-E6F6-EA0E-E58E-526234AB6564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0958AA-6F1A-C4A2-FB66-1A6F7F883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095" b="-1"/>
          <a:stretch/>
        </p:blipFill>
        <p:spPr>
          <a:xfrm>
            <a:off x="569419" y="4426479"/>
            <a:ext cx="1472805" cy="15966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DEADFA2-398E-9388-8295-063D31FB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095" b="-1"/>
          <a:stretch/>
        </p:blipFill>
        <p:spPr>
          <a:xfrm rot="3765410" flipV="1">
            <a:off x="1448505" y="4094575"/>
            <a:ext cx="862484" cy="93498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09A7588-8EFD-A0C5-4235-45B7D657E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453"/>
          <a:stretch/>
        </p:blipFill>
        <p:spPr>
          <a:xfrm>
            <a:off x="9469547" y="5719093"/>
            <a:ext cx="1756858" cy="113890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F04D7D6-513C-D18A-AF21-D10F0E5D3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" r="-750"/>
          <a:stretch/>
        </p:blipFill>
        <p:spPr>
          <a:xfrm>
            <a:off x="8844546" y="50582"/>
            <a:ext cx="1307037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441448"/>
            <a:ext cx="3602736" cy="357530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CC4A1-0DB3-3480-3A1A-78FC85FE7E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71816" y="2441448"/>
            <a:ext cx="3602736" cy="357530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2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B32A35F-9C9A-7C7D-DE93-B55FFF07D66E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8299DF-E702-8750-30F5-798D7C96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CE72F6-1D9D-E61E-F1EE-2861FDF7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2" y="2459736"/>
            <a:ext cx="2843784" cy="309067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E94C-C299-8167-1BD9-4FC98C04C6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672" y="2523744"/>
            <a:ext cx="6693408" cy="327355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4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3001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3001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5912" y="6563001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accent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10954512" cy="3246120"/>
          </a:xfrm>
        </p:spPr>
        <p:txBody>
          <a:bodyPr anchor="b"/>
          <a:lstStyle/>
          <a:p>
            <a:r>
              <a:rPr lang="ar-JO" sz="5400" dirty="0"/>
              <a:t>مخاطر الاستخدام الغير الامن للاجهزة الذكية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758183"/>
            <a:ext cx="10954512" cy="1307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JO" dirty="0"/>
              <a:t>زيد محمد سميح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3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850392"/>
            <a:ext cx="3913632" cy="4800600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ar-JO" dirty="0"/>
              <a:t>اهداف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1965960"/>
            <a:ext cx="6760728" cy="2953512"/>
          </a:xfrm>
          <a:noFill/>
        </p:spPr>
        <p:txBody>
          <a:bodyPr>
            <a:noAutofit/>
          </a:bodyPr>
          <a:lstStyle/>
          <a:p>
            <a:pPr algn="r" rtl="1"/>
            <a:r>
              <a:rPr lang="ar-JO" sz="4800" dirty="0"/>
              <a:t>-معالجة العادات السيىء لاستخدام الاجهذة الذكية</a:t>
            </a:r>
          </a:p>
          <a:p>
            <a:pPr algn="r" rtl="1"/>
            <a:r>
              <a:rPr lang="ar-JO" sz="4800" dirty="0"/>
              <a:t>-توضيح المخاطر المرتبطة بالاستخدام غير الآمن</a:t>
            </a:r>
            <a:endParaRPr lang="en-US" sz="4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A7FF5-11CA-8F71-5951-B1099396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912" y="6563001"/>
            <a:ext cx="2743200" cy="228600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0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632" y="644944"/>
            <a:ext cx="10460736" cy="2286000"/>
          </a:xfrm>
          <a:noFill/>
        </p:spPr>
        <p:txBody>
          <a:bodyPr>
            <a:noAutofit/>
          </a:bodyPr>
          <a:lstStyle/>
          <a:p>
            <a:r>
              <a:rPr lang="ar-JO" dirty="0"/>
              <a:t>المخاطر الصحية: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78988F-B933-E683-4ED2-A71EF69EB5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2930944"/>
            <a:ext cx="12192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الإشعاعات الصادرة عن الأجهزة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على الرغم من أن الدراسات لم تثبت بشكل قاطع</a:t>
            </a:r>
            <a:endParaRPr kumimoji="0" lang="ar-JO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تأثير الإشعاعات، فإن التعرض المستمر لها قد يكون له تأثيرات صحية على المدى</a:t>
            </a:r>
            <a:r>
              <a:rPr lang="ar-JO" alt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الطويل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التأثير على النوم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استخدام الأجهزة الذكية قبل النوم، خصوصًا الشاشات المضيئة،</a:t>
            </a:r>
            <a:endParaRPr kumimoji="0" lang="ar-JO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قد يؤدي إلى بسبب تأثير الضوء الأزرق على إفراز هرمون </a:t>
            </a:r>
            <a:endParaRPr kumimoji="0" lang="ar-JO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الميلاتونين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ar-SA" alt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اضطرابات في النوم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4E3FD-5E11-1D17-98AD-70DDCE8B2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0F63-983E-9C1D-6D71-AF7AC1867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632" y="216927"/>
            <a:ext cx="10460736" cy="2286000"/>
          </a:xfrm>
          <a:noFill/>
        </p:spPr>
        <p:txBody>
          <a:bodyPr>
            <a:noAutofit/>
          </a:bodyPr>
          <a:lstStyle/>
          <a:p>
            <a:r>
              <a:rPr lang="ar-JO" dirty="0"/>
              <a:t>الإدمان والتأثيرات النفسية: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BE4C575-1AFF-027C-5C4A-02919E7B4B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" y="3208309"/>
            <a:ext cx="1219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الإدمان على الأجهزة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قضاء وقت طويل على الأجهزة الذكية قد يؤدي إلى الإدمان، مما يؤثر على العلاقات الشخصية والتفاعل الاجتماعي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التأثيرات النفسية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الاستخدام المفرط قد يزيد من مستويات التوتر والقلق، كما يمكن أن يؤدي إلى الشعور بالعزلة أو القلق من الصور المثالية التي تعرضها وسائل التواصل الاجتماعي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5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  <a:noFill/>
        </p:spPr>
        <p:txBody>
          <a:bodyPr anchor="b">
            <a:noAutofit/>
          </a:bodyPr>
          <a:lstStyle/>
          <a:p>
            <a:r>
              <a:rPr lang="ar-JO" dirty="0"/>
              <a:t>نصائح لتقليل المخاطر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916151"/>
            <a:ext cx="6327648" cy="3218688"/>
          </a:xfrm>
          <a:noFill/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7B9109-9E17-1A7A-3A9A-0F1C07BF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912" y="6563001"/>
            <a:ext cx="2743200" cy="228600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F478A0-4632-1CF9-27DE-B9C25329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538" y="1967925"/>
            <a:ext cx="79167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تأكد من تحديث الأجهزة بشكل دوري لتأمينها ضد الهجمات الجديدة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استخدم كلمات مرور قوية ومختلفة لكل حساب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تأكد من تحميل التطبيقات فقط من مصادر موثوقة مثل المتاجر الرسمية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راقب استخدام الأطفال للأجهزة الذكية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قم باستخدام الوضع الليلي لتقليل تأثير الضوء الأزرق على النوم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0D7AA-8A21-B977-56ED-94406F299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856" y="56450"/>
            <a:ext cx="9912096" cy="2743200"/>
          </a:xfrm>
          <a:noFill/>
        </p:spPr>
        <p:txBody>
          <a:bodyPr anchor="b">
            <a:noAutofit/>
          </a:bodyPr>
          <a:lstStyle/>
          <a:p>
            <a:r>
              <a:rPr lang="ar-JO" dirty="0"/>
              <a:t>شكرالاستماعكم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0A6B8-78EB-52CA-3D46-A46FC880D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5304" y="3110546"/>
            <a:ext cx="4114800" cy="2743200"/>
          </a:xfr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ar-JO" sz="4400" noProof="0" dirty="0"/>
              <a:t>زيد محمد سميح</a:t>
            </a:r>
            <a:endParaRPr lang="en-US" sz="4400" noProof="0" dirty="0"/>
          </a:p>
        </p:txBody>
      </p:sp>
    </p:spTree>
    <p:extLst>
      <p:ext uri="{BB962C8B-B14F-4D97-AF65-F5344CB8AC3E}">
        <p14:creationId xmlns:p14="http://schemas.microsoft.com/office/powerpoint/2010/main" val="37516166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ue spheres">
      <a:dk1>
        <a:srgbClr val="000000"/>
      </a:dk1>
      <a:lt1>
        <a:srgbClr val="FFFFFF"/>
      </a:lt1>
      <a:dk2>
        <a:srgbClr val="E3E7ED"/>
      </a:dk2>
      <a:lt2>
        <a:srgbClr val="E8E8E8"/>
      </a:lt2>
      <a:accent1>
        <a:srgbClr val="7673F7"/>
      </a:accent1>
      <a:accent2>
        <a:srgbClr val="B8C2FD"/>
      </a:accent2>
      <a:accent3>
        <a:srgbClr val="DFE3FC"/>
      </a:accent3>
      <a:accent4>
        <a:srgbClr val="55B3FD"/>
      </a:accent4>
      <a:accent5>
        <a:srgbClr val="99F7F7"/>
      </a:accent5>
      <a:accent6>
        <a:srgbClr val="FEE43F"/>
      </a:accent6>
      <a:hlink>
        <a:srgbClr val="467886"/>
      </a:hlink>
      <a:folHlink>
        <a:srgbClr val="96607D"/>
      </a:folHlink>
    </a:clrScheme>
    <a:fontScheme name="Custom 23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4076243_win32_CP_V3" id="{81AB0711-29F9-49D0-8A73-16AF25FD4C08}" vid="{D5AD44AB-53B9-4654-A4F8-1821A28F27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67F3CB5-3475-4129-AB60-D0C937DE9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19</TotalTime>
  <Words>203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Custom</vt:lpstr>
      <vt:lpstr>مخاطر الاستخدام الغير الامن للاجهزة الذكية</vt:lpstr>
      <vt:lpstr>اهداف</vt:lpstr>
      <vt:lpstr>المخاطر الصحية:</vt:lpstr>
      <vt:lpstr>الإدمان والتأثيرات النفسية:</vt:lpstr>
      <vt:lpstr>نصائح لتقليل المخاطر</vt:lpstr>
      <vt:lpstr>شكرالاستماعكم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2025-11-15T16:23:48Z</dcterms:created>
  <dcterms:modified xsi:type="dcterms:W3CDTF">2025-11-15T16:43:41Z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