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Handy Casual" charset="1" panose="00000500000000000000"/>
      <p:regular r:id="rId18"/>
    </p:embeddedFont>
    <p:embeddedFont>
      <p:font typeface="TAN Headline" charset="1" panose="00000000000000000000"/>
      <p:regular r:id="rId19"/>
    </p:embeddedFont>
    <p:embeddedFont>
      <p:font typeface="Pompiere" charset="1" panose="020000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58.png" Type="http://schemas.openxmlformats.org/officeDocument/2006/relationships/image"/><Relationship Id="rId7" Target="../media/image5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37.png" Type="http://schemas.openxmlformats.org/officeDocument/2006/relationships/image"/><Relationship Id="rId5" Target="../media/image3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svg" Type="http://schemas.openxmlformats.org/officeDocument/2006/relationships/image"/><Relationship Id="rId12" Target="../media/image45.png" Type="http://schemas.openxmlformats.org/officeDocument/2006/relationships/image"/><Relationship Id="rId13" Target="../media/image46.svg" Type="http://schemas.openxmlformats.org/officeDocument/2006/relationships/image"/><Relationship Id="rId2" Target="../media/image39.png" Type="http://schemas.openxmlformats.org/officeDocument/2006/relationships/image"/><Relationship Id="rId3" Target="../media/image40.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8.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 Id="rId4" Target="../media/image53.png" Type="http://schemas.openxmlformats.org/officeDocument/2006/relationships/image"/><Relationship Id="rId5" Target="../media/image54.svg" Type="http://schemas.openxmlformats.org/officeDocument/2006/relationships/image"/><Relationship Id="rId6" Target="../media/image5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png" Type="http://schemas.openxmlformats.org/officeDocument/2006/relationships/image"/><Relationship Id="rId3" Target="../media/image5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10800000">
            <a:off x="9223231" y="8895219"/>
            <a:ext cx="11552272" cy="1596314"/>
          </a:xfrm>
          <a:custGeom>
            <a:avLst/>
            <a:gdLst/>
            <a:ahLst/>
            <a:cxnLst/>
            <a:rect r="r" b="b" t="t" l="l"/>
            <a:pathLst>
              <a:path h="1596314" w="11552272">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2649686" y="-149539"/>
            <a:ext cx="11546413" cy="1595504"/>
          </a:xfrm>
          <a:custGeom>
            <a:avLst/>
            <a:gdLst/>
            <a:ahLst/>
            <a:cxnLst/>
            <a:rect r="r" b="b" t="t" l="l"/>
            <a:pathLst>
              <a:path h="1595504" w="11546413">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291669">
            <a:off x="3278791" y="1594787"/>
            <a:ext cx="1737858" cy="1583030"/>
          </a:xfrm>
          <a:custGeom>
            <a:avLst/>
            <a:gdLst/>
            <a:ahLst/>
            <a:cxnLst/>
            <a:rect r="r" b="b" t="t" l="l"/>
            <a:pathLst>
              <a:path h="1583030" w="1737858">
                <a:moveTo>
                  <a:pt x="0" y="0"/>
                </a:moveTo>
                <a:lnTo>
                  <a:pt x="1737857" y="0"/>
                </a:lnTo>
                <a:lnTo>
                  <a:pt x="1737857" y="1583031"/>
                </a:lnTo>
                <a:lnTo>
                  <a:pt x="0" y="15830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028700" y="4508551"/>
            <a:ext cx="3713137" cy="4248440"/>
          </a:xfrm>
          <a:custGeom>
            <a:avLst/>
            <a:gdLst/>
            <a:ahLst/>
            <a:cxnLst/>
            <a:rect r="r" b="b" t="t" l="l"/>
            <a:pathLst>
              <a:path h="4248440" w="3713137">
                <a:moveTo>
                  <a:pt x="0" y="0"/>
                </a:moveTo>
                <a:lnTo>
                  <a:pt x="3713137" y="0"/>
                </a:lnTo>
                <a:lnTo>
                  <a:pt x="3713137" y="4248440"/>
                </a:lnTo>
                <a:lnTo>
                  <a:pt x="0" y="42484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true" rot="-3119757">
            <a:off x="13806648" y="174189"/>
            <a:ext cx="4560715" cy="4833128"/>
          </a:xfrm>
          <a:custGeom>
            <a:avLst/>
            <a:gdLst/>
            <a:ahLst/>
            <a:cxnLst/>
            <a:rect r="r" b="b" t="t" l="l"/>
            <a:pathLst>
              <a:path h="4833128" w="4560715">
                <a:moveTo>
                  <a:pt x="0" y="4833128"/>
                </a:moveTo>
                <a:lnTo>
                  <a:pt x="4560715" y="4833128"/>
                </a:lnTo>
                <a:lnTo>
                  <a:pt x="4560715" y="0"/>
                </a:lnTo>
                <a:lnTo>
                  <a:pt x="0" y="0"/>
                </a:lnTo>
                <a:lnTo>
                  <a:pt x="0" y="483312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399026">
            <a:off x="11715319" y="291410"/>
            <a:ext cx="1719464" cy="2465181"/>
          </a:xfrm>
          <a:custGeom>
            <a:avLst/>
            <a:gdLst/>
            <a:ahLst/>
            <a:cxnLst/>
            <a:rect r="r" b="b" t="t" l="l"/>
            <a:pathLst>
              <a:path h="2465181" w="1719464">
                <a:moveTo>
                  <a:pt x="0" y="0"/>
                </a:moveTo>
                <a:lnTo>
                  <a:pt x="1719463" y="0"/>
                </a:lnTo>
                <a:lnTo>
                  <a:pt x="1719463" y="2465180"/>
                </a:lnTo>
                <a:lnTo>
                  <a:pt x="0" y="246518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4508219" y="3210505"/>
            <a:ext cx="8777017" cy="3113108"/>
          </a:xfrm>
          <a:prstGeom prst="rect">
            <a:avLst/>
          </a:prstGeom>
        </p:spPr>
        <p:txBody>
          <a:bodyPr anchor="t" rtlCol="false" tIns="0" lIns="0" bIns="0" rIns="0">
            <a:spAutoFit/>
          </a:bodyPr>
          <a:lstStyle/>
          <a:p>
            <a:pPr algn="ctr">
              <a:lnSpc>
                <a:spcPts val="6197"/>
              </a:lnSpc>
              <a:spcBef>
                <a:spcPct val="0"/>
              </a:spcBef>
            </a:pPr>
            <a:r>
              <a:rPr lang="en-US" sz="4841" spc="203">
                <a:solidFill>
                  <a:srgbClr val="EF7B9E"/>
                </a:solidFill>
                <a:latin typeface="Handy Casual"/>
                <a:ea typeface="Handy Casual"/>
                <a:cs typeface="Handy Casual"/>
                <a:sym typeface="Handy Casual"/>
              </a:rPr>
              <a:t> The Symbolism and Science of Light and Their Role in Adressing Global Challenges Like Education , Sustainability , or Health </a:t>
            </a:r>
          </a:p>
        </p:txBody>
      </p:sp>
      <p:sp>
        <p:nvSpPr>
          <p:cNvPr name="Freeform 9" id="9"/>
          <p:cNvSpPr/>
          <p:nvPr/>
        </p:nvSpPr>
        <p:spPr>
          <a:xfrm flipH="false" flipV="false" rot="9885947">
            <a:off x="11909848" y="6076030"/>
            <a:ext cx="1737858" cy="1583030"/>
          </a:xfrm>
          <a:custGeom>
            <a:avLst/>
            <a:gdLst/>
            <a:ahLst/>
            <a:cxnLst/>
            <a:rect r="r" b="b" t="t" l="l"/>
            <a:pathLst>
              <a:path h="1583030" w="1737858">
                <a:moveTo>
                  <a:pt x="0" y="0"/>
                </a:moveTo>
                <a:lnTo>
                  <a:pt x="1737858" y="0"/>
                </a:lnTo>
                <a:lnTo>
                  <a:pt x="1737858" y="1583031"/>
                </a:lnTo>
                <a:lnTo>
                  <a:pt x="0" y="15830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4147719" y="7043920"/>
            <a:ext cx="3098572" cy="3019699"/>
          </a:xfrm>
          <a:custGeom>
            <a:avLst/>
            <a:gdLst/>
            <a:ahLst/>
            <a:cxnLst/>
            <a:rect r="r" b="b" t="t" l="l"/>
            <a:pathLst>
              <a:path h="3019699" w="3098572">
                <a:moveTo>
                  <a:pt x="0" y="0"/>
                </a:moveTo>
                <a:lnTo>
                  <a:pt x="3098572" y="0"/>
                </a:lnTo>
                <a:lnTo>
                  <a:pt x="3098572" y="3019699"/>
                </a:lnTo>
                <a:lnTo>
                  <a:pt x="0" y="301969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0">
            <a:off x="-4146330" y="-145721"/>
            <a:ext cx="13290330" cy="1836482"/>
          </a:xfrm>
          <a:custGeom>
            <a:avLst/>
            <a:gdLst/>
            <a:ahLst/>
            <a:cxnLst/>
            <a:rect r="r" b="b" t="t" l="l"/>
            <a:pathLst>
              <a:path h="1836482" w="13290330">
                <a:moveTo>
                  <a:pt x="13290330" y="0"/>
                </a:moveTo>
                <a:lnTo>
                  <a:pt x="0" y="0"/>
                </a:lnTo>
                <a:lnTo>
                  <a:pt x="0" y="1836482"/>
                </a:lnTo>
                <a:lnTo>
                  <a:pt x="13290330" y="1836482"/>
                </a:lnTo>
                <a:lnTo>
                  <a:pt x="1329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10800000">
            <a:off x="8209465" y="8823812"/>
            <a:ext cx="13290330" cy="1836482"/>
          </a:xfrm>
          <a:custGeom>
            <a:avLst/>
            <a:gdLst/>
            <a:ahLst/>
            <a:cxnLst/>
            <a:rect r="r" b="b" t="t" l="l"/>
            <a:pathLst>
              <a:path h="1836482" w="13290330">
                <a:moveTo>
                  <a:pt x="13290331" y="0"/>
                </a:moveTo>
                <a:lnTo>
                  <a:pt x="0" y="0"/>
                </a:lnTo>
                <a:lnTo>
                  <a:pt x="0" y="1836482"/>
                </a:lnTo>
                <a:lnTo>
                  <a:pt x="13290331" y="1836482"/>
                </a:lnTo>
                <a:lnTo>
                  <a:pt x="1329033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3995677">
            <a:off x="-81553" y="7220088"/>
            <a:ext cx="2983210" cy="2891002"/>
          </a:xfrm>
          <a:custGeom>
            <a:avLst/>
            <a:gdLst/>
            <a:ahLst/>
            <a:cxnLst/>
            <a:rect r="r" b="b" t="t" l="l"/>
            <a:pathLst>
              <a:path h="2891002" w="2983210">
                <a:moveTo>
                  <a:pt x="0" y="0"/>
                </a:moveTo>
                <a:lnTo>
                  <a:pt x="2983210" y="0"/>
                </a:lnTo>
                <a:lnTo>
                  <a:pt x="2983210" y="2891003"/>
                </a:lnTo>
                <a:lnTo>
                  <a:pt x="0" y="28910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410052" y="2843161"/>
            <a:ext cx="17259300" cy="3354959"/>
          </a:xfrm>
          <a:prstGeom prst="rect">
            <a:avLst/>
          </a:prstGeom>
        </p:spPr>
        <p:txBody>
          <a:bodyPr anchor="t" rtlCol="false" tIns="0" lIns="0" bIns="0" rIns="0">
            <a:spAutoFit/>
          </a:bodyPr>
          <a:lstStyle/>
          <a:p>
            <a:pPr algn="l">
              <a:lnSpc>
                <a:spcPts val="3328"/>
              </a:lnSpc>
              <a:spcBef>
                <a:spcPct val="0"/>
              </a:spcBef>
            </a:pPr>
            <a:r>
              <a:rPr lang="en-US" sz="2600" spc="109">
                <a:solidFill>
                  <a:srgbClr val="000000"/>
                </a:solidFill>
                <a:latin typeface="TAN Headline"/>
                <a:ea typeface="TAN Headline"/>
                <a:cs typeface="TAN Headline"/>
                <a:sym typeface="TAN Headline"/>
              </a:rPr>
              <a:t>Light exposure strongly influences mental health because it regulates the circadian rhythm, mood, and energy levels; this is why reduced sunlight can trigger Seasonal Affective Disorder, as explained in scientific sources such as psychology textbooks and medical studies from the American Psychological Association and National Institute of Mental Health. In literature, authors use light as a symbol of hope, clarity, and emotional healing, while darkness represents despair or confusion—a theme discussed in literary analysis resources like Literary Symbolism Guides, Oxford Literature Companion, and various cultural mythology references.</a:t>
            </a:r>
          </a:p>
        </p:txBody>
      </p:sp>
      <p:sp>
        <p:nvSpPr>
          <p:cNvPr name="Freeform 6" id="6"/>
          <p:cNvSpPr/>
          <p:nvPr/>
        </p:nvSpPr>
        <p:spPr>
          <a:xfrm flipH="false" flipV="false" rot="0">
            <a:off x="3559944" y="6722515"/>
            <a:ext cx="4649521" cy="3271572"/>
          </a:xfrm>
          <a:custGeom>
            <a:avLst/>
            <a:gdLst/>
            <a:ahLst/>
            <a:cxnLst/>
            <a:rect r="r" b="b" t="t" l="l"/>
            <a:pathLst>
              <a:path h="3271572" w="4649521">
                <a:moveTo>
                  <a:pt x="0" y="0"/>
                </a:moveTo>
                <a:lnTo>
                  <a:pt x="4649521" y="0"/>
                </a:lnTo>
                <a:lnTo>
                  <a:pt x="4649521" y="3271572"/>
                </a:lnTo>
                <a:lnTo>
                  <a:pt x="0" y="32715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527703" y="990600"/>
            <a:ext cx="17760297" cy="1356741"/>
          </a:xfrm>
          <a:prstGeom prst="rect">
            <a:avLst/>
          </a:prstGeom>
        </p:spPr>
        <p:txBody>
          <a:bodyPr anchor="t" rtlCol="false" tIns="0" lIns="0" bIns="0" rIns="0">
            <a:spAutoFit/>
          </a:bodyPr>
          <a:lstStyle/>
          <a:p>
            <a:pPr algn="ctr">
              <a:lnSpc>
                <a:spcPts val="5405"/>
              </a:lnSpc>
              <a:spcBef>
                <a:spcPct val="0"/>
              </a:spcBef>
            </a:pPr>
            <a:r>
              <a:rPr lang="en-US" sz="4223" spc="177">
                <a:solidFill>
                  <a:srgbClr val="000000"/>
                </a:solidFill>
                <a:latin typeface="TAN Headline"/>
                <a:ea typeface="TAN Headline"/>
                <a:cs typeface="TAN Headline"/>
                <a:sym typeface="TAN Headline"/>
              </a:rPr>
              <a:t>The Physical Role of Light in Mental Health and Its Symbolism in Cultures  </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BF7F1"/>
        </a:solidFill>
      </p:bgPr>
    </p:bg>
    <p:spTree>
      <p:nvGrpSpPr>
        <p:cNvPr id="1" name=""/>
        <p:cNvGrpSpPr/>
        <p:nvPr/>
      </p:nvGrpSpPr>
      <p:grpSpPr>
        <a:xfrm>
          <a:off x="0" y="0"/>
          <a:ext cx="0" cy="0"/>
          <a:chOff x="0" y="0"/>
          <a:chExt cx="0" cy="0"/>
        </a:xfrm>
      </p:grpSpPr>
      <p:sp>
        <p:nvSpPr>
          <p:cNvPr name="TextBox 2" id="2"/>
          <p:cNvSpPr txBox="true"/>
          <p:nvPr/>
        </p:nvSpPr>
        <p:spPr>
          <a:xfrm rot="0">
            <a:off x="2297112" y="539115"/>
            <a:ext cx="5895975" cy="1226824"/>
          </a:xfrm>
          <a:prstGeom prst="rect">
            <a:avLst/>
          </a:prstGeom>
        </p:spPr>
        <p:txBody>
          <a:bodyPr anchor="t" rtlCol="false" tIns="0" lIns="0" bIns="0" rIns="0">
            <a:spAutoFit/>
          </a:bodyPr>
          <a:lstStyle/>
          <a:p>
            <a:pPr algn="ctr">
              <a:lnSpc>
                <a:spcPts val="10079"/>
              </a:lnSpc>
              <a:spcBef>
                <a:spcPct val="0"/>
              </a:spcBef>
            </a:pPr>
            <a:r>
              <a:rPr lang="en-US" sz="7199">
                <a:solidFill>
                  <a:srgbClr val="000000"/>
                </a:solidFill>
                <a:latin typeface="TAN Headline"/>
                <a:ea typeface="TAN Headline"/>
                <a:cs typeface="TAN Headline"/>
                <a:sym typeface="TAN Headline"/>
              </a:rPr>
              <a:t>Resources</a:t>
            </a:r>
          </a:p>
        </p:txBody>
      </p:sp>
      <p:sp>
        <p:nvSpPr>
          <p:cNvPr name="TextBox 3" id="3"/>
          <p:cNvSpPr txBox="true"/>
          <p:nvPr/>
        </p:nvSpPr>
        <p:spPr>
          <a:xfrm rot="0">
            <a:off x="548257" y="1756413"/>
            <a:ext cx="15289661" cy="8549679"/>
          </a:xfrm>
          <a:prstGeom prst="rect">
            <a:avLst/>
          </a:prstGeom>
        </p:spPr>
        <p:txBody>
          <a:bodyPr anchor="t" rtlCol="false" tIns="0" lIns="0" bIns="0" rIns="0">
            <a:spAutoFit/>
          </a:bodyPr>
          <a:lstStyle/>
          <a:p>
            <a:pPr algn="l">
              <a:lnSpc>
                <a:spcPts val="1675"/>
              </a:lnSpc>
              <a:spcBef>
                <a:spcPct val="0"/>
              </a:spcBef>
            </a:pPr>
            <a:r>
              <a:rPr lang="en-US" sz="1308" spc="54">
                <a:solidFill>
                  <a:srgbClr val="000000"/>
                </a:solidFill>
                <a:latin typeface="TAN Headline"/>
                <a:ea typeface="TAN Headline"/>
                <a:cs typeface="TAN Headline"/>
                <a:sym typeface="TAN Headline"/>
              </a:rPr>
              <a:t>Science &amp; Health</a:t>
            </a:r>
          </a:p>
          <a:p>
            <a:pPr algn="l">
              <a:lnSpc>
                <a:spcPts val="1675"/>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https://www.mdpi.com/1422-0067/24/8/7579 — (MDPI journal)</a:t>
            </a:r>
          </a:p>
          <a:p>
            <a:pPr algn="l">
              <a:lnSpc>
                <a:spcPts val="1675"/>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https://www.psychiatry.org/news-room/apa-blogs/light-sleep-and-mental-health — APA blog on light, sleep, and mental health</a:t>
            </a:r>
          </a:p>
          <a:p>
            <a:pPr algn="l">
              <a:lnSpc>
                <a:spcPts val="1675"/>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https://www.sleepfoundation.org — Sleep Foundation (sleep research and advice)</a:t>
            </a:r>
          </a:p>
          <a:p>
            <a:pPr algn="l">
              <a:lnSpc>
                <a:spcPts val="1675"/>
              </a:lnSpc>
              <a:spcBef>
                <a:spcPct val="0"/>
              </a:spcBef>
            </a:pPr>
          </a:p>
          <a:p>
            <a:pPr algn="l">
              <a:lnSpc>
                <a:spcPts val="1675"/>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Technology / Fiber Optics</a:t>
            </a:r>
          </a:p>
          <a:p>
            <a:pPr algn="l">
              <a:lnSpc>
                <a:spcPts val="1675"/>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https://www.businessbroadbandhub.co.uk/blog/how-fibre-optic-broadband-works — How fibre optic broadband works</a:t>
            </a:r>
          </a:p>
          <a:p>
            <a:pPr algn="l">
              <a:lnSpc>
                <a:spcPts val="1675"/>
              </a:lnSpc>
              <a:spcBef>
                <a:spcPct val="0"/>
              </a:spcBef>
            </a:pPr>
          </a:p>
          <a:p>
            <a:pPr algn="l">
              <a:lnSpc>
                <a:spcPts val="1675"/>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Environment / Sustainability</a:t>
            </a:r>
          </a:p>
          <a:p>
            <a:pPr algn="l">
              <a:lnSpc>
                <a:spcPts val="1675"/>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https://www.nationalgeographic.com/environment — National Geographic: Environment</a:t>
            </a:r>
          </a:p>
          <a:p>
            <a:pPr algn="l">
              <a:lnSpc>
                <a:spcPts val="1675"/>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https://lifestyle.sustainability-directory.com — Sustainability directory</a:t>
            </a:r>
          </a:p>
          <a:p>
            <a:pPr algn="l">
              <a:lnSpc>
                <a:spcPts val="1675"/>
              </a:lnSpc>
              <a:spcBef>
                <a:spcPct val="0"/>
              </a:spcBef>
            </a:pPr>
          </a:p>
          <a:p>
            <a:pPr algn="l">
              <a:lnSpc>
                <a:spcPts val="1675"/>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Philosophy / Literary Symbolism</a:t>
            </a:r>
          </a:p>
          <a:p>
            <a:pPr algn="l">
              <a:lnSpc>
                <a:spcPts val="1675"/>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https://en.wikipedia.org/wiki/Black-and-white_dualism — Wikipedia article on light-dark symbolism</a:t>
            </a:r>
          </a:p>
          <a:p>
            <a:pPr algn="l">
              <a:lnSpc>
                <a:spcPts val="1675"/>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https://aithor.com/essay-examples/the-use-of-darkness-and-light-as-symbols-in-the-story — Essay on light and darkness symbolism</a:t>
            </a:r>
          </a:p>
          <a:p>
            <a:pPr algn="l">
              <a:lnSpc>
                <a:spcPts val="1675"/>
              </a:lnSpc>
              <a:spcBef>
                <a:spcPct val="0"/>
              </a:spcBef>
            </a:pPr>
          </a:p>
          <a:p>
            <a:pPr algn="l">
              <a:lnSpc>
                <a:spcPts val="1675"/>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Education / Culture</a:t>
            </a:r>
          </a:p>
          <a:p>
            <a:pPr algn="l">
              <a:lnSpc>
                <a:spcPts val="1675"/>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https://www.unesco.org — UNESCO (culture, education, science)</a:t>
            </a:r>
          </a:p>
          <a:p>
            <a:pPr algn="l">
              <a:lnSpc>
                <a:spcPts val="1419"/>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Language / Dictionary</a:t>
            </a:r>
          </a:p>
          <a:p>
            <a:pPr algn="l">
              <a:lnSpc>
                <a:spcPts val="1675"/>
              </a:lnSpc>
              <a:spcBef>
                <a:spcPct val="0"/>
              </a:spcBef>
            </a:pPr>
            <a:r>
              <a:rPr lang="en-US" sz="1308" spc="54">
                <a:solidFill>
                  <a:srgbClr val="000000"/>
                </a:solidFill>
                <a:latin typeface="TAN Headline"/>
                <a:ea typeface="TAN Headline"/>
                <a:cs typeface="TAN Headline"/>
                <a:sym typeface="TAN Headline"/>
              </a:rPr>
              <a:t>https://dictionary.cambridge.org — Cambridge Dictionary: “Light” English meaning</a:t>
            </a:r>
          </a:p>
          <a:p>
            <a:pPr algn="l">
              <a:lnSpc>
                <a:spcPts val="1675"/>
              </a:lnSpc>
              <a:spcBef>
                <a:spcPct val="0"/>
              </a:spcBef>
            </a:pPr>
          </a:p>
          <a:p>
            <a:pPr algn="l">
              <a:lnSpc>
                <a:spcPts val="1675"/>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Other </a:t>
            </a:r>
          </a:p>
          <a:p>
            <a:pPr algn="l">
              <a:lnSpc>
                <a:spcPts val="1675"/>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https://openmedscience.com  Open Medical Science site</a:t>
            </a:r>
          </a:p>
          <a:p>
            <a:pPr algn="l">
              <a:lnSpc>
                <a:spcPts val="1675"/>
              </a:lnSpc>
              <a:spcBef>
                <a:spcPct val="0"/>
              </a:spcBef>
            </a:pPr>
          </a:p>
          <a:p>
            <a:pPr algn="l">
              <a:lnSpc>
                <a:spcPts val="1675"/>
              </a:lnSpc>
              <a:spcBef>
                <a:spcPct val="0"/>
              </a:spcBef>
            </a:pPr>
            <a:r>
              <a:rPr lang="en-US" sz="1308" spc="54">
                <a:solidFill>
                  <a:srgbClr val="000000"/>
                </a:solidFill>
                <a:latin typeface="TAN Headline"/>
                <a:ea typeface="TAN Headline"/>
                <a:cs typeface="TAN Headline"/>
                <a:sym typeface="TAN Headline"/>
              </a:rPr>
              <a:t>https://www.vonn.com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10800000">
            <a:off x="9223231" y="8895219"/>
            <a:ext cx="11552272" cy="1596314"/>
          </a:xfrm>
          <a:custGeom>
            <a:avLst/>
            <a:gdLst/>
            <a:ahLst/>
            <a:cxnLst/>
            <a:rect r="r" b="b" t="t" l="l"/>
            <a:pathLst>
              <a:path h="1596314" w="11552272">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2649686" y="-149539"/>
            <a:ext cx="11546413" cy="1595504"/>
          </a:xfrm>
          <a:custGeom>
            <a:avLst/>
            <a:gdLst/>
            <a:ahLst/>
            <a:cxnLst/>
            <a:rect r="r" b="b" t="t" l="l"/>
            <a:pathLst>
              <a:path h="1595504" w="11546413">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491967">
            <a:off x="4366081" y="1559751"/>
            <a:ext cx="1707111" cy="1555022"/>
          </a:xfrm>
          <a:custGeom>
            <a:avLst/>
            <a:gdLst/>
            <a:ahLst/>
            <a:cxnLst/>
            <a:rect r="r" b="b" t="t" l="l"/>
            <a:pathLst>
              <a:path h="1555022" w="1707111">
                <a:moveTo>
                  <a:pt x="0" y="0"/>
                </a:moveTo>
                <a:lnTo>
                  <a:pt x="1707110" y="0"/>
                </a:lnTo>
                <a:lnTo>
                  <a:pt x="1707110" y="1555023"/>
                </a:lnTo>
                <a:lnTo>
                  <a:pt x="0" y="15550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182303" y="4220763"/>
            <a:ext cx="3634128" cy="4158041"/>
          </a:xfrm>
          <a:custGeom>
            <a:avLst/>
            <a:gdLst/>
            <a:ahLst/>
            <a:cxnLst/>
            <a:rect r="r" b="b" t="t" l="l"/>
            <a:pathLst>
              <a:path h="4158041" w="3634128">
                <a:moveTo>
                  <a:pt x="0" y="0"/>
                </a:moveTo>
                <a:lnTo>
                  <a:pt x="3634128" y="0"/>
                </a:lnTo>
                <a:lnTo>
                  <a:pt x="3634128" y="4158041"/>
                </a:lnTo>
                <a:lnTo>
                  <a:pt x="0" y="41580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true" rot="7104264">
            <a:off x="152632" y="3931750"/>
            <a:ext cx="3895386" cy="4128059"/>
          </a:xfrm>
          <a:custGeom>
            <a:avLst/>
            <a:gdLst/>
            <a:ahLst/>
            <a:cxnLst/>
            <a:rect r="r" b="b" t="t" l="l"/>
            <a:pathLst>
              <a:path h="4128059" w="3895386">
                <a:moveTo>
                  <a:pt x="0" y="4128059"/>
                </a:moveTo>
                <a:lnTo>
                  <a:pt x="3895387" y="4128059"/>
                </a:lnTo>
                <a:lnTo>
                  <a:pt x="3895387" y="0"/>
                </a:lnTo>
                <a:lnTo>
                  <a:pt x="0" y="0"/>
                </a:lnTo>
                <a:lnTo>
                  <a:pt x="0" y="4128059"/>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568932">
            <a:off x="12894609" y="960037"/>
            <a:ext cx="1480813" cy="2123030"/>
          </a:xfrm>
          <a:custGeom>
            <a:avLst/>
            <a:gdLst/>
            <a:ahLst/>
            <a:cxnLst/>
            <a:rect r="r" b="b" t="t" l="l"/>
            <a:pathLst>
              <a:path h="2123030" w="1480813">
                <a:moveTo>
                  <a:pt x="0" y="0"/>
                </a:moveTo>
                <a:lnTo>
                  <a:pt x="1480813" y="0"/>
                </a:lnTo>
                <a:lnTo>
                  <a:pt x="1480813" y="2123030"/>
                </a:lnTo>
                <a:lnTo>
                  <a:pt x="0" y="21230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4955707" y="2879051"/>
            <a:ext cx="8376587" cy="5499753"/>
          </a:xfrm>
          <a:prstGeom prst="rect">
            <a:avLst/>
          </a:prstGeom>
        </p:spPr>
        <p:txBody>
          <a:bodyPr anchor="t" rtlCol="false" tIns="0" lIns="0" bIns="0" rIns="0">
            <a:spAutoFit/>
          </a:bodyPr>
          <a:lstStyle/>
          <a:p>
            <a:pPr algn="ctr">
              <a:lnSpc>
                <a:spcPts val="21650"/>
              </a:lnSpc>
            </a:pPr>
            <a:r>
              <a:rPr lang="en-US" sz="18504" spc="407">
                <a:solidFill>
                  <a:srgbClr val="000000"/>
                </a:solidFill>
                <a:latin typeface="Pompiere"/>
                <a:ea typeface="Pompiere"/>
                <a:cs typeface="Pompiere"/>
                <a:sym typeface="Pompiere"/>
              </a:rPr>
              <a:t>THANK</a:t>
            </a:r>
          </a:p>
          <a:p>
            <a:pPr algn="ctr">
              <a:lnSpc>
                <a:spcPts val="21650"/>
              </a:lnSpc>
            </a:pPr>
            <a:r>
              <a:rPr lang="en-US" sz="18504" spc="407">
                <a:solidFill>
                  <a:srgbClr val="000000"/>
                </a:solidFill>
                <a:latin typeface="Pompiere"/>
                <a:ea typeface="Pompiere"/>
                <a:cs typeface="Pompiere"/>
                <a:sym typeface="Pompiere"/>
              </a:rPr>
              <a:t>YOU!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6421373" y="-298737"/>
            <a:ext cx="7943513" cy="10020487"/>
          </a:xfrm>
          <a:custGeom>
            <a:avLst/>
            <a:gdLst/>
            <a:ahLst/>
            <a:cxnLst/>
            <a:rect r="r" b="b" t="t" l="l"/>
            <a:pathLst>
              <a:path h="10020487" w="7943513">
                <a:moveTo>
                  <a:pt x="0" y="0"/>
                </a:moveTo>
                <a:lnTo>
                  <a:pt x="7943514" y="0"/>
                </a:lnTo>
                <a:lnTo>
                  <a:pt x="7943514" y="10020487"/>
                </a:lnTo>
                <a:lnTo>
                  <a:pt x="0" y="100204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34907" y="-301411"/>
            <a:ext cx="4584113" cy="3975676"/>
          </a:xfrm>
          <a:custGeom>
            <a:avLst/>
            <a:gdLst/>
            <a:ahLst/>
            <a:cxnLst/>
            <a:rect r="r" b="b" t="t" l="l"/>
            <a:pathLst>
              <a:path h="3975676" w="4584113">
                <a:moveTo>
                  <a:pt x="0" y="0"/>
                </a:moveTo>
                <a:lnTo>
                  <a:pt x="4584113" y="0"/>
                </a:lnTo>
                <a:lnTo>
                  <a:pt x="4584113" y="3975676"/>
                </a:lnTo>
                <a:lnTo>
                  <a:pt x="0" y="39756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true" rot="5856579">
            <a:off x="764579" y="5127721"/>
            <a:ext cx="3435988" cy="3641221"/>
          </a:xfrm>
          <a:custGeom>
            <a:avLst/>
            <a:gdLst/>
            <a:ahLst/>
            <a:cxnLst/>
            <a:rect r="r" b="b" t="t" l="l"/>
            <a:pathLst>
              <a:path h="3641221" w="3435988">
                <a:moveTo>
                  <a:pt x="0" y="3641221"/>
                </a:moveTo>
                <a:lnTo>
                  <a:pt x="3435989" y="3641221"/>
                </a:lnTo>
                <a:lnTo>
                  <a:pt x="3435989" y="0"/>
                </a:lnTo>
                <a:lnTo>
                  <a:pt x="0" y="0"/>
                </a:lnTo>
                <a:lnTo>
                  <a:pt x="0" y="364122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568932">
            <a:off x="15282144" y="5728523"/>
            <a:ext cx="1443297" cy="2069242"/>
          </a:xfrm>
          <a:custGeom>
            <a:avLst/>
            <a:gdLst/>
            <a:ahLst/>
            <a:cxnLst/>
            <a:rect r="r" b="b" t="t" l="l"/>
            <a:pathLst>
              <a:path h="2069242" w="1443297">
                <a:moveTo>
                  <a:pt x="0" y="0"/>
                </a:moveTo>
                <a:lnTo>
                  <a:pt x="1443297" y="0"/>
                </a:lnTo>
                <a:lnTo>
                  <a:pt x="1443297" y="2069242"/>
                </a:lnTo>
                <a:lnTo>
                  <a:pt x="0" y="206924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6190582">
            <a:off x="15350951" y="603706"/>
            <a:ext cx="1514128" cy="1379233"/>
          </a:xfrm>
          <a:custGeom>
            <a:avLst/>
            <a:gdLst/>
            <a:ahLst/>
            <a:cxnLst/>
            <a:rect r="r" b="b" t="t" l="l"/>
            <a:pathLst>
              <a:path h="1379233" w="1514128">
                <a:moveTo>
                  <a:pt x="0" y="0"/>
                </a:moveTo>
                <a:lnTo>
                  <a:pt x="1514129" y="0"/>
                </a:lnTo>
                <a:lnTo>
                  <a:pt x="1514129" y="1379234"/>
                </a:lnTo>
                <a:lnTo>
                  <a:pt x="0" y="137923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9752595" y="-301411"/>
            <a:ext cx="12710840" cy="1756407"/>
          </a:xfrm>
          <a:custGeom>
            <a:avLst/>
            <a:gdLst/>
            <a:ahLst/>
            <a:cxnLst/>
            <a:rect r="r" b="b" t="t" l="l"/>
            <a:pathLst>
              <a:path h="1756407" w="12710840">
                <a:moveTo>
                  <a:pt x="0" y="0"/>
                </a:moveTo>
                <a:lnTo>
                  <a:pt x="12710840" y="0"/>
                </a:lnTo>
                <a:lnTo>
                  <a:pt x="12710840" y="1756407"/>
                </a:lnTo>
                <a:lnTo>
                  <a:pt x="0" y="175640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10800000">
            <a:off x="-5599813" y="8633321"/>
            <a:ext cx="13959219" cy="1928910"/>
          </a:xfrm>
          <a:custGeom>
            <a:avLst/>
            <a:gdLst/>
            <a:ahLst/>
            <a:cxnLst/>
            <a:rect r="r" b="b" t="t" l="l"/>
            <a:pathLst>
              <a:path h="1928910" w="13959219">
                <a:moveTo>
                  <a:pt x="0" y="0"/>
                </a:moveTo>
                <a:lnTo>
                  <a:pt x="13959219" y="0"/>
                </a:lnTo>
                <a:lnTo>
                  <a:pt x="13959219" y="1928910"/>
                </a:lnTo>
                <a:lnTo>
                  <a:pt x="0" y="19289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9" id="9"/>
          <p:cNvSpPr txBox="true"/>
          <p:nvPr/>
        </p:nvSpPr>
        <p:spPr>
          <a:xfrm rot="-1015838">
            <a:off x="1291514" y="1188777"/>
            <a:ext cx="3462578" cy="1283335"/>
          </a:xfrm>
          <a:prstGeom prst="rect">
            <a:avLst/>
          </a:prstGeom>
        </p:spPr>
        <p:txBody>
          <a:bodyPr anchor="t" rtlCol="false" tIns="0" lIns="0" bIns="0" rIns="0">
            <a:spAutoFit/>
          </a:bodyPr>
          <a:lstStyle/>
          <a:p>
            <a:pPr algn="ctr">
              <a:lnSpc>
                <a:spcPts val="5119"/>
              </a:lnSpc>
              <a:spcBef>
                <a:spcPct val="0"/>
              </a:spcBef>
            </a:pPr>
            <a:r>
              <a:rPr lang="en-US" sz="3999" spc="167">
                <a:solidFill>
                  <a:srgbClr val="A4B9FB"/>
                </a:solidFill>
                <a:latin typeface="TAN Headline"/>
                <a:ea typeface="TAN Headline"/>
                <a:cs typeface="TAN Headline"/>
                <a:sym typeface="TAN Headline"/>
              </a:rPr>
              <a:t>what is light?</a:t>
            </a:r>
          </a:p>
        </p:txBody>
      </p:sp>
      <p:sp>
        <p:nvSpPr>
          <p:cNvPr name="TextBox 10" id="10"/>
          <p:cNvSpPr txBox="true"/>
          <p:nvPr/>
        </p:nvSpPr>
        <p:spPr>
          <a:xfrm rot="0">
            <a:off x="6996783" y="984611"/>
            <a:ext cx="6792695" cy="3058569"/>
          </a:xfrm>
          <a:prstGeom prst="rect">
            <a:avLst/>
          </a:prstGeom>
        </p:spPr>
        <p:txBody>
          <a:bodyPr anchor="t" rtlCol="false" tIns="0" lIns="0" bIns="0" rIns="0">
            <a:spAutoFit/>
          </a:bodyPr>
          <a:lstStyle/>
          <a:p>
            <a:pPr algn="ctr">
              <a:lnSpc>
                <a:spcPts val="3468"/>
              </a:lnSpc>
              <a:spcBef>
                <a:spcPct val="0"/>
              </a:spcBef>
            </a:pPr>
            <a:r>
              <a:rPr lang="en-US" sz="2709" spc="113">
                <a:solidFill>
                  <a:srgbClr val="000000"/>
                </a:solidFill>
                <a:latin typeface="TAN Headline"/>
                <a:ea typeface="TAN Headline"/>
                <a:cs typeface="TAN Headline"/>
                <a:sym typeface="TAN Headline"/>
              </a:rPr>
              <a:t>Light is a form of energy that allows us to see . it travels incredibly fast in straight lines and interacts with materials in predictable ways, such as reflection, refraction, and absorption. </a:t>
            </a:r>
          </a:p>
        </p:txBody>
      </p:sp>
      <p:sp>
        <p:nvSpPr>
          <p:cNvPr name="TextBox 11" id="11"/>
          <p:cNvSpPr txBox="true"/>
          <p:nvPr/>
        </p:nvSpPr>
        <p:spPr>
          <a:xfrm rot="0">
            <a:off x="6996783" y="4239176"/>
            <a:ext cx="6528371" cy="3297358"/>
          </a:xfrm>
          <a:prstGeom prst="rect">
            <a:avLst/>
          </a:prstGeom>
        </p:spPr>
        <p:txBody>
          <a:bodyPr anchor="t" rtlCol="false" tIns="0" lIns="0" bIns="0" rIns="0">
            <a:spAutoFit/>
          </a:bodyPr>
          <a:lstStyle/>
          <a:p>
            <a:pPr algn="ctr">
              <a:lnSpc>
                <a:spcPts val="3801"/>
              </a:lnSpc>
              <a:spcBef>
                <a:spcPct val="0"/>
              </a:spcBef>
            </a:pPr>
            <a:r>
              <a:rPr lang="en-US" sz="2969" spc="124">
                <a:solidFill>
                  <a:srgbClr val="000000"/>
                </a:solidFill>
                <a:latin typeface="TAN Headline"/>
                <a:ea typeface="TAN Headline"/>
                <a:cs typeface="TAN Headline"/>
                <a:sym typeface="TAN Headline"/>
              </a:rPr>
              <a:t>The sun, stars, fire, candles, electric bulbs are all  examples of light sources. As they radiate light, they are said to be luminous. Light sources can be natural or artificial.</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false" flipV="false" rot="0">
            <a:off x="295072" y="0"/>
            <a:ext cx="6032609" cy="5900988"/>
          </a:xfrm>
          <a:custGeom>
            <a:avLst/>
            <a:gdLst/>
            <a:ahLst/>
            <a:cxnLst/>
            <a:rect r="r" b="b" t="t" l="l"/>
            <a:pathLst>
              <a:path h="5900988" w="6032609">
                <a:moveTo>
                  <a:pt x="0" y="0"/>
                </a:moveTo>
                <a:lnTo>
                  <a:pt x="6032608" y="0"/>
                </a:lnTo>
                <a:lnTo>
                  <a:pt x="6032608" y="5900988"/>
                </a:lnTo>
                <a:lnTo>
                  <a:pt x="0" y="59009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458700" y="6883349"/>
            <a:ext cx="4146113" cy="2547975"/>
          </a:xfrm>
          <a:custGeom>
            <a:avLst/>
            <a:gdLst/>
            <a:ahLst/>
            <a:cxnLst/>
            <a:rect r="r" b="b" t="t" l="l"/>
            <a:pathLst>
              <a:path h="2547975" w="4146113">
                <a:moveTo>
                  <a:pt x="0" y="0"/>
                </a:moveTo>
                <a:lnTo>
                  <a:pt x="4146113" y="0"/>
                </a:lnTo>
                <a:lnTo>
                  <a:pt x="4146113" y="2547975"/>
                </a:lnTo>
                <a:lnTo>
                  <a:pt x="0" y="25479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09410" y="6344414"/>
            <a:ext cx="3092533" cy="3086910"/>
          </a:xfrm>
          <a:custGeom>
            <a:avLst/>
            <a:gdLst/>
            <a:ahLst/>
            <a:cxnLst/>
            <a:rect r="r" b="b" t="t" l="l"/>
            <a:pathLst>
              <a:path h="3086910" w="3092533">
                <a:moveTo>
                  <a:pt x="0" y="0"/>
                </a:moveTo>
                <a:lnTo>
                  <a:pt x="3092532" y="0"/>
                </a:lnTo>
                <a:lnTo>
                  <a:pt x="3092532" y="3086910"/>
                </a:lnTo>
                <a:lnTo>
                  <a:pt x="0" y="30869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4953000" y="6099937"/>
            <a:ext cx="5856498" cy="4114800"/>
          </a:xfrm>
          <a:custGeom>
            <a:avLst/>
            <a:gdLst/>
            <a:ahLst/>
            <a:cxnLst/>
            <a:rect r="r" b="b" t="t" l="l"/>
            <a:pathLst>
              <a:path h="4114800" w="5856498">
                <a:moveTo>
                  <a:pt x="0" y="0"/>
                </a:moveTo>
                <a:lnTo>
                  <a:pt x="5856498" y="0"/>
                </a:lnTo>
                <a:lnTo>
                  <a:pt x="585649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295072" y="989989"/>
            <a:ext cx="4991209" cy="2803501"/>
          </a:xfrm>
          <a:prstGeom prst="rect">
            <a:avLst/>
          </a:prstGeom>
        </p:spPr>
        <p:txBody>
          <a:bodyPr anchor="t" rtlCol="false" tIns="0" lIns="0" bIns="0" rIns="0">
            <a:spAutoFit/>
          </a:bodyPr>
          <a:lstStyle/>
          <a:p>
            <a:pPr algn="ctr">
              <a:lnSpc>
                <a:spcPts val="5602"/>
              </a:lnSpc>
              <a:spcBef>
                <a:spcPct val="0"/>
              </a:spcBef>
            </a:pPr>
            <a:r>
              <a:rPr lang="en-US" sz="4377" spc="183">
                <a:solidFill>
                  <a:srgbClr val="000000"/>
                </a:solidFill>
                <a:latin typeface="TAN Headline"/>
                <a:ea typeface="TAN Headline"/>
                <a:cs typeface="TAN Headline"/>
                <a:sym typeface="TAN Headline"/>
              </a:rPr>
              <a:t>How does light affect human biology ?</a:t>
            </a:r>
          </a:p>
        </p:txBody>
      </p:sp>
      <p:sp>
        <p:nvSpPr>
          <p:cNvPr name="TextBox 7" id="7"/>
          <p:cNvSpPr txBox="true"/>
          <p:nvPr/>
        </p:nvSpPr>
        <p:spPr>
          <a:xfrm rot="0">
            <a:off x="6591300" y="115133"/>
            <a:ext cx="10117833" cy="2290894"/>
          </a:xfrm>
          <a:prstGeom prst="rect">
            <a:avLst/>
          </a:prstGeom>
        </p:spPr>
        <p:txBody>
          <a:bodyPr anchor="t" rtlCol="false" tIns="0" lIns="0" bIns="0" rIns="0">
            <a:spAutoFit/>
          </a:bodyPr>
          <a:lstStyle/>
          <a:p>
            <a:pPr algn="l">
              <a:lnSpc>
                <a:spcPts val="2596"/>
              </a:lnSpc>
              <a:spcBef>
                <a:spcPct val="0"/>
              </a:spcBef>
            </a:pPr>
            <a:r>
              <a:rPr lang="en-US" sz="2028" spc="85">
                <a:solidFill>
                  <a:srgbClr val="000000"/>
                </a:solidFill>
                <a:latin typeface="TAN Headline"/>
                <a:ea typeface="TAN Headline"/>
                <a:cs typeface="TAN Headline"/>
                <a:sym typeface="TAN Headline"/>
              </a:rPr>
              <a:t>Light is the most important external factor affecting sleep. While most people intuitively know that it’s easier to sleep when it’s dark, the link between light and sleep goes much deeper. </a:t>
            </a:r>
            <a:r>
              <a:rPr lang="en-US" sz="2028" spc="85">
                <a:solidFill>
                  <a:srgbClr val="000000"/>
                </a:solidFill>
                <a:latin typeface="TAN Headline"/>
                <a:ea typeface="TAN Headline"/>
                <a:cs typeface="TAN Headline"/>
                <a:sym typeface="TAN Headline"/>
              </a:rPr>
              <a:t>Light plays a central role in regulating circadian rhythm, the body’s internal clock that signals when to be alert and when to rest. Light also affects the production of melatonin, an essential sleep-promoting hormone.</a:t>
            </a:r>
          </a:p>
        </p:txBody>
      </p:sp>
      <p:sp>
        <p:nvSpPr>
          <p:cNvPr name="TextBox 8" id="8"/>
          <p:cNvSpPr txBox="true"/>
          <p:nvPr/>
        </p:nvSpPr>
        <p:spPr>
          <a:xfrm rot="0">
            <a:off x="6591300" y="2572766"/>
            <a:ext cx="11150600" cy="1406398"/>
          </a:xfrm>
          <a:prstGeom prst="rect">
            <a:avLst/>
          </a:prstGeom>
        </p:spPr>
        <p:txBody>
          <a:bodyPr anchor="t" rtlCol="false" tIns="0" lIns="0" bIns="0" rIns="0">
            <a:spAutoFit/>
          </a:bodyPr>
          <a:lstStyle/>
          <a:p>
            <a:pPr algn="l">
              <a:lnSpc>
                <a:spcPts val="2816"/>
              </a:lnSpc>
              <a:spcBef>
                <a:spcPct val="0"/>
              </a:spcBef>
            </a:pPr>
            <a:r>
              <a:rPr lang="en-US" sz="2200" spc="92">
                <a:solidFill>
                  <a:srgbClr val="000000"/>
                </a:solidFill>
                <a:latin typeface="TAN Headline"/>
                <a:ea typeface="TAN Headline"/>
                <a:cs typeface="TAN Headline"/>
                <a:sym typeface="TAN Headline"/>
              </a:rPr>
              <a:t> different lighting choices can impact our emotions, mood, and overall well-being. Warm lighting provides comfort and relaxation, fostering social connections and positive emotions, while cool lighting enhances alertness and concentration. </a:t>
            </a:r>
          </a:p>
        </p:txBody>
      </p:sp>
      <p:sp>
        <p:nvSpPr>
          <p:cNvPr name="TextBox 9" id="9"/>
          <p:cNvSpPr txBox="true"/>
          <p:nvPr/>
        </p:nvSpPr>
        <p:spPr>
          <a:xfrm rot="0">
            <a:off x="6591300" y="4150614"/>
            <a:ext cx="11734800" cy="1758823"/>
          </a:xfrm>
          <a:prstGeom prst="rect">
            <a:avLst/>
          </a:prstGeom>
        </p:spPr>
        <p:txBody>
          <a:bodyPr anchor="t" rtlCol="false" tIns="0" lIns="0" bIns="0" rIns="0">
            <a:spAutoFit/>
          </a:bodyPr>
          <a:lstStyle/>
          <a:p>
            <a:pPr algn="l">
              <a:lnSpc>
                <a:spcPts val="2816"/>
              </a:lnSpc>
              <a:spcBef>
                <a:spcPct val="0"/>
              </a:spcBef>
            </a:pPr>
            <a:r>
              <a:rPr lang="en-US" sz="2200" spc="92">
                <a:solidFill>
                  <a:srgbClr val="000000"/>
                </a:solidFill>
                <a:latin typeface="TAN Headline"/>
                <a:ea typeface="TAN Headline"/>
                <a:cs typeface="TAN Headline"/>
                <a:sym typeface="TAN Headline"/>
              </a:rPr>
              <a:t>Light intensity, or brightness, is a crucial factor that affects how well we can see. The intensity of light is determined by the amount of energy carried by the light waves, and it influences the size of the pupil, the response of photoreceptors, and, ultimately, the clarity of the image.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false" flipV="false" rot="0">
            <a:off x="7051433" y="-68578"/>
            <a:ext cx="10083238" cy="1393320"/>
          </a:xfrm>
          <a:custGeom>
            <a:avLst/>
            <a:gdLst/>
            <a:ahLst/>
            <a:cxnLst/>
            <a:rect r="r" b="b" t="t" l="l"/>
            <a:pathLst>
              <a:path h="1393320" w="10083238">
                <a:moveTo>
                  <a:pt x="0" y="0"/>
                </a:moveTo>
                <a:lnTo>
                  <a:pt x="10083238" y="0"/>
                </a:lnTo>
                <a:lnTo>
                  <a:pt x="10083238" y="1393320"/>
                </a:lnTo>
                <a:lnTo>
                  <a:pt x="0" y="13933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4098675" y="8905418"/>
            <a:ext cx="9279203" cy="2078243"/>
          </a:xfrm>
          <a:custGeom>
            <a:avLst/>
            <a:gdLst/>
            <a:ahLst/>
            <a:cxnLst/>
            <a:rect r="r" b="b" t="t" l="l"/>
            <a:pathLst>
              <a:path h="2078243" w="9279203">
                <a:moveTo>
                  <a:pt x="0" y="0"/>
                </a:moveTo>
                <a:lnTo>
                  <a:pt x="9279203" y="0"/>
                </a:lnTo>
                <a:lnTo>
                  <a:pt x="9279203" y="2078242"/>
                </a:lnTo>
                <a:lnTo>
                  <a:pt x="0" y="2078242"/>
                </a:lnTo>
                <a:lnTo>
                  <a:pt x="0" y="0"/>
                </a:lnTo>
                <a:close/>
              </a:path>
            </a:pathLst>
          </a:custGeom>
          <a:blipFill>
            <a:blip r:embed="rId2">
              <a:extLst>
                <a:ext uri="{96DAC541-7B7A-43D3-8B79-37D633B846F1}">
                  <asvg:svgBlip xmlns:asvg="http://schemas.microsoft.com/office/drawing/2016/SVG/main" r:embed="rId3"/>
                </a:ext>
              </a:extLst>
            </a:blip>
            <a:stretch>
              <a:fillRect l="-62081" t="0" r="0" b="0"/>
            </a:stretch>
          </a:blipFill>
        </p:spPr>
      </p:sp>
      <p:sp>
        <p:nvSpPr>
          <p:cNvPr name="Freeform 4" id="4"/>
          <p:cNvSpPr/>
          <p:nvPr/>
        </p:nvSpPr>
        <p:spPr>
          <a:xfrm flipH="false" flipV="false" rot="-1568932">
            <a:off x="1485922" y="1536885"/>
            <a:ext cx="1443297" cy="2069242"/>
          </a:xfrm>
          <a:custGeom>
            <a:avLst/>
            <a:gdLst/>
            <a:ahLst/>
            <a:cxnLst/>
            <a:rect r="r" b="b" t="t" l="l"/>
            <a:pathLst>
              <a:path h="2069242" w="1443297">
                <a:moveTo>
                  <a:pt x="0" y="0"/>
                </a:moveTo>
                <a:lnTo>
                  <a:pt x="1443297" y="0"/>
                </a:lnTo>
                <a:lnTo>
                  <a:pt x="1443297" y="2069242"/>
                </a:lnTo>
                <a:lnTo>
                  <a:pt x="0" y="20692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113920" y="6856667"/>
            <a:ext cx="3539744" cy="3430333"/>
          </a:xfrm>
          <a:custGeom>
            <a:avLst/>
            <a:gdLst/>
            <a:ahLst/>
            <a:cxnLst/>
            <a:rect r="r" b="b" t="t" l="l"/>
            <a:pathLst>
              <a:path h="3430333" w="3539744">
                <a:moveTo>
                  <a:pt x="0" y="0"/>
                </a:moveTo>
                <a:lnTo>
                  <a:pt x="3539743" y="0"/>
                </a:lnTo>
                <a:lnTo>
                  <a:pt x="3539743" y="3430333"/>
                </a:lnTo>
                <a:lnTo>
                  <a:pt x="0" y="34303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240727">
            <a:off x="2989849" y="195420"/>
            <a:ext cx="1162426" cy="1666560"/>
          </a:xfrm>
          <a:custGeom>
            <a:avLst/>
            <a:gdLst/>
            <a:ahLst/>
            <a:cxnLst/>
            <a:rect r="r" b="b" t="t" l="l"/>
            <a:pathLst>
              <a:path h="1666560" w="1162426">
                <a:moveTo>
                  <a:pt x="0" y="0"/>
                </a:moveTo>
                <a:lnTo>
                  <a:pt x="1162425" y="0"/>
                </a:lnTo>
                <a:lnTo>
                  <a:pt x="1162425" y="1666560"/>
                </a:lnTo>
                <a:lnTo>
                  <a:pt x="0" y="16665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09294" y="3644900"/>
            <a:ext cx="8021288" cy="5410723"/>
          </a:xfrm>
          <a:custGeom>
            <a:avLst/>
            <a:gdLst/>
            <a:ahLst/>
            <a:cxnLst/>
            <a:rect r="r" b="b" t="t" l="l"/>
            <a:pathLst>
              <a:path h="5410723" w="8021288">
                <a:moveTo>
                  <a:pt x="0" y="0"/>
                </a:moveTo>
                <a:lnTo>
                  <a:pt x="8021288" y="0"/>
                </a:lnTo>
                <a:lnTo>
                  <a:pt x="8021288" y="5410723"/>
                </a:lnTo>
                <a:lnTo>
                  <a:pt x="0" y="541072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8085181" y="3644900"/>
            <a:ext cx="7798611" cy="5260518"/>
          </a:xfrm>
          <a:custGeom>
            <a:avLst/>
            <a:gdLst/>
            <a:ahLst/>
            <a:cxnLst/>
            <a:rect r="r" b="b" t="t" l="l"/>
            <a:pathLst>
              <a:path h="5260518" w="7798611">
                <a:moveTo>
                  <a:pt x="0" y="0"/>
                </a:moveTo>
                <a:lnTo>
                  <a:pt x="7798610" y="0"/>
                </a:lnTo>
                <a:lnTo>
                  <a:pt x="7798610" y="5260518"/>
                </a:lnTo>
                <a:lnTo>
                  <a:pt x="0" y="526051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3304124" y="2058368"/>
            <a:ext cx="12846605" cy="814806"/>
          </a:xfrm>
          <a:prstGeom prst="rect">
            <a:avLst/>
          </a:prstGeom>
        </p:spPr>
        <p:txBody>
          <a:bodyPr anchor="t" rtlCol="false" tIns="0" lIns="0" bIns="0" rIns="0">
            <a:spAutoFit/>
          </a:bodyPr>
          <a:lstStyle/>
          <a:p>
            <a:pPr algn="ctr">
              <a:lnSpc>
                <a:spcPts val="6547"/>
              </a:lnSpc>
              <a:spcBef>
                <a:spcPct val="0"/>
              </a:spcBef>
            </a:pPr>
            <a:r>
              <a:rPr lang="en-US" sz="5115" spc="214">
                <a:solidFill>
                  <a:srgbClr val="000000"/>
                </a:solidFill>
                <a:latin typeface="TAN Headline"/>
                <a:ea typeface="TAN Headline"/>
                <a:cs typeface="TAN Headline"/>
                <a:sym typeface="TAN Headline"/>
              </a:rPr>
              <a:t>How is light used in technology?</a:t>
            </a:r>
          </a:p>
        </p:txBody>
      </p:sp>
      <p:sp>
        <p:nvSpPr>
          <p:cNvPr name="TextBox 10" id="10"/>
          <p:cNvSpPr txBox="true"/>
          <p:nvPr/>
        </p:nvSpPr>
        <p:spPr>
          <a:xfrm rot="0">
            <a:off x="1028700" y="4646945"/>
            <a:ext cx="6100108"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EB04A3"/>
                </a:solidFill>
                <a:latin typeface="TAN Headline"/>
                <a:ea typeface="TAN Headline"/>
                <a:cs typeface="TAN Headline"/>
                <a:sym typeface="TAN Headline"/>
              </a:rPr>
              <a:t>fiber optics</a:t>
            </a:r>
            <a:r>
              <a:rPr lang="en-US" sz="2600" spc="109">
                <a:solidFill>
                  <a:srgbClr val="000000"/>
                </a:solidFill>
                <a:latin typeface="TAN Headline"/>
                <a:ea typeface="TAN Headline"/>
                <a:cs typeface="TAN Headline"/>
                <a:sym typeface="TAN Headline"/>
              </a:rPr>
              <a:t> </a:t>
            </a:r>
          </a:p>
        </p:txBody>
      </p:sp>
      <p:sp>
        <p:nvSpPr>
          <p:cNvPr name="TextBox 11" id="11"/>
          <p:cNvSpPr txBox="true"/>
          <p:nvPr/>
        </p:nvSpPr>
        <p:spPr>
          <a:xfrm rot="0">
            <a:off x="9727427" y="4688636"/>
            <a:ext cx="3971528"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EB04A3"/>
                </a:solidFill>
                <a:latin typeface="TAN Headline"/>
                <a:ea typeface="TAN Headline"/>
                <a:cs typeface="TAN Headline"/>
                <a:sym typeface="TAN Headline"/>
              </a:rPr>
              <a:t>solar energy</a:t>
            </a:r>
          </a:p>
        </p:txBody>
      </p:sp>
      <p:sp>
        <p:nvSpPr>
          <p:cNvPr name="TextBox 12" id="12"/>
          <p:cNvSpPr txBox="true"/>
          <p:nvPr/>
        </p:nvSpPr>
        <p:spPr>
          <a:xfrm rot="0">
            <a:off x="1413900" y="5124450"/>
            <a:ext cx="5174958" cy="2779878"/>
          </a:xfrm>
          <a:prstGeom prst="rect">
            <a:avLst/>
          </a:prstGeom>
        </p:spPr>
        <p:txBody>
          <a:bodyPr anchor="t" rtlCol="false" tIns="0" lIns="0" bIns="0" rIns="0">
            <a:spAutoFit/>
          </a:bodyPr>
          <a:lstStyle/>
          <a:p>
            <a:pPr algn="ctr">
              <a:lnSpc>
                <a:spcPts val="2004"/>
              </a:lnSpc>
              <a:spcBef>
                <a:spcPct val="0"/>
              </a:spcBef>
            </a:pPr>
            <a:r>
              <a:rPr lang="en-US" sz="1566" spc="65">
                <a:solidFill>
                  <a:srgbClr val="C05588"/>
                </a:solidFill>
                <a:latin typeface="TAN Headline"/>
                <a:ea typeface="TAN Headline"/>
                <a:cs typeface="TAN Headline"/>
                <a:sym typeface="TAN Headline"/>
              </a:rPr>
              <a:t>Light in fiber optics acts as the messenger that carries information from one place to another. It is turned into tiny flashes that represent data, and these flashes travel through the thin glass fiber. As the light moves, it keeps bouncing off the inside walls of the fiber so it does not escape, allowing it to travel very fast and very far. In this way, light delivers the information until it reaches the other end of the fiber.</a:t>
            </a:r>
          </a:p>
        </p:txBody>
      </p:sp>
      <p:sp>
        <p:nvSpPr>
          <p:cNvPr name="TextBox 13" id="13"/>
          <p:cNvSpPr txBox="true"/>
          <p:nvPr/>
        </p:nvSpPr>
        <p:spPr>
          <a:xfrm rot="0">
            <a:off x="8935897" y="5186104"/>
            <a:ext cx="5554588" cy="1670563"/>
          </a:xfrm>
          <a:prstGeom prst="rect">
            <a:avLst/>
          </a:prstGeom>
        </p:spPr>
        <p:txBody>
          <a:bodyPr anchor="t" rtlCol="false" tIns="0" lIns="0" bIns="0" rIns="0">
            <a:spAutoFit/>
          </a:bodyPr>
          <a:lstStyle/>
          <a:p>
            <a:pPr algn="ctr">
              <a:lnSpc>
                <a:spcPts val="1935"/>
              </a:lnSpc>
              <a:spcBef>
                <a:spcPct val="0"/>
              </a:spcBef>
            </a:pPr>
            <a:r>
              <a:rPr lang="en-US" sz="1512" spc="63">
                <a:solidFill>
                  <a:srgbClr val="B75398"/>
                </a:solidFill>
                <a:latin typeface="TAN Headline"/>
                <a:ea typeface="TAN Headline"/>
                <a:cs typeface="TAN Headline"/>
                <a:sym typeface="TAN Headline"/>
              </a:rPr>
              <a:t>Light is used in solar energy by turning sunlight into electricity. When sunlight hits a solar panel, the panel absorbs the light and its energy makes tiny particles inside it move. This movement creates an electric current, which we can use to power homes, lights, and devices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10800000">
            <a:off x="7670131" y="8661831"/>
            <a:ext cx="12159733" cy="1680254"/>
          </a:xfrm>
          <a:custGeom>
            <a:avLst/>
            <a:gdLst/>
            <a:ahLst/>
            <a:cxnLst/>
            <a:rect r="r" b="b" t="t" l="l"/>
            <a:pathLst>
              <a:path h="1680254" w="12159733">
                <a:moveTo>
                  <a:pt x="12159733" y="0"/>
                </a:moveTo>
                <a:lnTo>
                  <a:pt x="0" y="0"/>
                </a:lnTo>
                <a:lnTo>
                  <a:pt x="0" y="1680254"/>
                </a:lnTo>
                <a:lnTo>
                  <a:pt x="12159733" y="1680254"/>
                </a:lnTo>
                <a:lnTo>
                  <a:pt x="1215973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972581" y="-143918"/>
            <a:ext cx="13032502" cy="1800855"/>
          </a:xfrm>
          <a:custGeom>
            <a:avLst/>
            <a:gdLst/>
            <a:ahLst/>
            <a:cxnLst/>
            <a:rect r="r" b="b" t="t" l="l"/>
            <a:pathLst>
              <a:path h="1800855" w="13032502">
                <a:moveTo>
                  <a:pt x="13032501" y="0"/>
                </a:moveTo>
                <a:lnTo>
                  <a:pt x="0" y="0"/>
                </a:lnTo>
                <a:lnTo>
                  <a:pt x="0" y="1800855"/>
                </a:lnTo>
                <a:lnTo>
                  <a:pt x="13032501" y="1800855"/>
                </a:lnTo>
                <a:lnTo>
                  <a:pt x="1303250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3074390" y="1314543"/>
            <a:ext cx="12148746" cy="7912169"/>
            <a:chOff x="0" y="0"/>
            <a:chExt cx="16549709" cy="10778404"/>
          </a:xfrm>
        </p:grpSpPr>
        <p:sp>
          <p:nvSpPr>
            <p:cNvPr name="Freeform 5" id="5"/>
            <p:cNvSpPr/>
            <p:nvPr/>
          </p:nvSpPr>
          <p:spPr>
            <a:xfrm flipH="false" flipV="false" rot="0">
              <a:off x="31750" y="31750"/>
              <a:ext cx="16486209" cy="10714903"/>
            </a:xfrm>
            <a:custGeom>
              <a:avLst/>
              <a:gdLst/>
              <a:ahLst/>
              <a:cxnLst/>
              <a:rect r="r" b="b" t="t" l="l"/>
              <a:pathLst>
                <a:path h="10714903" w="16486209">
                  <a:moveTo>
                    <a:pt x="16393499" y="10714903"/>
                  </a:moveTo>
                  <a:lnTo>
                    <a:pt x="92710" y="10714903"/>
                  </a:lnTo>
                  <a:cubicBezTo>
                    <a:pt x="41910" y="10714903"/>
                    <a:pt x="0" y="10672993"/>
                    <a:pt x="0" y="10622193"/>
                  </a:cubicBezTo>
                  <a:lnTo>
                    <a:pt x="0" y="92710"/>
                  </a:lnTo>
                  <a:cubicBezTo>
                    <a:pt x="0" y="41910"/>
                    <a:pt x="41910" y="0"/>
                    <a:pt x="92710" y="0"/>
                  </a:cubicBezTo>
                  <a:lnTo>
                    <a:pt x="16392229" y="0"/>
                  </a:lnTo>
                  <a:cubicBezTo>
                    <a:pt x="16443029" y="0"/>
                    <a:pt x="16484940" y="41910"/>
                    <a:pt x="16484940" y="92710"/>
                  </a:cubicBezTo>
                  <a:lnTo>
                    <a:pt x="16484940" y="10620924"/>
                  </a:lnTo>
                  <a:cubicBezTo>
                    <a:pt x="16486209" y="10672993"/>
                    <a:pt x="16444299" y="10714903"/>
                    <a:pt x="16393499" y="10714903"/>
                  </a:cubicBezTo>
                  <a:close/>
                </a:path>
              </a:pathLst>
            </a:custGeom>
            <a:solidFill>
              <a:srgbClr val="FBF7F1"/>
            </a:solidFill>
          </p:spPr>
        </p:sp>
        <p:sp>
          <p:nvSpPr>
            <p:cNvPr name="Freeform 6" id="6"/>
            <p:cNvSpPr/>
            <p:nvPr/>
          </p:nvSpPr>
          <p:spPr>
            <a:xfrm flipH="false" flipV="false" rot="0">
              <a:off x="0" y="0"/>
              <a:ext cx="16549709" cy="10778404"/>
            </a:xfrm>
            <a:custGeom>
              <a:avLst/>
              <a:gdLst/>
              <a:ahLst/>
              <a:cxnLst/>
              <a:rect r="r" b="b" t="t" l="l"/>
              <a:pathLst>
                <a:path h="10778404" w="16549709">
                  <a:moveTo>
                    <a:pt x="16425249" y="59690"/>
                  </a:moveTo>
                  <a:cubicBezTo>
                    <a:pt x="16460809" y="59690"/>
                    <a:pt x="16490018" y="88900"/>
                    <a:pt x="16490018" y="124460"/>
                  </a:cubicBezTo>
                  <a:lnTo>
                    <a:pt x="16490018" y="10653944"/>
                  </a:lnTo>
                  <a:cubicBezTo>
                    <a:pt x="16490018" y="10689504"/>
                    <a:pt x="16460809" y="10718714"/>
                    <a:pt x="16425249" y="10718714"/>
                  </a:cubicBezTo>
                  <a:lnTo>
                    <a:pt x="124460" y="10718714"/>
                  </a:lnTo>
                  <a:cubicBezTo>
                    <a:pt x="88900" y="10718714"/>
                    <a:pt x="59690" y="10689504"/>
                    <a:pt x="59690" y="10653944"/>
                  </a:cubicBezTo>
                  <a:lnTo>
                    <a:pt x="59690" y="124460"/>
                  </a:lnTo>
                  <a:cubicBezTo>
                    <a:pt x="59690" y="88900"/>
                    <a:pt x="88900" y="59690"/>
                    <a:pt x="124460" y="59690"/>
                  </a:cubicBezTo>
                  <a:lnTo>
                    <a:pt x="16425249" y="59690"/>
                  </a:lnTo>
                  <a:moveTo>
                    <a:pt x="16425249" y="0"/>
                  </a:moveTo>
                  <a:lnTo>
                    <a:pt x="124460" y="0"/>
                  </a:lnTo>
                  <a:cubicBezTo>
                    <a:pt x="55880" y="0"/>
                    <a:pt x="0" y="55880"/>
                    <a:pt x="0" y="124460"/>
                  </a:cubicBezTo>
                  <a:lnTo>
                    <a:pt x="0" y="10653944"/>
                  </a:lnTo>
                  <a:cubicBezTo>
                    <a:pt x="0" y="10722524"/>
                    <a:pt x="55880" y="10778404"/>
                    <a:pt x="124460" y="10778404"/>
                  </a:cubicBezTo>
                  <a:lnTo>
                    <a:pt x="16425249" y="10778404"/>
                  </a:lnTo>
                  <a:cubicBezTo>
                    <a:pt x="16493829" y="10778404"/>
                    <a:pt x="16549709" y="10722524"/>
                    <a:pt x="16549709" y="10653944"/>
                  </a:cubicBezTo>
                  <a:lnTo>
                    <a:pt x="16549709" y="124460"/>
                  </a:lnTo>
                  <a:cubicBezTo>
                    <a:pt x="16549709" y="55880"/>
                    <a:pt x="16493829" y="0"/>
                    <a:pt x="16425249" y="0"/>
                  </a:cubicBezTo>
                  <a:close/>
                </a:path>
              </a:pathLst>
            </a:custGeom>
            <a:solidFill>
              <a:srgbClr val="191919"/>
            </a:solidFill>
          </p:spPr>
        </p:sp>
      </p:grpSp>
      <p:sp>
        <p:nvSpPr>
          <p:cNvPr name="AutoShape 7" id="7"/>
          <p:cNvSpPr/>
          <p:nvPr/>
        </p:nvSpPr>
        <p:spPr>
          <a:xfrm flipH="true">
            <a:off x="3064865" y="4207368"/>
            <a:ext cx="12148746" cy="0"/>
          </a:xfrm>
          <a:prstGeom prst="line">
            <a:avLst/>
          </a:prstGeom>
          <a:ln cap="flat" w="38100">
            <a:solidFill>
              <a:srgbClr val="000000"/>
            </a:solidFill>
            <a:prstDash val="solid"/>
            <a:headEnd type="none" len="sm" w="sm"/>
            <a:tailEnd type="none" len="sm" w="sm"/>
          </a:ln>
        </p:spPr>
      </p:sp>
      <p:sp>
        <p:nvSpPr>
          <p:cNvPr name="Freeform 8" id="8"/>
          <p:cNvSpPr/>
          <p:nvPr/>
        </p:nvSpPr>
        <p:spPr>
          <a:xfrm flipH="false" flipV="false" rot="1508112">
            <a:off x="514679" y="1463528"/>
            <a:ext cx="2513769" cy="4114800"/>
          </a:xfrm>
          <a:custGeom>
            <a:avLst/>
            <a:gdLst/>
            <a:ahLst/>
            <a:cxnLst/>
            <a:rect r="r" b="b" t="t" l="l"/>
            <a:pathLst>
              <a:path h="4114800" w="2513769">
                <a:moveTo>
                  <a:pt x="0" y="0"/>
                </a:moveTo>
                <a:lnTo>
                  <a:pt x="2513769" y="0"/>
                </a:lnTo>
                <a:lnTo>
                  <a:pt x="25137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4885049" y="1842519"/>
            <a:ext cx="7394072" cy="2131643"/>
          </a:xfrm>
          <a:prstGeom prst="rect">
            <a:avLst/>
          </a:prstGeom>
        </p:spPr>
        <p:txBody>
          <a:bodyPr anchor="t" rtlCol="false" tIns="0" lIns="0" bIns="0" rIns="0">
            <a:spAutoFit/>
          </a:bodyPr>
          <a:lstStyle/>
          <a:p>
            <a:pPr algn="just">
              <a:lnSpc>
                <a:spcPts val="4210"/>
              </a:lnSpc>
            </a:pPr>
            <a:r>
              <a:rPr lang="en-US" sz="3289" spc="-29">
                <a:solidFill>
                  <a:srgbClr val="000000"/>
                </a:solidFill>
                <a:latin typeface="TAN Headline"/>
                <a:ea typeface="TAN Headline"/>
                <a:cs typeface="TAN Headline"/>
                <a:sym typeface="TAN Headline"/>
              </a:rPr>
              <a:t>What does light symbolize in different cultures and literary traditions and how do authors use light to convey meaning ?</a:t>
            </a:r>
          </a:p>
        </p:txBody>
      </p:sp>
      <p:sp>
        <p:nvSpPr>
          <p:cNvPr name="Freeform 10" id="10"/>
          <p:cNvSpPr/>
          <p:nvPr/>
        </p:nvSpPr>
        <p:spPr>
          <a:xfrm flipH="false" flipV="false" rot="-4087408">
            <a:off x="1193680" y="7229350"/>
            <a:ext cx="1514128" cy="1379233"/>
          </a:xfrm>
          <a:custGeom>
            <a:avLst/>
            <a:gdLst/>
            <a:ahLst/>
            <a:cxnLst/>
            <a:rect r="r" b="b" t="t" l="l"/>
            <a:pathLst>
              <a:path h="1379233" w="1514128">
                <a:moveTo>
                  <a:pt x="0" y="0"/>
                </a:moveTo>
                <a:lnTo>
                  <a:pt x="1514129" y="0"/>
                </a:lnTo>
                <a:lnTo>
                  <a:pt x="1514129" y="1379233"/>
                </a:lnTo>
                <a:lnTo>
                  <a:pt x="0" y="13792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3230213" y="4379395"/>
            <a:ext cx="11837100" cy="2580067"/>
          </a:xfrm>
          <a:prstGeom prst="rect">
            <a:avLst/>
          </a:prstGeom>
        </p:spPr>
        <p:txBody>
          <a:bodyPr anchor="t" rtlCol="false" tIns="0" lIns="0" bIns="0" rIns="0">
            <a:spAutoFit/>
          </a:bodyPr>
          <a:lstStyle/>
          <a:p>
            <a:pPr algn="l">
              <a:lnSpc>
                <a:spcPts val="2552"/>
              </a:lnSpc>
              <a:spcBef>
                <a:spcPct val="0"/>
              </a:spcBef>
            </a:pPr>
            <a:r>
              <a:rPr lang="en-US" sz="1993" spc="83">
                <a:solidFill>
                  <a:srgbClr val="000000"/>
                </a:solidFill>
                <a:latin typeface="TAN Headline"/>
                <a:ea typeface="TAN Headline"/>
                <a:cs typeface="TAN Headline"/>
                <a:sym typeface="TAN Headline"/>
              </a:rPr>
              <a:t>Authors often use light to convey meaning by connecting it with ideas of knowledge, clarity, and goodness. Light can symbolize safety, truth, and understanding, helping readers feel that something is positive or enlightening is happening. In contrast, darkness is used to represent the unknown, the chaotic, or the harmful, creating a sense of fear, confusion, or danger. By contrasting light and darkness, authors show the difference between what is understood and what is hidden, allowing readers to feel the deeper message behind a scene or character.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grpSp>
        <p:nvGrpSpPr>
          <p:cNvPr name="Group 2" id="2"/>
          <p:cNvGrpSpPr/>
          <p:nvPr/>
        </p:nvGrpSpPr>
        <p:grpSpPr>
          <a:xfrm rot="0">
            <a:off x="0" y="1708996"/>
            <a:ext cx="18453100" cy="7549304"/>
            <a:chOff x="0" y="0"/>
            <a:chExt cx="25137857" cy="10284089"/>
          </a:xfrm>
        </p:grpSpPr>
        <p:sp>
          <p:nvSpPr>
            <p:cNvPr name="Freeform 3" id="3"/>
            <p:cNvSpPr/>
            <p:nvPr/>
          </p:nvSpPr>
          <p:spPr>
            <a:xfrm flipH="false" flipV="false" rot="0">
              <a:off x="31750" y="31750"/>
              <a:ext cx="25074356" cy="10220589"/>
            </a:xfrm>
            <a:custGeom>
              <a:avLst/>
              <a:gdLst/>
              <a:ahLst/>
              <a:cxnLst/>
              <a:rect r="r" b="b" t="t" l="l"/>
              <a:pathLst>
                <a:path h="10220589" w="25074356">
                  <a:moveTo>
                    <a:pt x="24981647" y="10220589"/>
                  </a:moveTo>
                  <a:lnTo>
                    <a:pt x="92710" y="10220589"/>
                  </a:lnTo>
                  <a:cubicBezTo>
                    <a:pt x="41910" y="10220589"/>
                    <a:pt x="0" y="10178679"/>
                    <a:pt x="0" y="10127879"/>
                  </a:cubicBezTo>
                  <a:lnTo>
                    <a:pt x="0" y="92710"/>
                  </a:lnTo>
                  <a:cubicBezTo>
                    <a:pt x="0" y="41910"/>
                    <a:pt x="41910" y="0"/>
                    <a:pt x="92710" y="0"/>
                  </a:cubicBezTo>
                  <a:lnTo>
                    <a:pt x="24980376" y="0"/>
                  </a:lnTo>
                  <a:cubicBezTo>
                    <a:pt x="25031176" y="0"/>
                    <a:pt x="25073087" y="41910"/>
                    <a:pt x="25073087" y="92710"/>
                  </a:cubicBezTo>
                  <a:lnTo>
                    <a:pt x="25073087" y="10126609"/>
                  </a:lnTo>
                  <a:cubicBezTo>
                    <a:pt x="25074356" y="10178679"/>
                    <a:pt x="25032447" y="10220589"/>
                    <a:pt x="24981647" y="10220589"/>
                  </a:cubicBezTo>
                  <a:close/>
                </a:path>
              </a:pathLst>
            </a:custGeom>
            <a:solidFill>
              <a:srgbClr val="FFFEF7"/>
            </a:solidFill>
          </p:spPr>
        </p:sp>
        <p:sp>
          <p:nvSpPr>
            <p:cNvPr name="Freeform 4" id="4"/>
            <p:cNvSpPr/>
            <p:nvPr/>
          </p:nvSpPr>
          <p:spPr>
            <a:xfrm flipH="false" flipV="false" rot="0">
              <a:off x="0" y="0"/>
              <a:ext cx="25137856" cy="10284089"/>
            </a:xfrm>
            <a:custGeom>
              <a:avLst/>
              <a:gdLst/>
              <a:ahLst/>
              <a:cxnLst/>
              <a:rect r="r" b="b" t="t" l="l"/>
              <a:pathLst>
                <a:path h="10284089" w="25137856">
                  <a:moveTo>
                    <a:pt x="25013397" y="59690"/>
                  </a:moveTo>
                  <a:cubicBezTo>
                    <a:pt x="25048956" y="59690"/>
                    <a:pt x="25078167" y="88900"/>
                    <a:pt x="25078167" y="124460"/>
                  </a:cubicBezTo>
                  <a:lnTo>
                    <a:pt x="25078167" y="10159629"/>
                  </a:lnTo>
                  <a:cubicBezTo>
                    <a:pt x="25078167" y="10195189"/>
                    <a:pt x="25048956" y="10224399"/>
                    <a:pt x="25013397" y="10224399"/>
                  </a:cubicBezTo>
                  <a:lnTo>
                    <a:pt x="124460" y="10224399"/>
                  </a:lnTo>
                  <a:cubicBezTo>
                    <a:pt x="88900" y="10224399"/>
                    <a:pt x="59690" y="10195189"/>
                    <a:pt x="59690" y="10159629"/>
                  </a:cubicBezTo>
                  <a:lnTo>
                    <a:pt x="59690" y="124460"/>
                  </a:lnTo>
                  <a:cubicBezTo>
                    <a:pt x="59690" y="88900"/>
                    <a:pt x="88900" y="59690"/>
                    <a:pt x="124460" y="59690"/>
                  </a:cubicBezTo>
                  <a:lnTo>
                    <a:pt x="25013397" y="59690"/>
                  </a:lnTo>
                  <a:moveTo>
                    <a:pt x="25013397" y="0"/>
                  </a:moveTo>
                  <a:lnTo>
                    <a:pt x="124460" y="0"/>
                  </a:lnTo>
                  <a:cubicBezTo>
                    <a:pt x="55880" y="0"/>
                    <a:pt x="0" y="55880"/>
                    <a:pt x="0" y="124460"/>
                  </a:cubicBezTo>
                  <a:lnTo>
                    <a:pt x="0" y="10159629"/>
                  </a:lnTo>
                  <a:cubicBezTo>
                    <a:pt x="0" y="10228209"/>
                    <a:pt x="55880" y="10284089"/>
                    <a:pt x="124460" y="10284089"/>
                  </a:cubicBezTo>
                  <a:lnTo>
                    <a:pt x="25013397" y="10284089"/>
                  </a:lnTo>
                  <a:cubicBezTo>
                    <a:pt x="25081976" y="10284089"/>
                    <a:pt x="25137856" y="10228209"/>
                    <a:pt x="25137856" y="10159629"/>
                  </a:cubicBezTo>
                  <a:lnTo>
                    <a:pt x="25137856" y="124460"/>
                  </a:lnTo>
                  <a:cubicBezTo>
                    <a:pt x="25137856" y="55880"/>
                    <a:pt x="25081976" y="0"/>
                    <a:pt x="25013397" y="0"/>
                  </a:cubicBezTo>
                  <a:close/>
                </a:path>
              </a:pathLst>
            </a:custGeom>
            <a:solidFill>
              <a:srgbClr val="191919"/>
            </a:solidFill>
          </p:spPr>
        </p:sp>
      </p:grpSp>
      <p:sp>
        <p:nvSpPr>
          <p:cNvPr name="Freeform 5" id="5"/>
          <p:cNvSpPr/>
          <p:nvPr/>
        </p:nvSpPr>
        <p:spPr>
          <a:xfrm flipH="false" flipV="false" rot="0">
            <a:off x="690812" y="2456980"/>
            <a:ext cx="4248121" cy="4248121"/>
          </a:xfrm>
          <a:custGeom>
            <a:avLst/>
            <a:gdLst/>
            <a:ahLst/>
            <a:cxnLst/>
            <a:rect r="r" b="b" t="t" l="l"/>
            <a:pathLst>
              <a:path h="4248121" w="4248121">
                <a:moveTo>
                  <a:pt x="0" y="0"/>
                </a:moveTo>
                <a:lnTo>
                  <a:pt x="4248121" y="0"/>
                </a:lnTo>
                <a:lnTo>
                  <a:pt x="4248121" y="4248121"/>
                </a:lnTo>
                <a:lnTo>
                  <a:pt x="0" y="42481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440593" y="2525481"/>
            <a:ext cx="4179620" cy="4179620"/>
          </a:xfrm>
          <a:custGeom>
            <a:avLst/>
            <a:gdLst/>
            <a:ahLst/>
            <a:cxnLst/>
            <a:rect r="r" b="b" t="t" l="l"/>
            <a:pathLst>
              <a:path h="4179620" w="4179620">
                <a:moveTo>
                  <a:pt x="0" y="0"/>
                </a:moveTo>
                <a:lnTo>
                  <a:pt x="4179619" y="0"/>
                </a:lnTo>
                <a:lnTo>
                  <a:pt x="4179619" y="4179620"/>
                </a:lnTo>
                <a:lnTo>
                  <a:pt x="0" y="41796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1568932">
            <a:off x="307052" y="7339091"/>
            <a:ext cx="1443297" cy="2069242"/>
          </a:xfrm>
          <a:custGeom>
            <a:avLst/>
            <a:gdLst/>
            <a:ahLst/>
            <a:cxnLst/>
            <a:rect r="r" b="b" t="t" l="l"/>
            <a:pathLst>
              <a:path h="2069242" w="1443297">
                <a:moveTo>
                  <a:pt x="0" y="0"/>
                </a:moveTo>
                <a:lnTo>
                  <a:pt x="1443296" y="0"/>
                </a:lnTo>
                <a:lnTo>
                  <a:pt x="1443296" y="2069242"/>
                </a:lnTo>
                <a:lnTo>
                  <a:pt x="0" y="20692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5027046">
            <a:off x="16763402" y="192097"/>
            <a:ext cx="1514128" cy="1379233"/>
          </a:xfrm>
          <a:custGeom>
            <a:avLst/>
            <a:gdLst/>
            <a:ahLst/>
            <a:cxnLst/>
            <a:rect r="r" b="b" t="t" l="l"/>
            <a:pathLst>
              <a:path h="1379233" w="1514128">
                <a:moveTo>
                  <a:pt x="0" y="0"/>
                </a:moveTo>
                <a:lnTo>
                  <a:pt x="1514129" y="0"/>
                </a:lnTo>
                <a:lnTo>
                  <a:pt x="1514129" y="1379234"/>
                </a:lnTo>
                <a:lnTo>
                  <a:pt x="0" y="13792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true" rot="-8878474">
            <a:off x="14462783" y="8607260"/>
            <a:ext cx="4427299" cy="1110849"/>
          </a:xfrm>
          <a:custGeom>
            <a:avLst/>
            <a:gdLst/>
            <a:ahLst/>
            <a:cxnLst/>
            <a:rect r="r" b="b" t="t" l="l"/>
            <a:pathLst>
              <a:path h="1110849" w="4427299">
                <a:moveTo>
                  <a:pt x="0" y="1110850"/>
                </a:moveTo>
                <a:lnTo>
                  <a:pt x="4427299" y="1110850"/>
                </a:lnTo>
                <a:lnTo>
                  <a:pt x="4427299" y="0"/>
                </a:lnTo>
                <a:lnTo>
                  <a:pt x="0" y="0"/>
                </a:lnTo>
                <a:lnTo>
                  <a:pt x="0" y="111085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11926993" y="2525481"/>
            <a:ext cx="4179620" cy="4179620"/>
          </a:xfrm>
          <a:custGeom>
            <a:avLst/>
            <a:gdLst/>
            <a:ahLst/>
            <a:cxnLst/>
            <a:rect r="r" b="b" t="t" l="l"/>
            <a:pathLst>
              <a:path h="4179620" w="4179620">
                <a:moveTo>
                  <a:pt x="0" y="0"/>
                </a:moveTo>
                <a:lnTo>
                  <a:pt x="4179619" y="0"/>
                </a:lnTo>
                <a:lnTo>
                  <a:pt x="4179619" y="4179620"/>
                </a:lnTo>
                <a:lnTo>
                  <a:pt x="0" y="417962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1" id="11"/>
          <p:cNvSpPr txBox="true"/>
          <p:nvPr/>
        </p:nvSpPr>
        <p:spPr>
          <a:xfrm rot="0">
            <a:off x="4085998" y="554967"/>
            <a:ext cx="9257773" cy="1154029"/>
          </a:xfrm>
          <a:prstGeom prst="rect">
            <a:avLst/>
          </a:prstGeom>
        </p:spPr>
        <p:txBody>
          <a:bodyPr anchor="t" rtlCol="false" tIns="0" lIns="0" bIns="0" rIns="0">
            <a:spAutoFit/>
          </a:bodyPr>
          <a:lstStyle/>
          <a:p>
            <a:pPr algn="ctr">
              <a:lnSpc>
                <a:spcPts val="4653"/>
              </a:lnSpc>
              <a:spcBef>
                <a:spcPct val="0"/>
              </a:spcBef>
            </a:pPr>
            <a:r>
              <a:rPr lang="en-US" sz="3635" spc="152">
                <a:solidFill>
                  <a:srgbClr val="000000"/>
                </a:solidFill>
                <a:latin typeface="TAN Headline"/>
                <a:ea typeface="TAN Headline"/>
                <a:cs typeface="TAN Headline"/>
                <a:sym typeface="TAN Headline"/>
              </a:rPr>
              <a:t>Examples on the Symbolism of Light in Different Cultures</a:t>
            </a:r>
          </a:p>
        </p:txBody>
      </p:sp>
      <p:sp>
        <p:nvSpPr>
          <p:cNvPr name="TextBox 12" id="12"/>
          <p:cNvSpPr txBox="true"/>
          <p:nvPr/>
        </p:nvSpPr>
        <p:spPr>
          <a:xfrm rot="0">
            <a:off x="690812" y="2035721"/>
            <a:ext cx="4248121"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Western litreature</a:t>
            </a:r>
          </a:p>
        </p:txBody>
      </p:sp>
      <p:sp>
        <p:nvSpPr>
          <p:cNvPr name="TextBox 13" id="13"/>
          <p:cNvSpPr txBox="true"/>
          <p:nvPr/>
        </p:nvSpPr>
        <p:spPr>
          <a:xfrm rot="0">
            <a:off x="6950979" y="2104222"/>
            <a:ext cx="3158847"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Asian litreature</a:t>
            </a:r>
          </a:p>
        </p:txBody>
      </p:sp>
      <p:sp>
        <p:nvSpPr>
          <p:cNvPr name="TextBox 14" id="14"/>
          <p:cNvSpPr txBox="true"/>
          <p:nvPr/>
        </p:nvSpPr>
        <p:spPr>
          <a:xfrm rot="0">
            <a:off x="11926993" y="2104222"/>
            <a:ext cx="4248121" cy="4212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African litreature</a:t>
            </a:r>
          </a:p>
        </p:txBody>
      </p:sp>
      <p:sp>
        <p:nvSpPr>
          <p:cNvPr name="TextBox 15" id="15"/>
          <p:cNvSpPr txBox="true"/>
          <p:nvPr/>
        </p:nvSpPr>
        <p:spPr>
          <a:xfrm rot="0">
            <a:off x="1138602" y="3073680"/>
            <a:ext cx="3352540" cy="3073696"/>
          </a:xfrm>
          <a:prstGeom prst="rect">
            <a:avLst/>
          </a:prstGeom>
        </p:spPr>
        <p:txBody>
          <a:bodyPr anchor="t" rtlCol="false" tIns="0" lIns="0" bIns="0" rIns="0">
            <a:spAutoFit/>
          </a:bodyPr>
          <a:lstStyle/>
          <a:p>
            <a:pPr algn="l">
              <a:lnSpc>
                <a:spcPts val="2762"/>
              </a:lnSpc>
              <a:spcBef>
                <a:spcPct val="0"/>
              </a:spcBef>
            </a:pPr>
            <a:r>
              <a:rPr lang="en-US" sz="2158" spc="90">
                <a:solidFill>
                  <a:srgbClr val="000000"/>
                </a:solidFill>
                <a:latin typeface="TAN Headline"/>
                <a:ea typeface="TAN Headline"/>
                <a:cs typeface="TAN Headline"/>
                <a:sym typeface="TAN Headline"/>
              </a:rPr>
              <a:t> light usually symbolizes knowledge, truth, goodness, purity, and hope. It often represents positive forces, clarity, and the triumph of good over evil.</a:t>
            </a:r>
          </a:p>
        </p:txBody>
      </p:sp>
      <p:sp>
        <p:nvSpPr>
          <p:cNvPr name="TextBox 16" id="16"/>
          <p:cNvSpPr txBox="true"/>
          <p:nvPr/>
        </p:nvSpPr>
        <p:spPr>
          <a:xfrm rot="0">
            <a:off x="6531216" y="3078830"/>
            <a:ext cx="3803493" cy="2388042"/>
          </a:xfrm>
          <a:prstGeom prst="rect">
            <a:avLst/>
          </a:prstGeom>
        </p:spPr>
        <p:txBody>
          <a:bodyPr anchor="t" rtlCol="false" tIns="0" lIns="0" bIns="0" rIns="0">
            <a:spAutoFit/>
          </a:bodyPr>
          <a:lstStyle/>
          <a:p>
            <a:pPr algn="l">
              <a:lnSpc>
                <a:spcPts val="2744"/>
              </a:lnSpc>
              <a:spcBef>
                <a:spcPct val="0"/>
              </a:spcBef>
            </a:pPr>
            <a:r>
              <a:rPr lang="en-US" sz="2143" spc="90">
                <a:solidFill>
                  <a:srgbClr val="000000"/>
                </a:solidFill>
                <a:latin typeface="TAN Headline"/>
                <a:ea typeface="TAN Headline"/>
                <a:cs typeface="TAN Headline"/>
                <a:sym typeface="TAN Headline"/>
              </a:rPr>
              <a:t> light often symbolizes  enlightenment, inner peace, and harmony. It can also stand for wisdom, guidance, and the balance between nature and human life.</a:t>
            </a:r>
          </a:p>
        </p:txBody>
      </p:sp>
      <p:sp>
        <p:nvSpPr>
          <p:cNvPr name="TextBox 17" id="17"/>
          <p:cNvSpPr txBox="true"/>
          <p:nvPr/>
        </p:nvSpPr>
        <p:spPr>
          <a:xfrm rot="0">
            <a:off x="12022056" y="3049787"/>
            <a:ext cx="3989493" cy="2321814"/>
          </a:xfrm>
          <a:prstGeom prst="rect">
            <a:avLst/>
          </a:prstGeom>
        </p:spPr>
        <p:txBody>
          <a:bodyPr anchor="t" rtlCol="false" tIns="0" lIns="0" bIns="0" rIns="0">
            <a:spAutoFit/>
          </a:bodyPr>
          <a:lstStyle/>
          <a:p>
            <a:pPr algn="l">
              <a:lnSpc>
                <a:spcPts val="2688"/>
              </a:lnSpc>
              <a:spcBef>
                <a:spcPct val="0"/>
              </a:spcBef>
            </a:pPr>
            <a:r>
              <a:rPr lang="en-US" sz="2100" spc="88">
                <a:solidFill>
                  <a:srgbClr val="000000"/>
                </a:solidFill>
                <a:latin typeface="TAN Headline"/>
                <a:ea typeface="TAN Headline"/>
                <a:cs typeface="TAN Headline"/>
                <a:sym typeface="TAN Headline"/>
              </a:rPr>
              <a:t> light represents life, community, guidance, and wisdom. It is often linked to growth, and the strength that comes from unity and tradition.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false" flipV="false" rot="-1568932">
            <a:off x="1176077" y="8069766"/>
            <a:ext cx="1144336" cy="1640625"/>
          </a:xfrm>
          <a:custGeom>
            <a:avLst/>
            <a:gdLst/>
            <a:ahLst/>
            <a:cxnLst/>
            <a:rect r="r" b="b" t="t" l="l"/>
            <a:pathLst>
              <a:path h="1640625" w="1144336">
                <a:moveTo>
                  <a:pt x="0" y="0"/>
                </a:moveTo>
                <a:lnTo>
                  <a:pt x="1144337" y="0"/>
                </a:lnTo>
                <a:lnTo>
                  <a:pt x="1144337" y="1640626"/>
                </a:lnTo>
                <a:lnTo>
                  <a:pt x="0" y="16406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027046">
            <a:off x="16282896" y="916013"/>
            <a:ext cx="1514128" cy="1379233"/>
          </a:xfrm>
          <a:custGeom>
            <a:avLst/>
            <a:gdLst/>
            <a:ahLst/>
            <a:cxnLst/>
            <a:rect r="r" b="b" t="t" l="l"/>
            <a:pathLst>
              <a:path h="1379233" w="1514128">
                <a:moveTo>
                  <a:pt x="0" y="0"/>
                </a:moveTo>
                <a:lnTo>
                  <a:pt x="1514129" y="0"/>
                </a:lnTo>
                <a:lnTo>
                  <a:pt x="1514129" y="1379234"/>
                </a:lnTo>
                <a:lnTo>
                  <a:pt x="0" y="13792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451051" y="393726"/>
            <a:ext cx="7385898" cy="9499548"/>
          </a:xfrm>
          <a:custGeom>
            <a:avLst/>
            <a:gdLst/>
            <a:ahLst/>
            <a:cxnLst/>
            <a:rect r="r" b="b" t="t" l="l"/>
            <a:pathLst>
              <a:path h="9499548" w="7385898">
                <a:moveTo>
                  <a:pt x="0" y="0"/>
                </a:moveTo>
                <a:lnTo>
                  <a:pt x="7385898" y="0"/>
                </a:lnTo>
                <a:lnTo>
                  <a:pt x="7385898" y="9499548"/>
                </a:lnTo>
                <a:lnTo>
                  <a:pt x="0" y="949954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5771079" y="765271"/>
            <a:ext cx="6745843" cy="840359"/>
          </a:xfrm>
          <a:prstGeom prst="rect">
            <a:avLst/>
          </a:prstGeom>
        </p:spPr>
        <p:txBody>
          <a:bodyPr anchor="t" rtlCol="false" tIns="0" lIns="0" bIns="0" rIns="0">
            <a:spAutoFit/>
          </a:bodyPr>
          <a:lstStyle/>
          <a:p>
            <a:pPr algn="ctr">
              <a:lnSpc>
                <a:spcPts val="3328"/>
              </a:lnSpc>
              <a:spcBef>
                <a:spcPct val="0"/>
              </a:spcBef>
            </a:pPr>
            <a:r>
              <a:rPr lang="en-US" sz="2600" spc="109">
                <a:solidFill>
                  <a:srgbClr val="000000"/>
                </a:solidFill>
                <a:latin typeface="TAN Headline"/>
                <a:ea typeface="TAN Headline"/>
                <a:cs typeface="TAN Headline"/>
                <a:sym typeface="TAN Headline"/>
              </a:rPr>
              <a:t>How does access to light affect learning environments ?</a:t>
            </a:r>
          </a:p>
        </p:txBody>
      </p:sp>
      <p:sp>
        <p:nvSpPr>
          <p:cNvPr name="TextBox 6" id="6"/>
          <p:cNvSpPr txBox="true"/>
          <p:nvPr/>
        </p:nvSpPr>
        <p:spPr>
          <a:xfrm rot="0">
            <a:off x="6221739" y="1907276"/>
            <a:ext cx="6452318" cy="6982803"/>
          </a:xfrm>
          <a:prstGeom prst="rect">
            <a:avLst/>
          </a:prstGeom>
        </p:spPr>
        <p:txBody>
          <a:bodyPr anchor="t" rtlCol="false" tIns="0" lIns="0" bIns="0" rIns="0">
            <a:spAutoFit/>
          </a:bodyPr>
          <a:lstStyle/>
          <a:p>
            <a:pPr algn="l">
              <a:lnSpc>
                <a:spcPts val="1349"/>
              </a:lnSpc>
              <a:spcBef>
                <a:spcPct val="0"/>
              </a:spcBef>
            </a:pPr>
          </a:p>
          <a:p>
            <a:pPr algn="l">
              <a:lnSpc>
                <a:spcPts val="1349"/>
              </a:lnSpc>
              <a:spcBef>
                <a:spcPct val="0"/>
              </a:spcBef>
            </a:pPr>
          </a:p>
          <a:p>
            <a:pPr algn="l">
              <a:lnSpc>
                <a:spcPts val="2489"/>
              </a:lnSpc>
              <a:spcBef>
                <a:spcPct val="0"/>
              </a:spcBef>
            </a:pPr>
            <a:r>
              <a:rPr lang="en-US" sz="1944" spc="81">
                <a:solidFill>
                  <a:srgbClr val="000000"/>
                </a:solidFill>
                <a:latin typeface="TAN Headline"/>
                <a:ea typeface="TAN Headline"/>
                <a:cs typeface="TAN Headline"/>
                <a:sym typeface="TAN Headline"/>
              </a:rPr>
              <a:t>Natural Light: Exposure to sunlight increases serotonin levels, energy, and focus while regulating sleep cycles. Classrooms with sufficient daylight improve students’ academic performance, alertness, and sustained attention.</a:t>
            </a:r>
          </a:p>
          <a:p>
            <a:pPr algn="l">
              <a:lnSpc>
                <a:spcPts val="2489"/>
              </a:lnSpc>
              <a:spcBef>
                <a:spcPct val="0"/>
              </a:spcBef>
            </a:pPr>
          </a:p>
          <a:p>
            <a:pPr algn="l">
              <a:lnSpc>
                <a:spcPts val="2489"/>
              </a:lnSpc>
              <a:spcBef>
                <a:spcPct val="0"/>
              </a:spcBef>
            </a:pPr>
            <a:r>
              <a:rPr lang="en-US" sz="1944" spc="81">
                <a:solidFill>
                  <a:srgbClr val="000000"/>
                </a:solidFill>
                <a:latin typeface="TAN Headline"/>
                <a:ea typeface="TAN Headline"/>
                <a:cs typeface="TAN Headline"/>
                <a:sym typeface="TAN Headline"/>
              </a:rPr>
              <a:t>Artificial Light: When natural light is limited, artificial lighting becomes essential. Bright, cool tones promote alertness and concentration, while warmer tones create a relaxed atmosphere for reading and group activities. Poor or inadequate lighting can lead to fatigue or headaches.</a:t>
            </a:r>
          </a:p>
          <a:p>
            <a:pPr algn="l">
              <a:lnSpc>
                <a:spcPts val="2489"/>
              </a:lnSpc>
              <a:spcBef>
                <a:spcPct val="0"/>
              </a:spcBef>
            </a:pPr>
          </a:p>
          <a:p>
            <a:pPr algn="l">
              <a:lnSpc>
                <a:spcPts val="2489"/>
              </a:lnSpc>
              <a:spcBef>
                <a:spcPct val="0"/>
              </a:spcBef>
            </a:pPr>
          </a:p>
          <a:p>
            <a:pPr algn="l">
              <a:lnSpc>
                <a:spcPts val="2489"/>
              </a:lnSpc>
              <a:spcBef>
                <a:spcPct val="0"/>
              </a:spcBef>
            </a:pPr>
          </a:p>
          <a:p>
            <a:pPr algn="l">
              <a:lnSpc>
                <a:spcPts val="2489"/>
              </a:lnSpc>
              <a:spcBef>
                <a:spcPct val="0"/>
              </a:spcBef>
            </a:pPr>
          </a:p>
          <a:p>
            <a:pPr algn="l">
              <a:lnSpc>
                <a:spcPts val="5604"/>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false" flipV="false" rot="0">
            <a:off x="5879695" y="174937"/>
            <a:ext cx="6115638" cy="4125276"/>
          </a:xfrm>
          <a:custGeom>
            <a:avLst/>
            <a:gdLst/>
            <a:ahLst/>
            <a:cxnLst/>
            <a:rect r="r" b="b" t="t" l="l"/>
            <a:pathLst>
              <a:path h="4125276" w="6115638">
                <a:moveTo>
                  <a:pt x="0" y="0"/>
                </a:moveTo>
                <a:lnTo>
                  <a:pt x="6115638" y="0"/>
                </a:lnTo>
                <a:lnTo>
                  <a:pt x="6115638" y="4125276"/>
                </a:lnTo>
                <a:lnTo>
                  <a:pt x="0" y="41252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22214" y="342900"/>
            <a:ext cx="3725764" cy="4114800"/>
          </a:xfrm>
          <a:custGeom>
            <a:avLst/>
            <a:gdLst/>
            <a:ahLst/>
            <a:cxnLst/>
            <a:rect r="r" b="b" t="t" l="l"/>
            <a:pathLst>
              <a:path h="4114800" w="3725764">
                <a:moveTo>
                  <a:pt x="0" y="0"/>
                </a:moveTo>
                <a:lnTo>
                  <a:pt x="3725764" y="0"/>
                </a:lnTo>
                <a:lnTo>
                  <a:pt x="372576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354219" y="500387"/>
            <a:ext cx="5552352" cy="3957313"/>
          </a:xfrm>
          <a:custGeom>
            <a:avLst/>
            <a:gdLst/>
            <a:ahLst/>
            <a:cxnLst/>
            <a:rect r="r" b="b" t="t" l="l"/>
            <a:pathLst>
              <a:path h="3957313" w="5552352">
                <a:moveTo>
                  <a:pt x="0" y="0"/>
                </a:moveTo>
                <a:lnTo>
                  <a:pt x="5552352" y="0"/>
                </a:lnTo>
                <a:lnTo>
                  <a:pt x="5552352" y="3957313"/>
                </a:lnTo>
                <a:lnTo>
                  <a:pt x="0" y="3957313"/>
                </a:lnTo>
                <a:lnTo>
                  <a:pt x="0" y="0"/>
                </a:lnTo>
                <a:close/>
              </a:path>
            </a:pathLst>
          </a:custGeom>
          <a:blipFill>
            <a:blip r:embed="rId6"/>
            <a:stretch>
              <a:fillRect l="0" t="0" r="0" b="0"/>
            </a:stretch>
          </a:blipFill>
        </p:spPr>
      </p:sp>
      <p:sp>
        <p:nvSpPr>
          <p:cNvPr name="TextBox 5" id="5"/>
          <p:cNvSpPr txBox="true"/>
          <p:nvPr/>
        </p:nvSpPr>
        <p:spPr>
          <a:xfrm rot="0">
            <a:off x="6155808" y="1600162"/>
            <a:ext cx="5563411" cy="1246251"/>
          </a:xfrm>
          <a:prstGeom prst="rect">
            <a:avLst/>
          </a:prstGeom>
        </p:spPr>
        <p:txBody>
          <a:bodyPr anchor="t" rtlCol="false" tIns="0" lIns="0" bIns="0" rIns="0">
            <a:spAutoFit/>
          </a:bodyPr>
          <a:lstStyle/>
          <a:p>
            <a:pPr algn="ctr">
              <a:lnSpc>
                <a:spcPts val="4991"/>
              </a:lnSpc>
              <a:spcBef>
                <a:spcPct val="0"/>
              </a:spcBef>
            </a:pPr>
            <a:r>
              <a:rPr lang="en-US" sz="3899" spc="163">
                <a:solidFill>
                  <a:srgbClr val="000000"/>
                </a:solidFill>
                <a:latin typeface="TAN Headline"/>
                <a:ea typeface="TAN Headline"/>
                <a:cs typeface="TAN Headline"/>
                <a:sym typeface="TAN Headline"/>
              </a:rPr>
              <a:t>light as a Metaphor</a:t>
            </a:r>
          </a:p>
        </p:txBody>
      </p:sp>
      <p:sp>
        <p:nvSpPr>
          <p:cNvPr name="TextBox 6" id="6"/>
          <p:cNvSpPr txBox="true"/>
          <p:nvPr/>
        </p:nvSpPr>
        <p:spPr>
          <a:xfrm rot="0">
            <a:off x="822214" y="4810633"/>
            <a:ext cx="17465786" cy="2516759"/>
          </a:xfrm>
          <a:prstGeom prst="rect">
            <a:avLst/>
          </a:prstGeom>
        </p:spPr>
        <p:txBody>
          <a:bodyPr anchor="t" rtlCol="false" tIns="0" lIns="0" bIns="0" rIns="0">
            <a:spAutoFit/>
          </a:bodyPr>
          <a:lstStyle/>
          <a:p>
            <a:pPr algn="l">
              <a:lnSpc>
                <a:spcPts val="3328"/>
              </a:lnSpc>
              <a:spcBef>
                <a:spcPct val="0"/>
              </a:spcBef>
            </a:pPr>
            <a:r>
              <a:rPr lang="en-US" sz="2600" spc="109">
                <a:solidFill>
                  <a:srgbClr val="000000"/>
                </a:solidFill>
                <a:latin typeface="TAN Headline"/>
                <a:ea typeface="TAN Headline"/>
                <a:cs typeface="TAN Headline"/>
                <a:sym typeface="TAN Headline"/>
              </a:rPr>
              <a:t>Light frequently serves as a metaphor for knowledge and comprehension, symbolising the progression from ignorance to enlightenment. Plato’s Allegory of the Cave illustrates this, with sunlight representing genuine wisdom and the clarity attained through learning. Even in contemporary language, expressions such as “a light bulb went off” and “shed light on the problem” demonstrate that light continues to be associated with insight and understanding.</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EF7"/>
        </a:solidFill>
      </p:bgPr>
    </p:bg>
    <p:spTree>
      <p:nvGrpSpPr>
        <p:cNvPr id="1" name=""/>
        <p:cNvGrpSpPr/>
        <p:nvPr/>
      </p:nvGrpSpPr>
      <p:grpSpPr>
        <a:xfrm>
          <a:off x="0" y="0"/>
          <a:ext cx="0" cy="0"/>
          <a:chOff x="0" y="0"/>
          <a:chExt cx="0" cy="0"/>
        </a:xfrm>
      </p:grpSpPr>
      <p:sp>
        <p:nvSpPr>
          <p:cNvPr name="Freeform 2" id="2"/>
          <p:cNvSpPr/>
          <p:nvPr/>
        </p:nvSpPr>
        <p:spPr>
          <a:xfrm flipH="false" flipV="false" rot="0">
            <a:off x="14356228" y="6362376"/>
            <a:ext cx="3931772" cy="3924624"/>
          </a:xfrm>
          <a:custGeom>
            <a:avLst/>
            <a:gdLst/>
            <a:ahLst/>
            <a:cxnLst/>
            <a:rect r="r" b="b" t="t" l="l"/>
            <a:pathLst>
              <a:path h="3924624" w="3931772">
                <a:moveTo>
                  <a:pt x="0" y="0"/>
                </a:moveTo>
                <a:lnTo>
                  <a:pt x="3931772" y="0"/>
                </a:lnTo>
                <a:lnTo>
                  <a:pt x="3931772" y="3924624"/>
                </a:lnTo>
                <a:lnTo>
                  <a:pt x="0" y="39246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89960" y="2034540"/>
            <a:ext cx="14427200" cy="6170296"/>
          </a:xfrm>
          <a:prstGeom prst="rect">
            <a:avLst/>
          </a:prstGeom>
        </p:spPr>
        <p:txBody>
          <a:bodyPr anchor="t" rtlCol="false" tIns="0" lIns="0" bIns="0" rIns="0">
            <a:spAutoFit/>
          </a:bodyPr>
          <a:lstStyle/>
          <a:p>
            <a:pPr algn="l">
              <a:lnSpc>
                <a:spcPts val="3779"/>
              </a:lnSpc>
              <a:spcBef>
                <a:spcPct val="0"/>
              </a:spcBef>
            </a:pPr>
          </a:p>
          <a:p>
            <a:pPr algn="l">
              <a:lnSpc>
                <a:spcPts val="3779"/>
              </a:lnSpc>
              <a:spcBef>
                <a:spcPct val="0"/>
              </a:spcBef>
            </a:pPr>
            <a:r>
              <a:rPr lang="en-US" sz="2699">
                <a:solidFill>
                  <a:srgbClr val="000000"/>
                </a:solidFill>
                <a:latin typeface="TAN Headline"/>
                <a:ea typeface="TAN Headline"/>
                <a:cs typeface="TAN Headline"/>
                <a:sym typeface="TAN Headline"/>
              </a:rPr>
              <a:t>Solar energy and efficient lighting play an important role in protecting the environment. Using solar panels helps reduce pollution because they produce clean energy from the sun instead of burning fossil fuels. This means fewer greenhouse gases and a smaller carbon footprint. In addition, efficient lighting like LED bulbs uses less electricity and lasts much longer, which saves energy and reduces waste.</a:t>
            </a:r>
          </a:p>
          <a:p>
            <a:pPr algn="l">
              <a:lnSpc>
                <a:spcPts val="3779"/>
              </a:lnSpc>
              <a:spcBef>
                <a:spcPct val="0"/>
              </a:spcBef>
            </a:pPr>
            <a:r>
              <a:rPr lang="en-US" sz="2699">
                <a:solidFill>
                  <a:srgbClr val="000000"/>
                </a:solidFill>
                <a:latin typeface="TAN Headline"/>
                <a:ea typeface="TAN Headline"/>
                <a:cs typeface="TAN Headline"/>
                <a:sym typeface="TAN Headline"/>
              </a:rPr>
              <a:t>Cultural stories about light also inspire people to care for nature. In many cultures, light represents life, hope, and balance. These stories remind us that natural energy sources are gifts that we must protect. By connecting cultural values with modern technology, people become more aware of how their choices affect the planet and are encouraged to live more sustainably.</a:t>
            </a:r>
          </a:p>
        </p:txBody>
      </p:sp>
      <p:sp>
        <p:nvSpPr>
          <p:cNvPr name="TextBox 4" id="4"/>
          <p:cNvSpPr txBox="true"/>
          <p:nvPr/>
        </p:nvSpPr>
        <p:spPr>
          <a:xfrm rot="0">
            <a:off x="3062296" y="228181"/>
            <a:ext cx="8882528" cy="1553412"/>
          </a:xfrm>
          <a:prstGeom prst="rect">
            <a:avLst/>
          </a:prstGeom>
        </p:spPr>
        <p:txBody>
          <a:bodyPr anchor="t" rtlCol="false" tIns="0" lIns="0" bIns="0" rIns="0">
            <a:spAutoFit/>
          </a:bodyPr>
          <a:lstStyle/>
          <a:p>
            <a:pPr algn="ctr">
              <a:lnSpc>
                <a:spcPts val="3103"/>
              </a:lnSpc>
              <a:spcBef>
                <a:spcPct val="0"/>
              </a:spcBef>
            </a:pPr>
            <a:r>
              <a:rPr lang="en-US" sz="2217">
                <a:solidFill>
                  <a:srgbClr val="000000"/>
                </a:solidFill>
                <a:latin typeface="TAN Headline"/>
                <a:ea typeface="TAN Headline"/>
                <a:cs typeface="TAN Headline"/>
                <a:sym typeface="TAN Headline"/>
              </a:rPr>
              <a:t>“How can the use of solar energy and efficient lighting, along with cultural stories about light, help reduce environmental impact and inspire environmental awareness?”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DAG4qy4AdzU</dc:identifier>
  <dcterms:modified xsi:type="dcterms:W3CDTF">2011-08-01T06:04:30Z</dcterms:modified>
  <cp:revision>1</cp:revision>
  <dc:title>Blue and Yellow Playful Doodle Digital Brainstorm Presentation</dc:title>
</cp:coreProperties>
</file>