
<file path=[Content_Types].xml><?xml version="1.0" encoding="utf-8"?>
<Types xmlns="http://schemas.openxmlformats.org/package/2006/content-types">
  <Default Extension="img" ContentType="image/jpeg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D1A62-3DE9-4CF6-B9C9-00E5C21F34D6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7CCE4-34B2-4C79-81B9-E926743D3B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816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D1A62-3DE9-4CF6-B9C9-00E5C21F34D6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7CCE4-34B2-4C79-81B9-E926743D3B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55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D1A62-3DE9-4CF6-B9C9-00E5C21F34D6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7CCE4-34B2-4C79-81B9-E926743D3BD2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531873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D1A62-3DE9-4CF6-B9C9-00E5C21F34D6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7CCE4-34B2-4C79-81B9-E926743D3B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7958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D1A62-3DE9-4CF6-B9C9-00E5C21F34D6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7CCE4-34B2-4C79-81B9-E926743D3BD2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382192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D1A62-3DE9-4CF6-B9C9-00E5C21F34D6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7CCE4-34B2-4C79-81B9-E926743D3B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5217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D1A62-3DE9-4CF6-B9C9-00E5C21F34D6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7CCE4-34B2-4C79-81B9-E926743D3B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5512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D1A62-3DE9-4CF6-B9C9-00E5C21F34D6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7CCE4-34B2-4C79-81B9-E926743D3B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802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D1A62-3DE9-4CF6-B9C9-00E5C21F34D6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7CCE4-34B2-4C79-81B9-E926743D3B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794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D1A62-3DE9-4CF6-B9C9-00E5C21F34D6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7CCE4-34B2-4C79-81B9-E926743D3B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711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D1A62-3DE9-4CF6-B9C9-00E5C21F34D6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7CCE4-34B2-4C79-81B9-E926743D3B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616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D1A62-3DE9-4CF6-B9C9-00E5C21F34D6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7CCE4-34B2-4C79-81B9-E926743D3B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032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D1A62-3DE9-4CF6-B9C9-00E5C21F34D6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7CCE4-34B2-4C79-81B9-E926743D3B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259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D1A62-3DE9-4CF6-B9C9-00E5C21F34D6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7CCE4-34B2-4C79-81B9-E926743D3B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082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D1A62-3DE9-4CF6-B9C9-00E5C21F34D6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7CCE4-34B2-4C79-81B9-E926743D3B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58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D1A62-3DE9-4CF6-B9C9-00E5C21F34D6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7CCE4-34B2-4C79-81B9-E926743D3B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721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7D1A62-3DE9-4CF6-B9C9-00E5C21F34D6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7B7CCE4-34B2-4C79-81B9-E926743D3B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96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  <p:sldLayoutId id="2147483739" r:id="rId13"/>
    <p:sldLayoutId id="2147483740" r:id="rId14"/>
    <p:sldLayoutId id="2147483741" r:id="rId15"/>
    <p:sldLayoutId id="214748374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gijn.org/resource/guide-fundraising-investigative-journalism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creativecommons.org/licenses/by-nd/3.0/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sn.com/en-us/money/personalfinance/dave-ramsey-has-blunt-words-on-buying-a-home/ar-AA1Qk2tp" TargetMode="External"/><Relationship Id="rId2" Type="http://schemas.openxmlformats.org/officeDocument/2006/relationships/image" Target="../media/image2.im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CBFB42-EF6A-02F6-A758-D9937104EBD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/>
              <a:t>Fundamentals of Investing Using Dave Ramsey’s 7 Baby Steps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10F300-3CA3-21C7-300C-3FF476358AF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22E3DDE-45D5-9204-8649-3760962C55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567989" y="3953933"/>
            <a:ext cx="3182744" cy="240461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D53C06B-9F53-3166-2C3F-A8E96C3CA1ED}"/>
              </a:ext>
            </a:extLst>
          </p:cNvPr>
          <p:cNvSpPr txBox="1"/>
          <p:nvPr/>
        </p:nvSpPr>
        <p:spPr>
          <a:xfrm>
            <a:off x="567989" y="6358551"/>
            <a:ext cx="2350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>
                <a:hlinkClick r:id="rId3" tooltip="https://gijn.org/resource/guide-fundraising-investigative-journalism/"/>
              </a:rPr>
              <a:t>This Photo</a:t>
            </a:r>
            <a:r>
              <a:rPr lang="en-US" sz="900"/>
              <a:t> by Unknown Author is licensed under </a:t>
            </a:r>
            <a:r>
              <a:rPr lang="en-US" sz="900">
                <a:hlinkClick r:id="rId4" tooltip="https://creativecommons.org/licenses/by-nd/3.0/"/>
              </a:rPr>
              <a:t>CC BY-ND</a:t>
            </a:r>
            <a:endParaRPr lang="en-US" sz="900"/>
          </a:p>
        </p:txBody>
      </p:sp>
    </p:spTree>
    <p:extLst>
      <p:ext uri="{BB962C8B-B14F-4D97-AF65-F5344CB8AC3E}">
        <p14:creationId xmlns:p14="http://schemas.microsoft.com/office/powerpoint/2010/main" val="21540048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ECF4B9-007F-BA37-9634-F49030793B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Baby step 6 :</a:t>
            </a:r>
            <a:br>
              <a:rPr lang="en-US" dirty="0"/>
            </a:br>
            <a:r>
              <a:rPr lang="en-US" dirty="0"/>
              <a:t>Pay Off Your Home Early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EB136A-5E6B-86E0-15FF-4769C21EC9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Pay Off Your Home Early Includes :</a:t>
            </a:r>
          </a:p>
          <a:p>
            <a:r>
              <a:rPr lang="en-US" dirty="0"/>
              <a:t>-Paying off early reduces decades of interest</a:t>
            </a:r>
          </a:p>
          <a:p>
            <a:r>
              <a:rPr lang="en-US" dirty="0"/>
              <a:t>-Frees up money for investing &amp; giving</a:t>
            </a:r>
          </a:p>
          <a:p>
            <a:r>
              <a:rPr lang="en-US" dirty="0"/>
              <a:t>-Step usually overlaps with increasing investing</a:t>
            </a:r>
          </a:p>
        </p:txBody>
      </p:sp>
    </p:spTree>
    <p:extLst>
      <p:ext uri="{BB962C8B-B14F-4D97-AF65-F5344CB8AC3E}">
        <p14:creationId xmlns:p14="http://schemas.microsoft.com/office/powerpoint/2010/main" val="3791105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8E717F-FBDA-4A0D-C3CB-6C946062D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Baby step 7 :</a:t>
            </a:r>
            <a:br>
              <a:rPr lang="en-US" dirty="0"/>
            </a:br>
            <a:r>
              <a:rPr lang="en-US" dirty="0"/>
              <a:t>Build Wealth and Give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18C37E-FB30-A630-FA18-6E205EAB21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Build Wealth and Give Include : </a:t>
            </a:r>
          </a:p>
          <a:p>
            <a:r>
              <a:rPr lang="en-US" dirty="0"/>
              <a:t>-Investing continues to grow even faster with no debts </a:t>
            </a:r>
          </a:p>
          <a:p>
            <a:r>
              <a:rPr lang="en-US" dirty="0"/>
              <a:t>Focus on: </a:t>
            </a:r>
          </a:p>
          <a:p>
            <a:r>
              <a:rPr lang="en-US" dirty="0"/>
              <a:t>Generosity</a:t>
            </a:r>
          </a:p>
          <a:p>
            <a:r>
              <a:rPr lang="en-US" dirty="0"/>
              <a:t>Legacy building</a:t>
            </a:r>
          </a:p>
          <a:p>
            <a:r>
              <a:rPr lang="en-US" dirty="0"/>
              <a:t>More advanced investing (real estate, business ownership, etc.)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04795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DB87EB-1504-1965-AED5-24FCECF733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Investing Principles to Remember: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E22999-EAD8-64DE-ABD2-0A1F1A4840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-Start early</a:t>
            </a:r>
          </a:p>
          <a:p>
            <a:r>
              <a:rPr lang="en-US" dirty="0"/>
              <a:t>-Stay consistent</a:t>
            </a:r>
          </a:p>
          <a:p>
            <a:r>
              <a:rPr lang="en-US" dirty="0"/>
              <a:t>-Don’t try to time the market</a:t>
            </a:r>
          </a:p>
          <a:p>
            <a:r>
              <a:rPr lang="en-US" dirty="0"/>
              <a:t>-Diversify</a:t>
            </a:r>
          </a:p>
          <a:p>
            <a:r>
              <a:rPr lang="en-US" dirty="0"/>
              <a:t>-Think in decades, not months</a:t>
            </a:r>
          </a:p>
        </p:txBody>
      </p:sp>
    </p:spTree>
    <p:extLst>
      <p:ext uri="{BB962C8B-B14F-4D97-AF65-F5344CB8AC3E}">
        <p14:creationId xmlns:p14="http://schemas.microsoft.com/office/powerpoint/2010/main" val="12176123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9727FB-0B4B-66F8-5289-8EB1B2A6C7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77333"/>
            <a:ext cx="8596668" cy="1320800"/>
          </a:xfrm>
        </p:spPr>
        <p:txBody>
          <a:bodyPr/>
          <a:lstStyle/>
          <a:p>
            <a:r>
              <a:rPr lang="en-US" dirty="0"/>
              <a:t>Common Investing Mistakes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888115-1565-A96D-8ACB-68C108EC42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-Panic selling</a:t>
            </a:r>
          </a:p>
          <a:p>
            <a:r>
              <a:rPr lang="en-US" dirty="0"/>
              <a:t>-Following trends/social media hype</a:t>
            </a:r>
          </a:p>
          <a:p>
            <a:r>
              <a:rPr lang="en-US" dirty="0"/>
              <a:t>-Not having an emergency fund first</a:t>
            </a:r>
          </a:p>
          <a:p>
            <a:r>
              <a:rPr lang="en-US" dirty="0"/>
              <a:t>-Investing while still in high-interest debt</a:t>
            </a:r>
          </a:p>
          <a:p>
            <a:r>
              <a:rPr lang="en-US" dirty="0"/>
              <a:t>-Lack of patience</a:t>
            </a:r>
          </a:p>
        </p:txBody>
      </p:sp>
    </p:spTree>
    <p:extLst>
      <p:ext uri="{BB962C8B-B14F-4D97-AF65-F5344CB8AC3E}">
        <p14:creationId xmlns:p14="http://schemas.microsoft.com/office/powerpoint/2010/main" val="19844785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27D647-EF76-C0A7-E96D-1ED907ABE4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E94597-9EDF-BBD3-05A0-540F5C3C6C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Baby Steps create a safe foundation before investing</a:t>
            </a:r>
          </a:p>
          <a:p>
            <a:r>
              <a:rPr lang="en-US" dirty="0"/>
              <a:t>Investing (Step 4) is the turning point for building wealth</a:t>
            </a:r>
          </a:p>
          <a:p>
            <a:r>
              <a:rPr lang="en-US" dirty="0"/>
              <a:t>The process is simple, disciplined, and long-term focused</a:t>
            </a:r>
          </a:p>
          <a:p>
            <a:r>
              <a:rPr lang="en-US" dirty="0"/>
              <a:t>Final message: </a:t>
            </a:r>
            <a:r>
              <a:rPr lang="en-US" i="1" dirty="0"/>
              <a:t>Anyone can build wealth with the right plan.</a:t>
            </a:r>
          </a:p>
          <a:p>
            <a:endParaRPr lang="en-US" i="1" dirty="0"/>
          </a:p>
          <a:p>
            <a:endParaRPr lang="en-US" i="1" dirty="0"/>
          </a:p>
          <a:p>
            <a:endParaRPr lang="en-US" i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66106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34595D-D828-5CA5-2B36-C95930FEAB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8ADFED-E9C0-89FD-6FC3-5F9C2D08ED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Presented by : </a:t>
            </a:r>
            <a:r>
              <a:rPr lang="en-US" dirty="0" err="1"/>
              <a:t>ahmad</a:t>
            </a:r>
            <a:r>
              <a:rPr lang="en-US" dirty="0"/>
              <a:t> </a:t>
            </a:r>
            <a:r>
              <a:rPr lang="en-US" dirty="0" err="1"/>
              <a:t>awni</a:t>
            </a:r>
            <a:r>
              <a:rPr lang="en-US" dirty="0"/>
              <a:t> </a:t>
            </a:r>
            <a:r>
              <a:rPr lang="en-US" dirty="0" err="1"/>
              <a:t>alqudah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0775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4C48F-DF20-3C02-278C-5436FE2DB9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Introduction to Dave Ramsey</a:t>
            </a:r>
            <a:br>
              <a:rPr lang="en-US" b="1" dirty="0"/>
            </a:b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98D0F4-A154-6E43-E881-4B64AD1092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Brief explanation: Dave Ramsey is a personal finance expert known for simple step-by-step money management.</a:t>
            </a:r>
          </a:p>
          <a:p>
            <a:endParaRPr lang="en-US" dirty="0"/>
          </a:p>
          <a:p>
            <a:r>
              <a:rPr lang="en-US" dirty="0"/>
              <a:t>Emphasize: His “7 Baby Steps” provide a clear path to financial stability and investing.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A8CB308-8DE0-9ED5-C0B6-AAFE889645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965200" y="4030133"/>
            <a:ext cx="3708400" cy="2528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85588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AE63DB-C5A9-A7D1-E077-F6CDB41494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Investing Matters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757E3919-A378-A275-6287-24127654A14B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77334" y="2669818"/>
            <a:ext cx="6856364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Define i</a:t>
            </a:r>
            <a:r>
              <a:rPr kumimoji="0" lang="en-US" altLang="en-US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vesting: using money to buy assets that grow over time.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Importance: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n-US" altLang="en-US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dirty="0">
                <a:solidFill>
                  <a:schemeClr val="tx1"/>
                </a:solidFill>
                <a:latin typeface="Arial" panose="020B0604020202020204" pitchFamily="34" charset="0"/>
              </a:rPr>
              <a:t>1-</a:t>
            </a:r>
            <a:r>
              <a:rPr lang="en-US" dirty="0"/>
              <a:t>Beats inflation</a:t>
            </a: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dirty="0">
                <a:solidFill>
                  <a:schemeClr val="tx1"/>
                </a:solidFill>
                <a:latin typeface="Arial" panose="020B0604020202020204" pitchFamily="34" charset="0"/>
              </a:rPr>
              <a:t>2-</a:t>
            </a:r>
            <a:r>
              <a:rPr lang="en-US" dirty="0"/>
              <a:t>Builds long-term wealth</a:t>
            </a: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dirty="0">
                <a:solidFill>
                  <a:schemeClr val="tx1"/>
                </a:solidFill>
                <a:latin typeface="Arial" panose="020B0604020202020204" pitchFamily="34" charset="0"/>
              </a:rPr>
              <a:t>3-</a:t>
            </a:r>
            <a:r>
              <a:rPr lang="en-US" dirty="0"/>
              <a:t>Creates financial freedom</a:t>
            </a: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72595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71FA88-0086-3008-4820-D63C0AB6B1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of the 7 Baby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873B6E-3E9C-D597-2879-A3141C3395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1-Save $1,000 for a starter emergency fund</a:t>
            </a:r>
          </a:p>
          <a:p>
            <a:r>
              <a:rPr lang="en-US" dirty="0"/>
              <a:t>2-Pay off all debt (except mortgage) using the Debt Snowball</a:t>
            </a:r>
          </a:p>
          <a:p>
            <a:r>
              <a:rPr lang="en-US" dirty="0"/>
              <a:t>3-Save 3–6 months of expenses</a:t>
            </a:r>
          </a:p>
          <a:p>
            <a:r>
              <a:rPr lang="en-US" dirty="0"/>
              <a:t>4-Invest 15% of household income for retirement</a:t>
            </a:r>
          </a:p>
          <a:p>
            <a:r>
              <a:rPr lang="en-US" dirty="0"/>
              <a:t>5-Save for children's college</a:t>
            </a:r>
          </a:p>
          <a:p>
            <a:r>
              <a:rPr lang="en-US" dirty="0"/>
              <a:t>6-Pay off your home early</a:t>
            </a:r>
          </a:p>
          <a:p>
            <a:r>
              <a:rPr lang="en-US" dirty="0"/>
              <a:t>7-Build wealth &amp; give generously</a:t>
            </a:r>
          </a:p>
          <a:p>
            <a:r>
              <a:rPr lang="en-US" dirty="0"/>
              <a:t>You will reach investing mainly at step 4.</a:t>
            </a:r>
          </a:p>
        </p:txBody>
      </p:sp>
    </p:spTree>
    <p:extLst>
      <p:ext uri="{BB962C8B-B14F-4D97-AF65-F5344CB8AC3E}">
        <p14:creationId xmlns:p14="http://schemas.microsoft.com/office/powerpoint/2010/main" val="3971846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DF4CCD-0EBA-97A7-BB21-7D371F113E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Baby Step 1:</a:t>
            </a:r>
            <a:br>
              <a:rPr lang="en-US" dirty="0"/>
            </a:br>
            <a:r>
              <a:rPr lang="en-US" dirty="0"/>
              <a:t> Starter Emergency Fund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2C0D47-CF6B-4DF8-3994-3D68BFCA79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Starter Emergency Fund (baby step 1) Includes:</a:t>
            </a:r>
          </a:p>
          <a:p>
            <a:r>
              <a:rPr lang="en-US" dirty="0"/>
              <a:t>1-Purpose: protection from small unexpected expenses</a:t>
            </a:r>
          </a:p>
          <a:p>
            <a:r>
              <a:rPr lang="en-US" dirty="0"/>
              <a:t>2-Why before investing: prevents using credit cards or loans</a:t>
            </a:r>
          </a:p>
          <a:p>
            <a:r>
              <a:rPr lang="en-US" dirty="0"/>
              <a:t>3-Target amount: $1,000 (or slightly more outside the U.S.)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41152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58AADD-2DEE-EBCB-4ACD-EA69FFBC24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Baby step 2:</a:t>
            </a:r>
            <a:br>
              <a:rPr lang="en-US" dirty="0"/>
            </a:br>
            <a:r>
              <a:rPr lang="en-US" dirty="0"/>
              <a:t>Pay Off All Debt (Except Mortgage)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8FDB14-152A-D73E-02FE-ECFBCD87AA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Pay Off All Debt Includes :</a:t>
            </a:r>
          </a:p>
          <a:p>
            <a:r>
              <a:rPr lang="en-US" dirty="0"/>
              <a:t>-Method: Debt Snowball (smallest balance first)</a:t>
            </a:r>
          </a:p>
          <a:p>
            <a:r>
              <a:rPr lang="en-US" dirty="0"/>
              <a:t>-Why before investing: debt interest eats investment profits</a:t>
            </a:r>
          </a:p>
          <a:p>
            <a:r>
              <a:rPr lang="en-US" dirty="0"/>
              <a:t>-Outcome: frees income for future investing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61326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872D4F-5020-6D52-B474-FBB12DA700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Baby step 3:</a:t>
            </a:r>
            <a:br>
              <a:rPr lang="en-US" dirty="0"/>
            </a:br>
            <a:r>
              <a:rPr lang="en-US" dirty="0"/>
              <a:t>Fully Funded Emergency Fund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98C2CF-21EC-6DC1-795D-069370C829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Fully Funded Emergency Fund Includes : </a:t>
            </a:r>
          </a:p>
          <a:p>
            <a:r>
              <a:rPr lang="en-US" dirty="0"/>
              <a:t>-Save 3–6 months of expenses</a:t>
            </a:r>
          </a:p>
          <a:p>
            <a:r>
              <a:rPr lang="en-US" dirty="0"/>
              <a:t>-Purpose: protects investments during job loss or emergencies</a:t>
            </a:r>
          </a:p>
          <a:p>
            <a:r>
              <a:rPr lang="en-US" dirty="0"/>
              <a:t>-Prevents panic selling in the market</a:t>
            </a:r>
          </a:p>
          <a:p>
            <a:r>
              <a:rPr lang="en-US" dirty="0"/>
              <a:t>-Helps create financial stability before investing heavily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59996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CF7671-B011-2FB0-23EA-9E62AC1AA0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Baby step 4:</a:t>
            </a:r>
            <a:br>
              <a:rPr lang="en-US" dirty="0"/>
            </a:br>
            <a:r>
              <a:rPr lang="en-US" dirty="0"/>
              <a:t>Invest 15% of Income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88FBEB-600B-6C00-EF23-F955786FE4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Invest 15% of Income Includes :</a:t>
            </a:r>
          </a:p>
          <a:p>
            <a:r>
              <a:rPr lang="en-US" dirty="0"/>
              <a:t>-This is the core investing step</a:t>
            </a:r>
          </a:p>
          <a:p>
            <a:r>
              <a:rPr lang="en-US" dirty="0"/>
              <a:t>-Recommended accounts (depending on country): </a:t>
            </a:r>
          </a:p>
          <a:p>
            <a:r>
              <a:rPr lang="en-US" dirty="0"/>
              <a:t>-Importance of long-term investing</a:t>
            </a:r>
          </a:p>
          <a:p>
            <a:r>
              <a:rPr lang="en-US" dirty="0"/>
              <a:t>-Concept of diversification (spreading money across investments)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05683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F39B23-7A3B-EF0F-C497-8B988A38F1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Baby step 5:</a:t>
            </a:r>
            <a:br>
              <a:rPr lang="en-US" dirty="0"/>
            </a:br>
            <a:r>
              <a:rPr lang="en-US" dirty="0"/>
              <a:t>Save for Children’s College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42A2AB-22AE-863B-75BE-C59CFE8880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-Save for Children’s College Includes : </a:t>
            </a:r>
          </a:p>
          <a:p>
            <a:r>
              <a:rPr lang="en-US" dirty="0"/>
              <a:t>-Only after investing 15% for retirement</a:t>
            </a:r>
          </a:p>
          <a:p>
            <a:r>
              <a:rPr lang="en-US" dirty="0"/>
              <a:t>-Options (example): education savings accounts, 529 plans (in U.S.)</a:t>
            </a:r>
          </a:p>
          <a:p>
            <a:r>
              <a:rPr lang="en-US" dirty="0"/>
              <a:t>-Purpose: reduce future student debt</a:t>
            </a:r>
          </a:p>
        </p:txBody>
      </p:sp>
    </p:spTree>
    <p:extLst>
      <p:ext uri="{BB962C8B-B14F-4D97-AF65-F5344CB8AC3E}">
        <p14:creationId xmlns:p14="http://schemas.microsoft.com/office/powerpoint/2010/main" val="102442557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83</TotalTime>
  <Words>582</Words>
  <Application>Microsoft Office PowerPoint</Application>
  <PresentationFormat>Widescreen</PresentationFormat>
  <Paragraphs>85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Trebuchet MS</vt:lpstr>
      <vt:lpstr>Wingdings 3</vt:lpstr>
      <vt:lpstr>Facet</vt:lpstr>
      <vt:lpstr>Fundamentals of Investing Using Dave Ramsey’s 7 Baby Steps </vt:lpstr>
      <vt:lpstr>Introduction to Dave Ramsey  </vt:lpstr>
      <vt:lpstr>Why Investing Matters</vt:lpstr>
      <vt:lpstr>Overview of the 7 Baby Steps</vt:lpstr>
      <vt:lpstr>Baby Step 1:  Starter Emergency Fund</vt:lpstr>
      <vt:lpstr>Baby step 2: Pay Off All Debt (Except Mortgage)</vt:lpstr>
      <vt:lpstr>Baby step 3: Fully Funded Emergency Fund</vt:lpstr>
      <vt:lpstr>Baby step 4: Invest 15% of Income</vt:lpstr>
      <vt:lpstr>Baby step 5: Save for Children’s College</vt:lpstr>
      <vt:lpstr>Baby step 6 : Pay Off Your Home Early</vt:lpstr>
      <vt:lpstr>Baby step 7 : Build Wealth and Give</vt:lpstr>
      <vt:lpstr>Key Investing Principles to Remember:</vt:lpstr>
      <vt:lpstr>Common Investing Mistakes</vt:lpstr>
      <vt:lpstr>Conclusion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ahmadstudy qudah</dc:creator>
  <cp:lastModifiedBy>ahmadstudy qudah</cp:lastModifiedBy>
  <cp:revision>1</cp:revision>
  <dcterms:created xsi:type="dcterms:W3CDTF">2025-11-17T14:19:58Z</dcterms:created>
  <dcterms:modified xsi:type="dcterms:W3CDTF">2025-11-17T15:43:52Z</dcterms:modified>
</cp:coreProperties>
</file>