
<file path=[Content_Types].xml><?xml version="1.0" encoding="utf-8"?>
<Types xmlns="http://schemas.openxmlformats.org/package/2006/content-types">
  <Default Extension="web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A047C-3F26-4E13-8AF3-AF8F165275C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2C54-D85F-4BF3-88A8-16FECAF41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993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A047C-3F26-4E13-8AF3-AF8F165275C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2C54-D85F-4BF3-88A8-16FECAF41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0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A047C-3F26-4E13-8AF3-AF8F165275C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2C54-D85F-4BF3-88A8-16FECAF41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604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A047C-3F26-4E13-8AF3-AF8F165275C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2C54-D85F-4BF3-88A8-16FECAF41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942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A047C-3F26-4E13-8AF3-AF8F165275C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2C54-D85F-4BF3-88A8-16FECAF41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027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A047C-3F26-4E13-8AF3-AF8F165275C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2C54-D85F-4BF3-88A8-16FECAF41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893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A047C-3F26-4E13-8AF3-AF8F165275C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2C54-D85F-4BF3-88A8-16FECAF41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231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A047C-3F26-4E13-8AF3-AF8F165275C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2C54-D85F-4BF3-88A8-16FECAF41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549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A047C-3F26-4E13-8AF3-AF8F165275C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2C54-D85F-4BF3-88A8-16FECAF41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64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A047C-3F26-4E13-8AF3-AF8F165275C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2C54-D85F-4BF3-88A8-16FECAF41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159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A047C-3F26-4E13-8AF3-AF8F165275C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2C54-D85F-4BF3-88A8-16FECAF41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758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A047C-3F26-4E13-8AF3-AF8F165275C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E2C54-D85F-4BF3-88A8-16FECAF41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1752599"/>
          </a:xfrm>
        </p:spPr>
        <p:txBody>
          <a:bodyPr/>
          <a:lstStyle/>
          <a:p>
            <a:pPr rtl="1"/>
            <a:r>
              <a:rPr lang="ar-JO" dirty="0" smtClean="0"/>
              <a:t>كيف نُوَعّي المجتمع المدرسي بوسائل الدفع الإلكتروني الآمن؟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38400"/>
            <a:ext cx="914400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46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ar-JO" sz="4800" b="1" i="1" u="sng" dirty="0" smtClean="0">
                <a:solidFill>
                  <a:srgbClr val="C00000"/>
                </a:solidFill>
              </a:rPr>
              <a:t>قواعد ذهبية للدفع الإلكتروني الآمن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sz="3600" dirty="0" smtClean="0"/>
              <a:t>عدم مشاركة رمز التحقق </a:t>
            </a:r>
            <a:r>
              <a:rPr lang="en-US" sz="3600" dirty="0" smtClean="0"/>
              <a:t>OTP)</a:t>
            </a:r>
            <a:r>
              <a:rPr lang="ar-JO" sz="3600" dirty="0"/>
              <a:t>)</a:t>
            </a:r>
            <a:r>
              <a:rPr lang="en-US" sz="3600" dirty="0" smtClean="0"/>
              <a:t> </a:t>
            </a:r>
            <a:r>
              <a:rPr lang="ar-JO" sz="3600" dirty="0" smtClean="0"/>
              <a:t>مع أي شخص.</a:t>
            </a:r>
          </a:p>
          <a:p>
            <a:pPr algn="r" rtl="1"/>
            <a:r>
              <a:rPr lang="ar-JO" sz="3600" dirty="0" smtClean="0"/>
              <a:t>استخدام كلمات مرور قوية وغير مكررة.</a:t>
            </a:r>
          </a:p>
          <a:p>
            <a:pPr algn="r" rtl="1"/>
            <a:r>
              <a:rPr lang="ar-JO" sz="3600" dirty="0" smtClean="0"/>
              <a:t>تجنّب الشراء من مواقع غير معروفة.</a:t>
            </a:r>
          </a:p>
          <a:p>
            <a:pPr algn="r" rtl="1"/>
            <a:r>
              <a:rPr lang="ar-JO" sz="3600" dirty="0" smtClean="0"/>
              <a:t>تحديث التطبيقات بشكل مستمر.</a:t>
            </a:r>
          </a:p>
          <a:p>
            <a:pPr algn="r" rtl="1"/>
            <a:r>
              <a:rPr lang="ar-JO" sz="3600" dirty="0" smtClean="0"/>
              <a:t>مراجعة كشف الحساب البنكي شهريًا.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4609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JO" sz="6000" dirty="0" smtClean="0"/>
              <a:t>إعداد الطالب: محمد المشني</a:t>
            </a:r>
          </a:p>
          <a:p>
            <a:pPr marL="0" indent="0" algn="ctr" rtl="1">
              <a:buNone/>
            </a:pPr>
            <a:r>
              <a:rPr lang="ar-JO" sz="6000" dirty="0" smtClean="0"/>
              <a:t>من الصف: العاشر( أ )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48725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sz="5400" b="1" dirty="0" smtClean="0">
                <a:solidFill>
                  <a:schemeClr val="accent4">
                    <a:lumMod val="75000"/>
                  </a:schemeClr>
                </a:solidFill>
              </a:rPr>
              <a:t>المقدمة:</a:t>
            </a:r>
            <a:endParaRPr lang="en-US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JO" dirty="0" smtClean="0"/>
              <a:t>مع انتشار التعاملات المالية الرقمية وتوجّه الطلاب وأولياء الأمور والمعلمين للدفع الإلكتروني (رسوم، مشتريات مدرسية، اشتراكات، تبرعات) أصبح من الضروري تعزيز التوعية بأمن المعلومات وحماية المستخدمين من أي مخاطر مالية.</a:t>
            </a:r>
          </a:p>
          <a:p>
            <a:pPr marL="0" indent="0" algn="r" rtl="1">
              <a:buNone/>
            </a:pPr>
            <a:r>
              <a:rPr lang="ar-JO" dirty="0" smtClean="0"/>
              <a:t>يهدف هذا الدليل إلى تقديم خطوات واضحة تساعد المدرسة على نشر ثقافة الدفع الإلكتروني الآمن.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88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sz="5400" b="1" dirty="0" smtClean="0">
                <a:solidFill>
                  <a:schemeClr val="accent4">
                    <a:lumMod val="75000"/>
                  </a:schemeClr>
                </a:solidFill>
              </a:rPr>
              <a:t>أهداف الدليل:</a:t>
            </a:r>
            <a:endParaRPr lang="en-US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ar-JO" dirty="0" smtClean="0"/>
              <a:t>رفع مستوى الوعي لدى الطلاب والمعلمين حول مخاطر الدفع غير الآمن.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JO" dirty="0" smtClean="0"/>
              <a:t>تعريف المجتمع المدرسي بأكثر وسائل الدفع موثوقيةً.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JO" dirty="0" smtClean="0"/>
              <a:t>توضيح دور التكنولوجيا الحديثة في حماية بيانات المستخدم.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JO" dirty="0" smtClean="0"/>
              <a:t>توفير إرشادات وقواعد سهلة التطبيق داخل البيئة المدرسية.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1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ar-JO" sz="4800" b="1" dirty="0" smtClean="0">
                <a:solidFill>
                  <a:schemeClr val="accent4">
                    <a:lumMod val="75000"/>
                  </a:schemeClr>
                </a:solidFill>
              </a:rPr>
              <a:t>أكثر وسائل الدفع الإلكتروني أمانًا:</a:t>
            </a:r>
            <a:endParaRPr lang="en-US" sz="48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rmAutofit lnSpcReduction="10000"/>
          </a:bodyPr>
          <a:lstStyle/>
          <a:p>
            <a:pPr marL="514350" indent="-514350" algn="r" rtl="1">
              <a:buAutoNum type="arabicPeriod"/>
            </a:pPr>
            <a:r>
              <a:rPr lang="ar-JO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المحافظ الإلكترونية المعروفة</a:t>
            </a:r>
          </a:p>
          <a:p>
            <a:pPr marL="0" indent="0" algn="r" rtl="1">
              <a:buNone/>
            </a:pPr>
            <a:r>
              <a:rPr lang="ar-JO" dirty="0" smtClean="0"/>
              <a:t> (</a:t>
            </a:r>
            <a:r>
              <a:rPr lang="en-US" dirty="0" smtClean="0"/>
              <a:t>Apple Pay، Google Wallet، STC Pay،</a:t>
            </a:r>
            <a:r>
              <a:rPr lang="ar-JO" dirty="0" smtClean="0"/>
              <a:t> </a:t>
            </a:r>
            <a:r>
              <a:rPr lang="en-US" dirty="0" smtClean="0"/>
              <a:t>PayPal</a:t>
            </a:r>
            <a:r>
              <a:rPr lang="ar-JO" dirty="0" smtClean="0"/>
              <a:t>) </a:t>
            </a:r>
            <a:r>
              <a:rPr lang="ar-JO" u="sng" dirty="0" smtClean="0"/>
              <a:t>مميزاتها: </a:t>
            </a:r>
          </a:p>
          <a:p>
            <a:pPr algn="r" rtl="1"/>
            <a:r>
              <a:rPr lang="ar-JO" dirty="0" smtClean="0"/>
              <a:t>تشفير البيانات وعدم مشاركة تفاصيل البطاقة مع التاجر.</a:t>
            </a:r>
          </a:p>
          <a:p>
            <a:pPr algn="r" rtl="1"/>
            <a:r>
              <a:rPr lang="ar-JO" dirty="0" smtClean="0"/>
              <a:t>استخدام بصمة الإصبع أو الوجه كطبقات حماية إضافية.</a:t>
            </a:r>
          </a:p>
          <a:p>
            <a:pPr marL="0" indent="0" algn="r" rtl="1">
              <a:buNone/>
            </a:pPr>
            <a:endParaRPr lang="ar-JO" dirty="0" smtClean="0"/>
          </a:p>
          <a:p>
            <a:pPr marL="0" indent="0" algn="r" rtl="1">
              <a:buNone/>
            </a:pPr>
            <a:r>
              <a:rPr lang="ar-JO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البطاقات البنكية الذكية</a:t>
            </a:r>
          </a:p>
          <a:p>
            <a:pPr marL="0" indent="0" algn="r" rtl="1">
              <a:buNone/>
            </a:pPr>
            <a:r>
              <a:rPr lang="ar-JO" dirty="0" smtClean="0"/>
              <a:t> </a:t>
            </a:r>
            <a:r>
              <a:rPr lang="en-US" dirty="0" smtClean="0"/>
              <a:t>Chip &amp; PIN / Contactless)</a:t>
            </a:r>
            <a:r>
              <a:rPr lang="ar-JO" dirty="0" smtClean="0"/>
              <a:t>) </a:t>
            </a:r>
            <a:r>
              <a:rPr lang="ar-JO" u="sng" dirty="0" smtClean="0"/>
              <a:t>مميزاتها:</a:t>
            </a:r>
          </a:p>
          <a:p>
            <a:pPr algn="r" rtl="1"/>
            <a:r>
              <a:rPr lang="ar-JO" dirty="0" smtClean="0"/>
              <a:t>احتواء شريحة ذكية تُصعّب نسخ البيانات.</a:t>
            </a:r>
          </a:p>
          <a:p>
            <a:pPr algn="r" rtl="1"/>
            <a:r>
              <a:rPr lang="ar-JO" dirty="0" smtClean="0"/>
              <a:t>دعم بروتوكولات أمان مثل </a:t>
            </a:r>
            <a:r>
              <a:rPr lang="en-US" dirty="0" smtClean="0"/>
              <a:t>3D secure</a:t>
            </a:r>
            <a:r>
              <a:rPr lang="ar-JO" dirty="0" smtClean="0"/>
              <a:t> (رمز تحقق يرسل للهاتف).</a:t>
            </a:r>
          </a:p>
          <a:p>
            <a:pPr marL="514350" indent="-514350" algn="r" rtl="1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44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ar-JO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الدفع عبر التطبيقات البنكية الرسمية</a:t>
            </a:r>
          </a:p>
          <a:p>
            <a:pPr marL="0" indent="0" algn="r" rtl="1">
              <a:buNone/>
            </a:pPr>
            <a:r>
              <a:rPr lang="ar-JO" u="sng" dirty="0" smtClean="0"/>
              <a:t>مميزاتها:</a:t>
            </a:r>
          </a:p>
          <a:p>
            <a:pPr algn="r" rtl="1"/>
            <a:r>
              <a:rPr lang="ar-JO" dirty="0" smtClean="0"/>
              <a:t>تعتمد على أنظمة متعددة للتحقق (</a:t>
            </a:r>
            <a:r>
              <a:rPr lang="en-US" dirty="0" smtClean="0"/>
              <a:t>OTP، </a:t>
            </a:r>
            <a:r>
              <a:rPr lang="ar-JO" dirty="0" smtClean="0"/>
              <a:t>بصمة، كلمة مرور قوية).</a:t>
            </a:r>
          </a:p>
          <a:p>
            <a:pPr algn="r" rtl="1"/>
            <a:r>
              <a:rPr lang="ar-JO" dirty="0" smtClean="0"/>
              <a:t>مراقبة مستمرة للعمليات المشبوهة.</a:t>
            </a:r>
          </a:p>
          <a:p>
            <a:pPr marL="0" indent="0" algn="r" rtl="1">
              <a:buNone/>
            </a:pPr>
            <a:endParaRPr lang="ar-JO" dirty="0" smtClean="0"/>
          </a:p>
          <a:p>
            <a:pPr marL="0" indent="0" algn="r" rtl="1">
              <a:buNone/>
            </a:pPr>
            <a:r>
              <a:rPr lang="ar-JO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الحوالات البنكية عبر منصات موثوقة</a:t>
            </a:r>
          </a:p>
          <a:p>
            <a:pPr marL="0" indent="0" algn="r" rtl="1">
              <a:buNone/>
            </a:pPr>
            <a:r>
              <a:rPr lang="ar-JO" u="sng" dirty="0" smtClean="0"/>
              <a:t>مميزاتها:</a:t>
            </a:r>
          </a:p>
          <a:p>
            <a:pPr algn="r" rtl="1"/>
            <a:r>
              <a:rPr lang="ar-JO" dirty="0" smtClean="0"/>
              <a:t>تشفير قوي وارتباط مباشر بأنظمة البنك.</a:t>
            </a:r>
          </a:p>
          <a:p>
            <a:pPr algn="r" rtl="1"/>
            <a:r>
              <a:rPr lang="ar-JO" dirty="0" smtClean="0"/>
              <a:t>إمكانية تتبع العملية ومعرفة المستلم بدقة.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94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1"/>
            <a:r>
              <a:rPr lang="en-US" sz="4800" b="1" dirty="0" smtClean="0">
                <a:solidFill>
                  <a:schemeClr val="accent4">
                    <a:lumMod val="75000"/>
                  </a:schemeClr>
                </a:solidFill>
              </a:rPr>
              <a:t>🔐 </a:t>
            </a:r>
            <a:r>
              <a:rPr lang="ar-JO" sz="4800" b="1" dirty="0" smtClean="0">
                <a:solidFill>
                  <a:schemeClr val="accent4">
                    <a:lumMod val="75000"/>
                  </a:schemeClr>
                </a:solidFill>
              </a:rPr>
              <a:t> دور التكنولوجيا في حماية المستخدمين من الاحتيال المالي</a:t>
            </a:r>
            <a:endParaRPr lang="en-US" sz="48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algn="r" rtl="1">
              <a:buAutoNum type="arabicPeriod"/>
            </a:pPr>
            <a:r>
              <a:rPr lang="ar-JO" sz="3500" u="sng" dirty="0" smtClean="0">
                <a:solidFill>
                  <a:schemeClr val="accent2">
                    <a:lumMod val="75000"/>
                  </a:schemeClr>
                </a:solidFill>
              </a:rPr>
              <a:t>التشفير </a:t>
            </a:r>
            <a:r>
              <a:rPr lang="en-US" sz="3500" u="sng" dirty="0" smtClean="0">
                <a:solidFill>
                  <a:schemeClr val="accent2">
                    <a:lumMod val="75000"/>
                  </a:schemeClr>
                </a:solidFill>
              </a:rPr>
              <a:t>(Encryption)</a:t>
            </a:r>
            <a:endParaRPr lang="ar-JO" sz="3500" u="sng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r" rtl="1">
              <a:buNone/>
            </a:pPr>
            <a:r>
              <a:rPr lang="ar-JO" dirty="0" smtClean="0"/>
              <a:t> يُستخدم لحماية البيانات أثناء الإرسال بحيث لا يمكن قراءتها حتى لو تم اعتراضه.</a:t>
            </a:r>
          </a:p>
          <a:p>
            <a:pPr marL="0" indent="0" algn="r" rtl="1">
              <a:buNone/>
            </a:pPr>
            <a:endParaRPr lang="ar-JO" dirty="0" smtClean="0"/>
          </a:p>
          <a:p>
            <a:pPr marL="0" indent="0" algn="r" rtl="1">
              <a:buNone/>
            </a:pPr>
            <a:r>
              <a:rPr lang="ar-JO" sz="3500" u="sng" dirty="0" smtClean="0">
                <a:solidFill>
                  <a:schemeClr val="accent2">
                    <a:lumMod val="75000"/>
                  </a:schemeClr>
                </a:solidFill>
              </a:rPr>
              <a:t>2. التحقق متعدد العوامل (</a:t>
            </a:r>
            <a:r>
              <a:rPr lang="en-US" sz="3500" u="sng" dirty="0" smtClean="0">
                <a:solidFill>
                  <a:schemeClr val="accent2">
                    <a:lumMod val="75000"/>
                  </a:schemeClr>
                </a:solidFill>
              </a:rPr>
              <a:t>Multi-Factor Authentication)  </a:t>
            </a:r>
            <a:endParaRPr lang="ar-JO" sz="3500" u="sng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r" rtl="1">
              <a:buNone/>
            </a:pPr>
            <a:r>
              <a:rPr lang="ar-JO" dirty="0" smtClean="0"/>
              <a:t>يجبر المستخدم على إثبات هويته عبر أكثر من طريقة، مثل:</a:t>
            </a:r>
            <a:endParaRPr lang="en-US" dirty="0" smtClean="0"/>
          </a:p>
          <a:p>
            <a:pPr algn="r" rtl="1"/>
            <a:r>
              <a:rPr lang="ar-JO" dirty="0" smtClean="0"/>
              <a:t>رمز يُرسل للهاتف</a:t>
            </a:r>
            <a:r>
              <a:rPr lang="en-US" dirty="0" smtClean="0"/>
              <a:t> </a:t>
            </a:r>
          </a:p>
          <a:p>
            <a:pPr algn="r" rtl="1"/>
            <a:r>
              <a:rPr lang="ar-JO" dirty="0" smtClean="0"/>
              <a:t>بصمة الإصبع</a:t>
            </a:r>
            <a:endParaRPr lang="en-US" dirty="0" smtClean="0"/>
          </a:p>
          <a:p>
            <a:pPr algn="r" rtl="1"/>
            <a:r>
              <a:rPr lang="ar-JO" dirty="0" smtClean="0"/>
              <a:t>كلمة مرور قوية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68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u="sng" dirty="0" smtClean="0">
                <a:solidFill>
                  <a:schemeClr val="accent2">
                    <a:lumMod val="75000"/>
                  </a:schemeClr>
                </a:solidFill>
              </a:rPr>
              <a:t>3. الذكاء الاصطناعي في كشف الاحتيال</a:t>
            </a:r>
          </a:p>
          <a:p>
            <a:pPr marL="0" indent="0" algn="r" rtl="1">
              <a:buNone/>
            </a:pPr>
            <a:r>
              <a:rPr lang="ar-JO" sz="3000" dirty="0" smtClean="0"/>
              <a:t>البنوك تستخدم خوارزميات تتبع سلوك المستخدم وتحدد أي معاملة غير طبيعية، مثل: </a:t>
            </a:r>
          </a:p>
          <a:p>
            <a:pPr marL="0" indent="0" algn="r" rtl="1">
              <a:buNone/>
            </a:pPr>
            <a:r>
              <a:rPr lang="ar-JO" sz="3000" dirty="0" smtClean="0"/>
              <a:t>عمليات شراء بمبالغ كبيرة فجأة ومعاملات من دولة مختلفة وتكرار محاولات إدخال كلمة المرور</a:t>
            </a:r>
          </a:p>
          <a:p>
            <a:pPr marL="0" indent="0" algn="r" rtl="1">
              <a:buNone/>
            </a:pPr>
            <a:r>
              <a:rPr lang="ar-JO" u="sng" dirty="0" smtClean="0">
                <a:solidFill>
                  <a:schemeClr val="accent2">
                    <a:lumMod val="75000"/>
                  </a:schemeClr>
                </a:solidFill>
              </a:rPr>
              <a:t>4. الرموز المؤقتة </a:t>
            </a:r>
            <a:r>
              <a:rPr lang="en-US" u="sng" dirty="0" smtClean="0">
                <a:solidFill>
                  <a:schemeClr val="accent2">
                    <a:lumMod val="75000"/>
                  </a:schemeClr>
                </a:solidFill>
              </a:rPr>
              <a:t>(Tokenization)</a:t>
            </a:r>
            <a:endParaRPr lang="ar-JO" u="sng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r" rtl="1">
              <a:buNone/>
            </a:pPr>
            <a:r>
              <a:rPr lang="ar-JO" sz="3000" dirty="0" smtClean="0"/>
              <a:t>يستبدل بيانات البطاقة الحقيقية برمز مؤقت، ما يجعل سرقة البيانات غير مفيدة.</a:t>
            </a:r>
          </a:p>
          <a:p>
            <a:pPr marL="0" indent="0" algn="r" rtl="1">
              <a:buNone/>
            </a:pPr>
            <a:r>
              <a:rPr lang="ar-JO" u="sng" dirty="0" smtClean="0">
                <a:solidFill>
                  <a:schemeClr val="accent2">
                    <a:lumMod val="75000"/>
                  </a:schemeClr>
                </a:solidFill>
              </a:rPr>
              <a:t>5. جدران الحماية والحماية السحابية</a:t>
            </a:r>
          </a:p>
          <a:p>
            <a:pPr marL="0" indent="0" algn="r" rtl="1">
              <a:buNone/>
            </a:pPr>
            <a:r>
              <a:rPr lang="ar-JO" sz="3000" dirty="0" smtClean="0"/>
              <a:t>تمنع محاولات الاختراق وتراقب حركة البيانات في الوقت الفعلي.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16928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en-US" sz="4800" b="1" i="1" u="sng" dirty="0" smtClean="0">
                <a:solidFill>
                  <a:srgbClr val="C00000"/>
                </a:solidFill>
              </a:rPr>
              <a:t>🧩 ) </a:t>
            </a:r>
            <a:r>
              <a:rPr lang="ar-JO" sz="4800" b="1" i="1" u="sng" dirty="0" smtClean="0">
                <a:solidFill>
                  <a:srgbClr val="C00000"/>
                </a:solidFill>
              </a:rPr>
              <a:t>أفكار عملية لتوعية المجتمع المدرسي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algn="r" rtl="1"/>
            <a:r>
              <a:rPr lang="ar-JO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للطلاب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dirty="0" smtClean="0"/>
              <a:t>حصص توعوية قصيرة عن أمن المعلومات.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dirty="0" smtClean="0"/>
              <a:t>مقاطع فيديو تشرح خطوات الدفع الآمن.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dirty="0" smtClean="0"/>
              <a:t>مسابقات «رصد الاحتيال» أو «كلمة مرور قوية».</a:t>
            </a:r>
          </a:p>
          <a:p>
            <a:pPr marL="0" indent="0" algn="r" rtl="1">
              <a:buNone/>
            </a:pPr>
            <a:endParaRPr lang="ar-JO" dirty="0" smtClean="0"/>
          </a:p>
          <a:p>
            <a:pPr algn="r" rtl="1"/>
            <a:r>
              <a:rPr lang="ar-JO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للمعلمين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dirty="0" smtClean="0"/>
              <a:t>ورش عمل حول كيفية التحقق من أي رابط أو صفحة دفع.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dirty="0" smtClean="0"/>
              <a:t>تدريب على استخدام المحافظ الإلكترونية المدرسية.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92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indent="0" algn="r" rtl="1">
              <a:buNone/>
            </a:pPr>
            <a:r>
              <a:rPr lang="ar-JO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لأولياء الأمور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dirty="0" smtClean="0"/>
              <a:t>إرسال نشرات رقمية عن أحدث أساليب الاحتيال.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dirty="0" smtClean="0"/>
              <a:t>توفير دليل لطريقة الدفع الآمنة المستخدمة في المدرسة.</a:t>
            </a:r>
          </a:p>
          <a:p>
            <a:pPr marL="0" indent="0" algn="r" rtl="1">
              <a:buNone/>
            </a:pPr>
            <a:endParaRPr lang="ar-JO" dirty="0" smtClean="0"/>
          </a:p>
          <a:p>
            <a:pPr marL="0" indent="0" algn="r" rtl="1">
              <a:buNone/>
            </a:pPr>
            <a:r>
              <a:rPr lang="ar-JO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للإدارة المدرسية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dirty="0" smtClean="0"/>
              <a:t>اعتماد منصة دفع رسمية واحدة معتمدة وموثوقة.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dirty="0" smtClean="0"/>
              <a:t>مراجعة الأنظمة البنكية بشكل دوري.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dirty="0" smtClean="0"/>
              <a:t>تفعيل المصادقة الثنائية لجميع العمليات.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02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72</TotalTime>
  <Words>507</Words>
  <Application>Microsoft Office PowerPoint</Application>
  <PresentationFormat>On-screen Show (4:3)</PresentationFormat>
  <Paragraphs>69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كيف نُوَعّي المجتمع المدرسي بوسائل الدفع الإلكتروني الآمن؟</vt:lpstr>
      <vt:lpstr>المقدمة:</vt:lpstr>
      <vt:lpstr>أهداف الدليل:</vt:lpstr>
      <vt:lpstr>أكثر وسائل الدفع الإلكتروني أمانًا:</vt:lpstr>
      <vt:lpstr>PowerPoint Presentation</vt:lpstr>
      <vt:lpstr>🔐  دور التكنولوجيا في حماية المستخدمين من الاحتيال المالي</vt:lpstr>
      <vt:lpstr>PowerPoint Presentation</vt:lpstr>
      <vt:lpstr>🧩 ) أفكار عملية لتوعية المجتمع المدرسي</vt:lpstr>
      <vt:lpstr>PowerPoint Presentation</vt:lpstr>
      <vt:lpstr>قواعد ذهبية للدفع الإلكتروني الآمن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كيف نُوَعّي المجتمع المدرسي بوسائل الدفع الإلكتروني الآمن؟</dc:title>
  <dc:creator>hp</dc:creator>
  <cp:lastModifiedBy>hp</cp:lastModifiedBy>
  <cp:revision>8</cp:revision>
  <dcterms:created xsi:type="dcterms:W3CDTF">2025-11-17T15:20:22Z</dcterms:created>
  <dcterms:modified xsi:type="dcterms:W3CDTF">2025-11-17T16:33:05Z</dcterms:modified>
</cp:coreProperties>
</file>