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7" r:id="rId5"/>
    <p:sldId id="323" r:id="rId6"/>
    <p:sldId id="307" r:id="rId7"/>
    <p:sldId id="318" r:id="rId8"/>
    <p:sldId id="319" r:id="rId9"/>
    <p:sldId id="320" r:id="rId10"/>
    <p:sldId id="321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A47"/>
    <a:srgbClr val="A09D79"/>
    <a:srgbClr val="637700"/>
    <a:srgbClr val="D1D8B7"/>
    <a:srgbClr val="FFF4ED"/>
    <a:srgbClr val="636A58"/>
    <a:srgbClr val="AD5C4D"/>
    <a:srgbClr val="543E35"/>
    <a:srgbClr val="5E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-240" y="-533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11/17/25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11/17/25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27FD31-0A9D-D9B4-E60C-91AAA09D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835526"/>
            <a:ext cx="10360152" cy="4812632"/>
          </a:xfrm>
        </p:spPr>
        <p:txBody>
          <a:bodyPr/>
          <a:lstStyle/>
          <a:p>
            <a:r>
              <a:rPr lang="ar-SA" dirty="0"/>
              <a:t>مشروع الثقافة المالية </a:t>
            </a:r>
            <a:br>
              <a:rPr lang="ar-SA" dirty="0"/>
            </a:br>
            <a:r>
              <a:rPr lang="ar-SA" dirty="0"/>
              <a:t>الطالب:أحمد حجازي</a:t>
            </a:r>
            <a:br>
              <a:rPr lang="ar-SA" dirty="0"/>
            </a:br>
            <a:r>
              <a:rPr lang="ar-SA" dirty="0"/>
              <a:t>الصف:التاسع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B344-8752-5A9D-436D-8D7729E4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850189" y="735264"/>
            <a:ext cx="7534656" cy="2693736"/>
          </a:xfrm>
        </p:spPr>
        <p:txBody>
          <a:bodyPr anchor="b"/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ar-SA" b="1" dirty="0"/>
              <a:t>أسس الاستثمار   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75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80A7DA-2364-9C85-D7CF-CBB5BEC7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15" y="901031"/>
            <a:ext cx="5641848" cy="5029200"/>
          </a:xfrm>
        </p:spPr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اعتماد الادخار نهجًا في الحياة:            </a:t>
            </a:r>
            <a:br>
              <a:rPr lang="ar-SA" b="1" dirty="0">
                <a:solidFill>
                  <a:srgbClr val="0070C0"/>
                </a:solidFill>
              </a:rPr>
            </a:br>
            <a:r>
              <a:rPr lang="ar-SA" b="1" dirty="0">
                <a:solidFill>
                  <a:srgbClr val="0070C0"/>
                </a:solidFill>
              </a:rPr>
              <a:t>يتطلب الاستثمار الوعي بأهمية الادخار، و جعله عادة مستمرة لدى الشباب لاهميته.</a:t>
            </a:r>
            <a:br>
              <a:rPr lang="ar-SA" b="1" dirty="0">
                <a:solidFill>
                  <a:srgbClr val="0070C0"/>
                </a:solidFill>
              </a:rPr>
            </a:br>
            <a:br>
              <a:rPr lang="ar-SA" b="1" dirty="0">
                <a:solidFill>
                  <a:srgbClr val="0070C0"/>
                </a:solidFill>
              </a:rPr>
            </a:br>
            <a:br>
              <a:rPr lang="ar-SA" b="1" dirty="0">
                <a:solidFill>
                  <a:srgbClr val="0070C0"/>
                </a:solidFill>
              </a:rPr>
            </a:br>
            <a:br>
              <a:rPr lang="ar-SA" b="1" dirty="0">
                <a:solidFill>
                  <a:srgbClr val="0070C0"/>
                </a:solidFill>
              </a:rPr>
            </a:br>
            <a:r>
              <a:rPr lang="ar-SA" b="1" dirty="0">
                <a:solidFill>
                  <a:srgbClr val="000000"/>
                </a:solidFill>
              </a:rPr>
              <a:t>"ادفع لنفسك أولًا"</a:t>
            </a:r>
            <a:r>
              <a:rPr lang="ar-SA" b="1" dirty="0">
                <a:solidFill>
                  <a:srgbClr val="0070C0"/>
                </a:solidFill>
              </a:rPr>
              <a:t>          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0FD99C-3725-F07B-CEDB-EC14BBD2B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192566"/>
              </p:ext>
            </p:extLst>
          </p:nvPr>
        </p:nvGraphicFramePr>
        <p:xfrm>
          <a:off x="6869113" y="1143000"/>
          <a:ext cx="4191000" cy="3703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50866625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62435009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57225574"/>
                    </a:ext>
                  </a:extLst>
                </a:gridCol>
              </a:tblGrid>
              <a:tr h="1234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41410"/>
                  </a:ext>
                </a:extLst>
              </a:tr>
              <a:tr h="1234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86072"/>
                  </a:ext>
                </a:extLst>
              </a:tr>
              <a:tr h="1234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66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32C6F7C-3DD4-8F41-EDFC-5FBA1267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45" y="914400"/>
            <a:ext cx="50840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821A-72E8-9A2A-A7F0-21ED3C39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346242"/>
            <a:ext cx="5909216" cy="5029200"/>
          </a:xfrm>
        </p:spPr>
        <p:txBody>
          <a:bodyPr/>
          <a:lstStyle/>
          <a:p>
            <a:r>
              <a:rPr lang="ar-SA" dirty="0">
                <a:solidFill>
                  <a:srgbClr val="92D050"/>
                </a:solidFill>
              </a:rPr>
              <a:t>تحديد الأهداف الاستثمارية:               </a:t>
            </a:r>
            <a:br>
              <a:rPr lang="ar-SA" dirty="0">
                <a:solidFill>
                  <a:srgbClr val="92D050"/>
                </a:solidFill>
              </a:rPr>
            </a:br>
            <a:r>
              <a:rPr lang="ar-SA" dirty="0">
                <a:solidFill>
                  <a:srgbClr val="92D050"/>
                </a:solidFill>
              </a:rPr>
              <a:t>تحديد ما يريد تحقيقه سواء قصير المدى او طويل المدى، و وضع خطة استثمارية واضحة.                  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6E85F-F124-7243-0A4A-B20CCB8DF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683" y="914400"/>
            <a:ext cx="49203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F969-561B-7776-C9D2-953450F6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50" y="675105"/>
            <a:ext cx="5867490" cy="4070684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دراسة المخاطر:                       </a:t>
            </a:r>
            <a:br>
              <a:rPr lang="ar-SA" dirty="0">
                <a:solidFill>
                  <a:srgbClr val="FF0000"/>
                </a:solidFill>
              </a:rPr>
            </a:br>
            <a:r>
              <a:rPr lang="ar-AE" dirty="0">
                <a:solidFill>
                  <a:srgbClr val="FF0000"/>
                </a:solidFill>
              </a:rPr>
              <a:t>فهم المخاطر المحتملة وكيفية التعامل معها</a:t>
            </a:r>
            <a:r>
              <a:rPr lang="ar-SA" dirty="0">
                <a:solidFill>
                  <a:srgbClr val="FF0000"/>
                </a:solidFill>
              </a:rPr>
              <a:t>، و احتمال الفشل و الإخفاق.      </a:t>
            </a:r>
            <a:br>
              <a:rPr lang="ar-AE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55B4F-0FF8-3B89-1EC0-96C10F430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474" y="1169737"/>
            <a:ext cx="4907376" cy="48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7E50-6354-5D63-8423-8052ED35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1" y="613156"/>
            <a:ext cx="5641848" cy="5029200"/>
          </a:xfrm>
        </p:spPr>
        <p:txBody>
          <a:bodyPr/>
          <a:lstStyle/>
          <a:p>
            <a:r>
              <a:rPr lang="ar-SA" dirty="0">
                <a:solidFill>
                  <a:srgbClr val="FFFF00"/>
                </a:solidFill>
              </a:rPr>
              <a:t>تحليل السوق:                           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متابعة الأوضاع السوق للتأكد من اتخاذ القرار المناسب، و متابعة العوامل الاقتصادية ايضًا كالتضخم، و أسعار     الفائدة.          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711AB-ECC5-D3C5-47E9-EAA6B70D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474" y="1270000"/>
            <a:ext cx="4740645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9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83F1-EE86-3EDA-F2D2-DFBC412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19" y="484819"/>
            <a:ext cx="5641848" cy="5029200"/>
          </a:xfrm>
        </p:spPr>
        <p:txBody>
          <a:bodyPr/>
          <a:lstStyle/>
          <a:p>
            <a:r>
              <a:rPr lang="ar-SA" dirty="0">
                <a:solidFill>
                  <a:srgbClr val="7030A0"/>
                </a:solidFill>
              </a:rPr>
              <a:t>التنويع:                                   </a:t>
            </a:r>
            <a:br>
              <a:rPr lang="ar-SA" dirty="0">
                <a:solidFill>
                  <a:srgbClr val="7030A0"/>
                </a:solidFill>
              </a:rPr>
            </a:br>
            <a:r>
              <a:rPr lang="ar-AE" dirty="0">
                <a:solidFill>
                  <a:srgbClr val="7030A0"/>
                </a:solidFill>
              </a:rPr>
              <a:t>توزيع الأموال على استثمارات مختلفة لتقليل الخسائ</a:t>
            </a:r>
            <a:r>
              <a:rPr lang="ar-SA" dirty="0">
                <a:solidFill>
                  <a:srgbClr val="7030A0"/>
                </a:solidFill>
              </a:rPr>
              <a:t>ر.           </a:t>
            </a:r>
            <a:br>
              <a:rPr lang="ar-AE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435F61-F7A4-4E32-74FB-0B8B8A923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33358"/>
              </p:ext>
            </p:extLst>
          </p:nvPr>
        </p:nvGraphicFramePr>
        <p:xfrm>
          <a:off x="6869113" y="1143000"/>
          <a:ext cx="419100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127827570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80635279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66630582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44294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9827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035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39A162A-EF8A-F8CA-FCA4-5FC60B4D3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13" y="1143000"/>
            <a:ext cx="4861676" cy="48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5DA3-169B-A556-65DF-C36F21F6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74" y="713874"/>
            <a:ext cx="5661526" cy="3764547"/>
          </a:xfrm>
        </p:spPr>
        <p:txBody>
          <a:bodyPr/>
          <a:lstStyle/>
          <a:p>
            <a:pPr rtl="1"/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التحلي بالصبر:                                             </a:t>
            </a:r>
            <a:br>
              <a:rPr lang="ar-S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الانتظار وعدم التعجل للحصول على نتائج</a:t>
            </a:r>
            <a:br>
              <a:rPr lang="ar-S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AE" dirty="0">
                <a:solidFill>
                  <a:schemeClr val="accent1">
                    <a:lumMod val="50000"/>
                  </a:schemeClr>
                </a:solidFill>
              </a:rPr>
              <a:t> الاستثمار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ar-AE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E3125-76FF-AC93-6178-78B55BAAA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895" y="1203158"/>
            <a:ext cx="4939631" cy="48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342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Widescreen</PresentationFormat>
  <Paragraphs>133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</vt:lpstr>
      <vt:lpstr>مشروع الثقافة المالية  الطالب:أحمد حجازي الصف:التاسع أ</vt:lpstr>
      <vt:lpstr>أسس الاستثمار                   </vt:lpstr>
      <vt:lpstr>اعتماد الادخار نهجًا في الحياة:             يتطلب الاستثمار الوعي بأهمية الادخار، و جعله عادة مستمرة لدى الشباب لاهميته.    "ادفع لنفسك أولًا"           </vt:lpstr>
      <vt:lpstr>تحديد الأهداف الاستثمارية:                تحديد ما يريد تحقيقه سواء قصير المدى او طويل المدى، و وضع خطة استثمارية واضحة.                   </vt:lpstr>
      <vt:lpstr>دراسة المخاطر:                        فهم المخاطر المحتملة وكيفية التعامل معها، و احتمال الفشل و الإخفاق.       </vt:lpstr>
      <vt:lpstr>تحليل السوق:                            متابعة الأوضاع السوق للتأكد من اتخاذ القرار المناسب، و متابعة العوامل الاقتصادية ايضًا كالتضخم، و أسعار     الفائدة.               </vt:lpstr>
      <vt:lpstr>التنويع:                                    توزيع الأموال على استثمارات مختلفة لتقليل الخسائر.            </vt:lpstr>
      <vt:lpstr>التحلي بالصبر:                                              الانتظار وعدم التعجل للحصول على نتائج  الاستثمار.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الثقافة المالية  الطالب:أحمد حجازي الصف:التاسع أ</dc:title>
  <dc:creator>Ahmad Hijazi</dc:creator>
  <cp:lastModifiedBy>Ahmad Hijazi</cp:lastModifiedBy>
  <cp:revision>4</cp:revision>
  <dcterms:created xsi:type="dcterms:W3CDTF">2025-11-17T18:34:21Z</dcterms:created>
  <dcterms:modified xsi:type="dcterms:W3CDTF">2025-11-17T19:35:58Z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