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67A70-3CB6-83A0-F73E-2365F05546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JO" sz="4400" b="1" dirty="0"/>
              <a:t>الاحياء </a:t>
            </a:r>
            <a:br>
              <a:rPr lang="ar-JO" dirty="0"/>
            </a:br>
            <a:r>
              <a:rPr lang="ar-SA" sz="7200" i="1" u="sng" dirty="0">
                <a:solidFill>
                  <a:schemeClr val="bg2">
                    <a:lumMod val="7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تتنوع الكائنات الحية </a:t>
            </a:r>
            <a:endParaRPr lang="en-US" sz="7200" i="1" u="sng" dirty="0">
              <a:solidFill>
                <a:schemeClr val="bg2">
                  <a:lumMod val="75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641559-CDE6-8612-1727-56237C38A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5181599"/>
            <a:ext cx="3226518" cy="639097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en-US" sz="4000" dirty="0"/>
              <a:t>A</a:t>
            </a:r>
            <a:r>
              <a:rPr lang="ar-JO" sz="4000" dirty="0"/>
              <a:t>هشام لؤي قاسم تاسع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10447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BED6-67E6-78A4-78B8-8305F04A0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155" y="1700980"/>
            <a:ext cx="9415256" cy="396107"/>
          </a:xfrm>
        </p:spPr>
        <p:txBody>
          <a:bodyPr>
            <a:normAutofit fontScale="90000"/>
          </a:bodyPr>
          <a:lstStyle/>
          <a:p>
            <a:r>
              <a:rPr lang="ar-JO" sz="8900" u="sng" dirty="0">
                <a:highlight>
                  <a:srgbClr val="00FFFF"/>
                </a:highlight>
              </a:rPr>
              <a:t>1-</a:t>
            </a:r>
            <a:r>
              <a:rPr lang="ar-JO" sz="8900" b="1" u="sng" dirty="0">
                <a:highlight>
                  <a:srgbClr val="00FFFF"/>
                </a:highlight>
              </a:rPr>
              <a:t>تطوير المشكلة البحثية</a:t>
            </a:r>
            <a:br>
              <a:rPr lang="ar-JO" b="1" dirty="0"/>
            </a:br>
            <a:br>
              <a:rPr lang="ar-JO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B2CDA-95FC-E51E-2522-1656936DF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JO" b="1" dirty="0"/>
              <a:t>مشكلة البحثية الرئيسية:</a:t>
            </a:r>
            <a:r>
              <a:rPr lang="ar-JO" dirty="0"/>
              <a:t> "كيف يساعد تصنيف الكائنات الحية في فهم تطورها وتنوعها البيولوجي؟"</a:t>
            </a:r>
          </a:p>
          <a:p>
            <a:r>
              <a:rPr lang="ar-JO" b="1" dirty="0"/>
              <a:t>أسئلة فرعية:</a:t>
            </a:r>
            <a:endParaRPr lang="ar-JO" dirty="0"/>
          </a:p>
          <a:p>
            <a:r>
              <a:rPr lang="ar-JO" dirty="0"/>
              <a:t>ما هي الأسس التي اعتمد عليها التصنيف التقليدي (مثل نظام لينيوس)؟</a:t>
            </a:r>
          </a:p>
          <a:p>
            <a:r>
              <a:rPr lang="ar-JO" dirty="0"/>
              <a:t>كيف أحدثت نظرية التطور والأدلة الجينية ثورة في علم التصنيف الحديث (التصنيف التفرعي أو </a:t>
            </a:r>
            <a:r>
              <a:rPr lang="en-US" dirty="0"/>
              <a:t>Cladistics)؟</a:t>
            </a:r>
          </a:p>
          <a:p>
            <a:r>
              <a:rPr lang="ar-JO" dirty="0"/>
              <a:t>ما هو دور "شجرة الحياة" (</a:t>
            </a:r>
            <a:r>
              <a:rPr lang="en-US" dirty="0"/>
              <a:t>Tree of Life) </a:t>
            </a:r>
            <a:r>
              <a:rPr lang="ar-JO" dirty="0"/>
              <a:t>في توضيح العلاقات التطورية بين الكائنات؟</a:t>
            </a:r>
          </a:p>
          <a:p>
            <a:r>
              <a:rPr lang="ar-JO" dirty="0"/>
              <a:t>كيف يمكن لتصنيف كائنات في نظام بيئي معين (مثل الشعاب المرجانية أو الغابة) أن يساعد في فهم التوازن البيئي والحفاظ عليه؟</a:t>
            </a:r>
          </a:p>
        </p:txBody>
      </p:sp>
    </p:spTree>
    <p:extLst>
      <p:ext uri="{BB962C8B-B14F-4D97-AF65-F5344CB8AC3E}">
        <p14:creationId xmlns:p14="http://schemas.microsoft.com/office/powerpoint/2010/main" val="421708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AE11C-B9EA-EC5E-139D-C118C188F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71019" y="-1189703"/>
            <a:ext cx="17058966" cy="5982767"/>
          </a:xfrm>
        </p:spPr>
        <p:txBody>
          <a:bodyPr>
            <a:normAutofit/>
          </a:bodyPr>
          <a:lstStyle/>
          <a:p>
            <a:pPr algn="ctr"/>
            <a:r>
              <a:rPr lang="ar-JO" sz="6000" b="1" dirty="0">
                <a:solidFill>
                  <a:schemeClr val="bg2">
                    <a:lumMod val="75000"/>
                  </a:schemeClr>
                </a:solidFill>
                <a:highlight>
                  <a:srgbClr val="00FFFF"/>
                </a:highlight>
              </a:rPr>
              <a:t>الاهداف التي تتسم لتنوع الكلئنات</a:t>
            </a:r>
            <a:endParaRPr lang="en-US" sz="6000" b="1" dirty="0">
              <a:solidFill>
                <a:schemeClr val="bg2">
                  <a:lumMod val="75000"/>
                </a:schemeClr>
              </a:solidFill>
              <a:highlight>
                <a:srgbClr val="00FFFF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1B1E6-2A6B-7F74-98C5-BC3DD582B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b="1" dirty="0"/>
              <a:t>معرفيًا:</a:t>
            </a:r>
            <a:r>
              <a:rPr lang="ar-JO" dirty="0"/>
              <a:t> تمييز الفرق بين نظام الممالك الخمس ونظام الكائنات الحية الثلاثة (المجالات: البكتيريا، البكتيريا القديمة، حقيقيات النوى).</a:t>
            </a:r>
          </a:p>
          <a:p>
            <a:r>
              <a:rPr lang="ar-JO" b="1" dirty="0"/>
              <a:t>تحليليًا:</a:t>
            </a:r>
            <a:r>
              <a:rPr lang="ar-JO" dirty="0"/>
              <a:t> تحليل كيفية انعكاس الصفات المشتركة والتاريخ التطوري في التفرعات الشجرية للكائنات.</a:t>
            </a:r>
          </a:p>
          <a:p>
            <a:r>
              <a:rPr lang="ar-JO" b="1" dirty="0"/>
              <a:t>مهاريًا:</a:t>
            </a:r>
            <a:r>
              <a:rPr lang="ar-JO" dirty="0"/>
              <a:t> إتقان استخدام أدوات رقمية (مثل برامج العرض التقديمي أو تصميم الخرائط الذهنية) لتمثيل العلاقات التصنيفية بشكل تفاعلي.</a:t>
            </a:r>
          </a:p>
          <a:p>
            <a:r>
              <a:rPr lang="ar-JO" b="1" dirty="0"/>
              <a:t>تواصليًا:</a:t>
            </a:r>
            <a:r>
              <a:rPr lang="ar-JO" dirty="0"/>
              <a:t> عرض النتائج العلمية بطريقة منظمة ومقنعة للجمهور</a:t>
            </a:r>
          </a:p>
        </p:txBody>
      </p:sp>
    </p:spTree>
    <p:extLst>
      <p:ext uri="{BB962C8B-B14F-4D97-AF65-F5344CB8AC3E}">
        <p14:creationId xmlns:p14="http://schemas.microsoft.com/office/powerpoint/2010/main" val="427153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967790-4052-0E38-F0E7-A547E52C8911}"/>
              </a:ext>
            </a:extLst>
          </p:cNvPr>
          <p:cNvSpPr txBox="1"/>
          <p:nvPr/>
        </p:nvSpPr>
        <p:spPr>
          <a:xfrm>
            <a:off x="3274142" y="698090"/>
            <a:ext cx="46801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5400" i="1" dirty="0">
                <a:solidFill>
                  <a:schemeClr val="bg2">
                    <a:lumMod val="75000"/>
                  </a:schemeClr>
                </a:solidFill>
                <a:highlight>
                  <a:srgbClr val="00FFFF"/>
                </a:highlight>
              </a:rPr>
              <a:t>مراحل لفهم تنوعهم</a:t>
            </a:r>
            <a:endParaRPr lang="en-US" sz="5400" i="1" dirty="0">
              <a:solidFill>
                <a:schemeClr val="bg2">
                  <a:lumMod val="75000"/>
                </a:schemeClr>
              </a:solidFill>
              <a:highlight>
                <a:srgbClr val="00FFFF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88123C-0881-7191-BB92-09205F68A63E}"/>
              </a:ext>
            </a:extLst>
          </p:cNvPr>
          <p:cNvSpPr txBox="1"/>
          <p:nvPr/>
        </p:nvSpPr>
        <p:spPr>
          <a:xfrm>
            <a:off x="609599" y="1621420"/>
            <a:ext cx="1043202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1600" b="1" dirty="0"/>
              <a:t>المرحلة الأولى: البحث وجمع المعلومات (الأسبوع 1-2)</a:t>
            </a:r>
            <a:endParaRPr lang="ar-JO" sz="1600" dirty="0"/>
          </a:p>
          <a:p>
            <a:r>
              <a:rPr lang="ar-JO" sz="1600" b="1" dirty="0"/>
              <a:t>المهمة 1.1:</a:t>
            </a:r>
            <a:r>
              <a:rPr lang="ar-JO" sz="1600" dirty="0"/>
              <a:t> دراسة المفاهيم الأساسية: التصنيف، التسمية الثنائية، الممالك، الفصائل، الأنواع.</a:t>
            </a:r>
          </a:p>
          <a:p>
            <a:r>
              <a:rPr lang="ar-JO" sz="1600" b="1" dirty="0"/>
              <a:t>المهمة 1.2:</a:t>
            </a:r>
            <a:r>
              <a:rPr lang="ar-JO" sz="1600" dirty="0"/>
              <a:t> البحث عن </a:t>
            </a:r>
            <a:r>
              <a:rPr lang="ar-JO" sz="1600" b="1" dirty="0"/>
              <a:t>نظام الممالك الخمس</a:t>
            </a:r>
            <a:r>
              <a:rPr lang="ar-JO" sz="1600" dirty="0"/>
              <a:t> (الطوالب، الأوليات، الفطريات، النباتات، الحيوانات) وخصائص كل مملكة.</a:t>
            </a:r>
          </a:p>
          <a:p>
            <a:r>
              <a:rPr lang="ar-JO" sz="1600" b="1" dirty="0"/>
              <a:t>المهمة 1.3:</a:t>
            </a:r>
            <a:r>
              <a:rPr lang="ar-JO" sz="1600" dirty="0"/>
              <a:t> استكشاف </a:t>
            </a:r>
            <a:r>
              <a:rPr lang="ar-JO" sz="1600" b="1" dirty="0"/>
              <a:t>نظام الكائنات الثلاثة</a:t>
            </a:r>
            <a:r>
              <a:rPr lang="ar-JO" sz="1600" dirty="0"/>
              <a:t> (</a:t>
            </a:r>
            <a:r>
              <a:rPr lang="en-US" sz="1600" dirty="0"/>
              <a:t>Bacteria, Archaea, Eukarya) </a:t>
            </a:r>
            <a:r>
              <a:rPr lang="ar-JO" sz="1600" dirty="0"/>
              <a:t>كنظام حديث وأكثر دقة.</a:t>
            </a:r>
          </a:p>
          <a:p>
            <a:r>
              <a:rPr lang="ar-JO" sz="1600" b="1" dirty="0"/>
              <a:t>مصادر مقترحة:</a:t>
            </a:r>
            <a:r>
              <a:rPr lang="ar-JO" sz="1600" dirty="0"/>
              <a:t> كتب الأحياء المدرسية، مواقع مثل (</a:t>
            </a:r>
            <a:r>
              <a:rPr lang="en-US" sz="1600" dirty="0"/>
              <a:t>Khan Academy </a:t>
            </a:r>
            <a:r>
              <a:rPr lang="ar-JO" sz="1600" dirty="0"/>
              <a:t>بالعربي، </a:t>
            </a:r>
            <a:r>
              <a:rPr lang="en-US" sz="1600" dirty="0"/>
              <a:t>National Geographic Arabia)، </a:t>
            </a:r>
            <a:r>
              <a:rPr lang="ar-JO" sz="1600" dirty="0"/>
              <a:t>مواقع تعليمية موثوقة.</a:t>
            </a:r>
          </a:p>
          <a:p>
            <a:r>
              <a:rPr lang="ar-JO" sz="1600" b="1" dirty="0"/>
              <a:t>المرحلة الثانية: التصميم والتحليل (الأسبوع 3-4)</a:t>
            </a:r>
            <a:endParaRPr lang="ar-JO" sz="1600" dirty="0"/>
          </a:p>
          <a:p>
            <a:r>
              <a:rPr lang="ar-JO" sz="1600" b="1" dirty="0"/>
              <a:t>المهمة 2.1:</a:t>
            </a:r>
            <a:r>
              <a:rPr lang="ar-JO" sz="1600" dirty="0"/>
              <a:t> تصميم </a:t>
            </a:r>
            <a:r>
              <a:rPr lang="ar-JO" sz="1600" b="1" dirty="0"/>
              <a:t>مسودة أولية لشجرة الحياة</a:t>
            </a:r>
            <a:r>
              <a:rPr lang="ar-JO" sz="1600" dirty="0"/>
              <a:t>. ابدأ بالتفرعات الكبيرة (المجالات أو الممالك) ثم انتقل إلى التفرعات الأصغر (الشعب، الطوائف).</a:t>
            </a:r>
          </a:p>
          <a:p>
            <a:r>
              <a:rPr lang="ar-JO" sz="1600" b="1" dirty="0"/>
              <a:t>المهمة 2.2:</a:t>
            </a:r>
            <a:r>
              <a:rPr lang="ar-JO" sz="1600" dirty="0"/>
              <a:t> اختيار </a:t>
            </a:r>
            <a:r>
              <a:rPr lang="ar-JO" sz="1600" b="1" dirty="0"/>
              <a:t>3 أمثلة متنوعة</a:t>
            </a:r>
            <a:r>
              <a:rPr lang="ar-JO" sz="1600" dirty="0"/>
              <a:t> لدراستها بعمق.</a:t>
            </a:r>
          </a:p>
          <a:p>
            <a:pPr lvl="1"/>
            <a:r>
              <a:rPr lang="ar-JO" sz="1600" b="1" dirty="0"/>
              <a:t>مثال 1 (تنوع كبير):</a:t>
            </a:r>
            <a:r>
              <a:rPr lang="ar-JO" sz="1600" dirty="0"/>
              <a:t> فصيلة القطط (</a:t>
            </a:r>
            <a:r>
              <a:rPr lang="en-US" sz="1600" dirty="0"/>
              <a:t>Felidae) - </a:t>
            </a:r>
            <a:r>
              <a:rPr lang="ar-JO" sz="1600" dirty="0"/>
              <a:t>قارن بين الأسد، النمر، القط المنزلي لترى التشابه والاختلاف والتطور المشترك.</a:t>
            </a:r>
          </a:p>
          <a:p>
            <a:pPr lvl="1"/>
            <a:r>
              <a:rPr lang="ar-JO" sz="1600" b="1" dirty="0"/>
              <a:t>مثال 2 (تطور متقارب):</a:t>
            </a:r>
            <a:r>
              <a:rPr lang="ar-JO" sz="1600" dirty="0"/>
              <a:t> أسماك القرش (سمك غضروفي) والدلفين (ثديي) - كلاهما يعيش في البحر وله زعانف، لكنهما غير مرتبطين تطوريًا. هذا يوضح أهمية التصنيف الدقيق.</a:t>
            </a:r>
          </a:p>
          <a:p>
            <a:pPr lvl="1"/>
            <a:r>
              <a:rPr lang="ar-JO" sz="1600" b="1" dirty="0"/>
              <a:t>مثال 3 (مثال محلي):</a:t>
            </a:r>
            <a:r>
              <a:rPr lang="ar-JO" sz="1600" dirty="0"/>
              <a:t> دراسة أنواع مختلفة من النباتات أو الحشرات في بيئتك المحلية وتصنيفها.</a:t>
            </a:r>
          </a:p>
          <a:p>
            <a:r>
              <a:rPr lang="ar-JO" sz="1600" b="1" dirty="0"/>
              <a:t>المرحلة الثالثة: التنفيذ والإبداع (الأسبوع 5-6)</a:t>
            </a:r>
            <a:endParaRPr lang="ar-JO" sz="1600" dirty="0"/>
          </a:p>
          <a:p>
            <a:r>
              <a:rPr lang="ar-JO" sz="1600" b="1" dirty="0"/>
              <a:t>المهمة 3.1 (للشجرة التفاعلية):</a:t>
            </a:r>
            <a:endParaRPr lang="ar-JO" sz="1600" dirty="0"/>
          </a:p>
          <a:p>
            <a:pPr lvl="1"/>
            <a:r>
              <a:rPr lang="ar-JO" sz="1600" b="1" dirty="0"/>
              <a:t>رقمي:</a:t>
            </a:r>
            <a:r>
              <a:rPr lang="ar-JO" sz="1600" dirty="0"/>
              <a:t> استخدم أدوات مثل </a:t>
            </a:r>
            <a:r>
              <a:rPr lang="en-US" sz="1600" b="1" dirty="0"/>
              <a:t>Genially</a:t>
            </a:r>
            <a:r>
              <a:rPr lang="en-US" sz="1600" dirty="0"/>
              <a:t> </a:t>
            </a:r>
            <a:r>
              <a:rPr lang="ar-JO" sz="1600" dirty="0"/>
              <a:t>أو </a:t>
            </a:r>
            <a:r>
              <a:rPr lang="en-US" sz="1600" b="1" dirty="0"/>
              <a:t>Prezi</a:t>
            </a:r>
            <a:r>
              <a:rPr lang="en-US" sz="1600" dirty="0"/>
              <a:t> </a:t>
            </a:r>
            <a:r>
              <a:rPr lang="ar-JO" sz="1600" dirty="0"/>
              <a:t>لإنشاء عرض تفاعلي حيث النقر على اسم كائن يؤدي إلى صفحة معلومات أو فيديو.</a:t>
            </a:r>
          </a:p>
          <a:p>
            <a:pPr lvl="1"/>
            <a:r>
              <a:rPr lang="ar-JO" sz="1600" b="1" dirty="0"/>
              <a:t>مادي:</a:t>
            </a:r>
            <a:r>
              <a:rPr lang="ar-JO" sz="1600" dirty="0"/>
              <a:t> اصنع مجسمًا ثلاثي الأبعاد من ورق مقوى أو معجون. أضف </a:t>
            </a:r>
            <a:r>
              <a:rPr lang="ar-JO" sz="1600" b="1" dirty="0"/>
              <a:t>أكواد </a:t>
            </a:r>
            <a:r>
              <a:rPr lang="en-US" sz="1600" b="1" dirty="0"/>
              <a:t>QR</a:t>
            </a:r>
            <a:r>
              <a:rPr lang="en-US" sz="1600" dirty="0"/>
              <a:t> </a:t>
            </a:r>
            <a:r>
              <a:rPr lang="ar-JO" sz="1600" dirty="0"/>
              <a:t>بجانب كل كائن، عند مسحها بالهاتف تظهر معلوماته.</a:t>
            </a:r>
          </a:p>
          <a:p>
            <a:r>
              <a:rPr lang="ar-JO" sz="1600" b="1" dirty="0"/>
              <a:t>المهمة 3.2 (للعرض التقديمي):</a:t>
            </a:r>
            <a:endParaRPr lang="ar-JO" sz="1600" dirty="0"/>
          </a:p>
          <a:p>
            <a:pPr lvl="1"/>
            <a:r>
              <a:rPr lang="ar-JO" sz="1600" dirty="0"/>
              <a:t>هيكلة الشرائح: صفحة عنوان، المشكلة البحثية، أساسيات التصنيف، شجرة الحياة (الشريحة الرئيسية)، دراسة الحالات (الأمثلة)، الخلاصة والنتائج، شكرًا لكم.</a:t>
            </a:r>
          </a:p>
          <a:p>
            <a:pPr lvl="1"/>
            <a:r>
              <a:rPr lang="ar-JO" sz="1600" dirty="0"/>
              <a:t>ركز على الصور عالية الجودة والرسوم البيانية الواضحة، وتجنب الإطالة في النصوص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8478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BAE35B-95DD-9FB8-61BF-2D42444A2F30}"/>
              </a:ext>
            </a:extLst>
          </p:cNvPr>
          <p:cNvSpPr txBox="1"/>
          <p:nvPr/>
        </p:nvSpPr>
        <p:spPr>
          <a:xfrm>
            <a:off x="2536723" y="580103"/>
            <a:ext cx="6469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4400" dirty="0">
                <a:solidFill>
                  <a:schemeClr val="bg2">
                    <a:lumMod val="75000"/>
                  </a:schemeClr>
                </a:solidFill>
                <a:highlight>
                  <a:srgbClr val="00FFFF"/>
                </a:highlight>
              </a:rPr>
              <a:t>ومن اهميات االاتنوع بين الكائنات </a:t>
            </a:r>
            <a:endParaRPr lang="en-US" sz="4400" dirty="0">
              <a:solidFill>
                <a:schemeClr val="bg2">
                  <a:lumMod val="75000"/>
                </a:schemeClr>
              </a:solidFill>
              <a:highlight>
                <a:srgbClr val="00FFFF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A52F7E-BBAE-3A30-E3C7-19D80A508649}"/>
              </a:ext>
            </a:extLst>
          </p:cNvPr>
          <p:cNvSpPr txBox="1"/>
          <p:nvPr/>
        </p:nvSpPr>
        <p:spPr>
          <a:xfrm>
            <a:off x="1111045" y="1828800"/>
            <a:ext cx="97437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4400" dirty="0"/>
              <a:t>1- توفر الغداء نتيجة عملية ال تكاثر والاستهلاك</a:t>
            </a:r>
          </a:p>
          <a:p>
            <a:r>
              <a:rPr lang="ar-JO" sz="4400" dirty="0"/>
              <a:t>2-اهمية اقتصادية بسبب بيع بعض الحيوانات مثل :القطط,البعير,المواشي,البقر</a:t>
            </a:r>
          </a:p>
          <a:p>
            <a:r>
              <a:rPr lang="ar-JO" sz="4400" dirty="0"/>
              <a:t>3-توازن بيئي </a:t>
            </a:r>
          </a:p>
          <a:p>
            <a:r>
              <a:rPr lang="ar-JO" sz="4400" dirty="0"/>
              <a:t>4-التربية في المنازل </a:t>
            </a:r>
          </a:p>
          <a:p>
            <a:r>
              <a:rPr lang="ar-JO" sz="4400" dirty="0"/>
              <a:t>5-التخلص من الاشياء الضارة بالانسان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11330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{65E12AE3-4A7A-4DC1-8414-6FD36DD9D493}TF6d5feb1e-e145-43f1-b745-cb4b54c5ee975d365c52-ce22229b0e48</Template>
  <TotalTime>88</TotalTime>
  <Words>549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 Light</vt:lpstr>
      <vt:lpstr>Tw Cen MT</vt:lpstr>
      <vt:lpstr>Circuit</vt:lpstr>
      <vt:lpstr>الاحياء  تتنوع الكائنات الحية </vt:lpstr>
      <vt:lpstr>1-تطوير المشكلة البحثية  </vt:lpstr>
      <vt:lpstr>الاهداف التي تتسم لتنوع الكلئنات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hesham qasem</dc:creator>
  <cp:lastModifiedBy>hesham qasem</cp:lastModifiedBy>
  <cp:revision>1</cp:revision>
  <dcterms:created xsi:type="dcterms:W3CDTF">2025-11-17T18:26:31Z</dcterms:created>
  <dcterms:modified xsi:type="dcterms:W3CDTF">2025-11-17T19:54:54Z</dcterms:modified>
</cp:coreProperties>
</file>