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A7681-1635-48E2-9B21-41E35734129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DD6C127-6507-4C75-848A-7F733329B0D6}">
      <dgm:prSet/>
      <dgm:spPr/>
      <dgm:t>
        <a:bodyPr/>
        <a:lstStyle/>
        <a:p>
          <a:r>
            <a:rPr lang="ar-JO"/>
            <a:t>كتابة الصيغة:</a:t>
          </a:r>
          <a:r>
            <a:rPr lang="en-US"/>
            <a:t>FitPoly:({C,D,E,F,G,H,I,J},n)</a:t>
          </a:r>
        </a:p>
      </dgm:t>
    </dgm:pt>
    <dgm:pt modelId="{96F3A45B-6909-46BD-AA30-AA4DCAC6784C}" type="parTrans" cxnId="{81A661E1-1034-4B3A-BB37-4D4932232F27}">
      <dgm:prSet/>
      <dgm:spPr/>
      <dgm:t>
        <a:bodyPr/>
        <a:lstStyle/>
        <a:p>
          <a:endParaRPr lang="en-US"/>
        </a:p>
      </dgm:t>
    </dgm:pt>
    <dgm:pt modelId="{D36E8163-03E5-4A63-98FB-D3045F864692}" type="sibTrans" cxnId="{81A661E1-1034-4B3A-BB37-4D4932232F27}">
      <dgm:prSet/>
      <dgm:spPr/>
      <dgm:t>
        <a:bodyPr/>
        <a:lstStyle/>
        <a:p>
          <a:endParaRPr lang="en-US"/>
        </a:p>
      </dgm:t>
    </dgm:pt>
    <dgm:pt modelId="{CDAE9AEB-6C89-4FD6-A7C9-E416EA3B158F}">
      <dgm:prSet/>
      <dgm:spPr/>
      <dgm:t>
        <a:bodyPr/>
        <a:lstStyle/>
        <a:p>
          <a:r>
            <a:rPr lang="ar-JO"/>
            <a:t>استعمال المنزلقة وتغيير قيمة </a:t>
          </a:r>
          <a:r>
            <a:rPr lang="en-US"/>
            <a:t>n</a:t>
          </a:r>
        </a:p>
      </dgm:t>
    </dgm:pt>
    <dgm:pt modelId="{953B1B2C-E91C-4F2A-931F-4A292B151208}" type="parTrans" cxnId="{8543AF76-9944-4AB4-A283-8380180024D1}">
      <dgm:prSet/>
      <dgm:spPr/>
      <dgm:t>
        <a:bodyPr/>
        <a:lstStyle/>
        <a:p>
          <a:endParaRPr lang="en-US"/>
        </a:p>
      </dgm:t>
    </dgm:pt>
    <dgm:pt modelId="{78156C88-2AA5-4385-9B43-624668DC215F}" type="sibTrans" cxnId="{8543AF76-9944-4AB4-A283-8380180024D1}">
      <dgm:prSet/>
      <dgm:spPr/>
      <dgm:t>
        <a:bodyPr/>
        <a:lstStyle/>
        <a:p>
          <a:endParaRPr lang="en-US"/>
        </a:p>
      </dgm:t>
    </dgm:pt>
    <dgm:pt modelId="{3A928715-FDF0-4BD4-B422-DF695FF96C6F}" type="pres">
      <dgm:prSet presAssocID="{504A7681-1635-48E2-9B21-41E3573412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EC26FD-CB32-463E-9AEB-36D4A822C469}" type="pres">
      <dgm:prSet presAssocID="{EDD6C127-6507-4C75-848A-7F733329B0D6}" presName="hierRoot1" presStyleCnt="0"/>
      <dgm:spPr/>
    </dgm:pt>
    <dgm:pt modelId="{2985F226-5677-4911-8DC0-17F5012BA247}" type="pres">
      <dgm:prSet presAssocID="{EDD6C127-6507-4C75-848A-7F733329B0D6}" presName="composite" presStyleCnt="0"/>
      <dgm:spPr/>
    </dgm:pt>
    <dgm:pt modelId="{1F23B96E-05E8-490A-BCEE-D57C7D177B91}" type="pres">
      <dgm:prSet presAssocID="{EDD6C127-6507-4C75-848A-7F733329B0D6}" presName="background" presStyleLbl="node0" presStyleIdx="0" presStyleCnt="2"/>
      <dgm:spPr/>
    </dgm:pt>
    <dgm:pt modelId="{F9EF8A78-04DB-4BAB-A8D4-CCB75911360B}" type="pres">
      <dgm:prSet presAssocID="{EDD6C127-6507-4C75-848A-7F733329B0D6}" presName="text" presStyleLbl="fgAcc0" presStyleIdx="0" presStyleCnt="2">
        <dgm:presLayoutVars>
          <dgm:chPref val="3"/>
        </dgm:presLayoutVars>
      </dgm:prSet>
      <dgm:spPr/>
    </dgm:pt>
    <dgm:pt modelId="{36777629-C3F3-4004-994F-3842656765F2}" type="pres">
      <dgm:prSet presAssocID="{EDD6C127-6507-4C75-848A-7F733329B0D6}" presName="hierChild2" presStyleCnt="0"/>
      <dgm:spPr/>
    </dgm:pt>
    <dgm:pt modelId="{D711701A-D9B0-4438-8DBC-1F5813D914EF}" type="pres">
      <dgm:prSet presAssocID="{CDAE9AEB-6C89-4FD6-A7C9-E416EA3B158F}" presName="hierRoot1" presStyleCnt="0"/>
      <dgm:spPr/>
    </dgm:pt>
    <dgm:pt modelId="{E78FB1ED-E453-40A5-99D9-7059EE5DB8AE}" type="pres">
      <dgm:prSet presAssocID="{CDAE9AEB-6C89-4FD6-A7C9-E416EA3B158F}" presName="composite" presStyleCnt="0"/>
      <dgm:spPr/>
    </dgm:pt>
    <dgm:pt modelId="{977D454C-659E-4B86-9869-40380BAA0833}" type="pres">
      <dgm:prSet presAssocID="{CDAE9AEB-6C89-4FD6-A7C9-E416EA3B158F}" presName="background" presStyleLbl="node0" presStyleIdx="1" presStyleCnt="2"/>
      <dgm:spPr/>
    </dgm:pt>
    <dgm:pt modelId="{ECAA5A23-1B35-484A-BFC3-23C5523D33AB}" type="pres">
      <dgm:prSet presAssocID="{CDAE9AEB-6C89-4FD6-A7C9-E416EA3B158F}" presName="text" presStyleLbl="fgAcc0" presStyleIdx="1" presStyleCnt="2">
        <dgm:presLayoutVars>
          <dgm:chPref val="3"/>
        </dgm:presLayoutVars>
      </dgm:prSet>
      <dgm:spPr/>
    </dgm:pt>
    <dgm:pt modelId="{D3EB0B3B-E0D0-4315-B5EB-C1FEC4C87328}" type="pres">
      <dgm:prSet presAssocID="{CDAE9AEB-6C89-4FD6-A7C9-E416EA3B158F}" presName="hierChild2" presStyleCnt="0"/>
      <dgm:spPr/>
    </dgm:pt>
  </dgm:ptLst>
  <dgm:cxnLst>
    <dgm:cxn modelId="{6F026760-71D7-42A8-9010-4A68E9B354E0}" type="presOf" srcId="{504A7681-1635-48E2-9B21-41E357341291}" destId="{3A928715-FDF0-4BD4-B422-DF695FF96C6F}" srcOrd="0" destOrd="0" presId="urn:microsoft.com/office/officeart/2005/8/layout/hierarchy1"/>
    <dgm:cxn modelId="{8543AF76-9944-4AB4-A283-8380180024D1}" srcId="{504A7681-1635-48E2-9B21-41E357341291}" destId="{CDAE9AEB-6C89-4FD6-A7C9-E416EA3B158F}" srcOrd="1" destOrd="0" parTransId="{953B1B2C-E91C-4F2A-931F-4A292B151208}" sibTransId="{78156C88-2AA5-4385-9B43-624668DC215F}"/>
    <dgm:cxn modelId="{17FD698F-F824-47B4-8EF9-9AC12D01A819}" type="presOf" srcId="{EDD6C127-6507-4C75-848A-7F733329B0D6}" destId="{F9EF8A78-04DB-4BAB-A8D4-CCB75911360B}" srcOrd="0" destOrd="0" presId="urn:microsoft.com/office/officeart/2005/8/layout/hierarchy1"/>
    <dgm:cxn modelId="{2DAA8BC3-BB9F-4709-9992-AFB17F8298F4}" type="presOf" srcId="{CDAE9AEB-6C89-4FD6-A7C9-E416EA3B158F}" destId="{ECAA5A23-1B35-484A-BFC3-23C5523D33AB}" srcOrd="0" destOrd="0" presId="urn:microsoft.com/office/officeart/2005/8/layout/hierarchy1"/>
    <dgm:cxn modelId="{81A661E1-1034-4B3A-BB37-4D4932232F27}" srcId="{504A7681-1635-48E2-9B21-41E357341291}" destId="{EDD6C127-6507-4C75-848A-7F733329B0D6}" srcOrd="0" destOrd="0" parTransId="{96F3A45B-6909-46BD-AA30-AA4DCAC6784C}" sibTransId="{D36E8163-03E5-4A63-98FB-D3045F864692}"/>
    <dgm:cxn modelId="{51DFC30A-B5F7-4870-B3E1-9BEC4A713686}" type="presParOf" srcId="{3A928715-FDF0-4BD4-B422-DF695FF96C6F}" destId="{85EC26FD-CB32-463E-9AEB-36D4A822C469}" srcOrd="0" destOrd="0" presId="urn:microsoft.com/office/officeart/2005/8/layout/hierarchy1"/>
    <dgm:cxn modelId="{CFEA49A3-5111-4BFB-A754-CC32D0368CB5}" type="presParOf" srcId="{85EC26FD-CB32-463E-9AEB-36D4A822C469}" destId="{2985F226-5677-4911-8DC0-17F5012BA247}" srcOrd="0" destOrd="0" presId="urn:microsoft.com/office/officeart/2005/8/layout/hierarchy1"/>
    <dgm:cxn modelId="{193CB735-E630-4984-8555-4481BC629CD4}" type="presParOf" srcId="{2985F226-5677-4911-8DC0-17F5012BA247}" destId="{1F23B96E-05E8-490A-BCEE-D57C7D177B91}" srcOrd="0" destOrd="0" presId="urn:microsoft.com/office/officeart/2005/8/layout/hierarchy1"/>
    <dgm:cxn modelId="{3F956FB4-6477-4FB3-B018-BEAA8D8DFC8B}" type="presParOf" srcId="{2985F226-5677-4911-8DC0-17F5012BA247}" destId="{F9EF8A78-04DB-4BAB-A8D4-CCB75911360B}" srcOrd="1" destOrd="0" presId="urn:microsoft.com/office/officeart/2005/8/layout/hierarchy1"/>
    <dgm:cxn modelId="{3448065A-52C4-4623-9F1F-0EBD01364790}" type="presParOf" srcId="{85EC26FD-CB32-463E-9AEB-36D4A822C469}" destId="{36777629-C3F3-4004-994F-3842656765F2}" srcOrd="1" destOrd="0" presId="urn:microsoft.com/office/officeart/2005/8/layout/hierarchy1"/>
    <dgm:cxn modelId="{0C192224-A547-4061-80CB-7A37BC48295D}" type="presParOf" srcId="{3A928715-FDF0-4BD4-B422-DF695FF96C6F}" destId="{D711701A-D9B0-4438-8DBC-1F5813D914EF}" srcOrd="1" destOrd="0" presId="urn:microsoft.com/office/officeart/2005/8/layout/hierarchy1"/>
    <dgm:cxn modelId="{97443746-0812-4C24-9D59-56A9FD605006}" type="presParOf" srcId="{D711701A-D9B0-4438-8DBC-1F5813D914EF}" destId="{E78FB1ED-E453-40A5-99D9-7059EE5DB8AE}" srcOrd="0" destOrd="0" presId="urn:microsoft.com/office/officeart/2005/8/layout/hierarchy1"/>
    <dgm:cxn modelId="{50F2A05A-0690-42C4-9459-43F37896A9E7}" type="presParOf" srcId="{E78FB1ED-E453-40A5-99D9-7059EE5DB8AE}" destId="{977D454C-659E-4B86-9869-40380BAA0833}" srcOrd="0" destOrd="0" presId="urn:microsoft.com/office/officeart/2005/8/layout/hierarchy1"/>
    <dgm:cxn modelId="{6F136383-C87C-489B-B781-E13C4CB39BE8}" type="presParOf" srcId="{E78FB1ED-E453-40A5-99D9-7059EE5DB8AE}" destId="{ECAA5A23-1B35-484A-BFC3-23C5523D33AB}" srcOrd="1" destOrd="0" presId="urn:microsoft.com/office/officeart/2005/8/layout/hierarchy1"/>
    <dgm:cxn modelId="{92B0DC87-3CDE-4609-9B36-C5C8F668F62A}" type="presParOf" srcId="{D711701A-D9B0-4438-8DBC-1F5813D914EF}" destId="{D3EB0B3B-E0D0-4315-B5EB-C1FEC4C873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3B96E-05E8-490A-BCEE-D57C7D177B91}">
      <dsp:nvSpPr>
        <dsp:cNvPr id="0" name=""/>
        <dsp:cNvSpPr/>
      </dsp:nvSpPr>
      <dsp:spPr>
        <a:xfrm>
          <a:off x="537306" y="1621"/>
          <a:ext cx="4111451" cy="2610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F8A78-04DB-4BAB-A8D4-CCB75911360B}">
      <dsp:nvSpPr>
        <dsp:cNvPr id="0" name=""/>
        <dsp:cNvSpPr/>
      </dsp:nvSpPr>
      <dsp:spPr>
        <a:xfrm>
          <a:off x="994134" y="435607"/>
          <a:ext cx="4111451" cy="2610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700" kern="1200"/>
            <a:t>كتابة الصيغة:</a:t>
          </a:r>
          <a:r>
            <a:rPr lang="en-US" sz="1700" kern="1200"/>
            <a:t>FitPoly:({C,D,E,F,G,H,I,J},n)</a:t>
          </a:r>
        </a:p>
      </dsp:txBody>
      <dsp:txXfrm>
        <a:off x="1070601" y="512074"/>
        <a:ext cx="3958517" cy="2457837"/>
      </dsp:txXfrm>
    </dsp:sp>
    <dsp:sp modelId="{977D454C-659E-4B86-9869-40380BAA0833}">
      <dsp:nvSpPr>
        <dsp:cNvPr id="0" name=""/>
        <dsp:cNvSpPr/>
      </dsp:nvSpPr>
      <dsp:spPr>
        <a:xfrm>
          <a:off x="5562413" y="1621"/>
          <a:ext cx="4111451" cy="2610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A5A23-1B35-484A-BFC3-23C5523D33AB}">
      <dsp:nvSpPr>
        <dsp:cNvPr id="0" name=""/>
        <dsp:cNvSpPr/>
      </dsp:nvSpPr>
      <dsp:spPr>
        <a:xfrm>
          <a:off x="6019241" y="435607"/>
          <a:ext cx="4111451" cy="2610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700" kern="1200"/>
            <a:t>استعمال المنزلقة وتغيير قيمة </a:t>
          </a:r>
          <a:r>
            <a:rPr lang="en-US" sz="1700" kern="1200"/>
            <a:t>n</a:t>
          </a:r>
        </a:p>
      </dsp:txBody>
      <dsp:txXfrm>
        <a:off x="6095708" y="512074"/>
        <a:ext cx="3958517" cy="2457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6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7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5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9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3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5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9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7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0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8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1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71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2" r:id="rId6"/>
    <p:sldLayoutId id="2147483707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FCE86-FA4F-5A69-B9BF-F652424D7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062039"/>
            <a:ext cx="2952750" cy="2817438"/>
          </a:xfrm>
        </p:spPr>
        <p:txBody>
          <a:bodyPr>
            <a:normAutofit/>
          </a:bodyPr>
          <a:lstStyle/>
          <a:p>
            <a:pPr algn="l"/>
            <a:r>
              <a:rPr lang="ar-JO" sz="5400"/>
              <a:t>القطع المكافئ في حياتنا</a:t>
            </a:r>
            <a:endParaRPr lang="en-US" sz="5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85F3A-7F48-055C-398E-120337DCE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999" y="4020671"/>
            <a:ext cx="2952749" cy="1775291"/>
          </a:xfrm>
        </p:spPr>
        <p:txBody>
          <a:bodyPr>
            <a:normAutofit/>
          </a:bodyPr>
          <a:lstStyle/>
          <a:p>
            <a:pPr algn="l"/>
            <a:r>
              <a:rPr lang="ar-JO" sz="2000"/>
              <a:t>احمد ابو حسين</a:t>
            </a:r>
            <a:endParaRPr lang="en-US" sz="20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C44B3F-4CE1-BE37-BD5B-91AB4182BA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51" r="-1" b="-1"/>
          <a:stretch>
            <a:fillRect/>
          </a:stretch>
        </p:blipFill>
        <p:spPr>
          <a:xfrm>
            <a:off x="4232496" y="10"/>
            <a:ext cx="7959505" cy="6857992"/>
          </a:xfrm>
          <a:custGeom>
            <a:avLst/>
            <a:gdLst/>
            <a:ahLst/>
            <a:cxnLst/>
            <a:rect l="l" t="t" r="r" b="b"/>
            <a:pathLst>
              <a:path w="7959505" h="6858002">
                <a:moveTo>
                  <a:pt x="311551" y="6702976"/>
                </a:move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close/>
                <a:moveTo>
                  <a:pt x="328959" y="6564620"/>
                </a:move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70" y="6645552"/>
                </a:lnTo>
                <a:lnTo>
                  <a:pt x="296953" y="6662541"/>
                </a:lnTo>
                <a:lnTo>
                  <a:pt x="296953" y="6662542"/>
                </a:lnTo>
                <a:lnTo>
                  <a:pt x="308405" y="6683027"/>
                </a:lnTo>
                <a:cubicBezTo>
                  <a:pt x="306038" y="6676305"/>
                  <a:pt x="302287" y="6669495"/>
                  <a:pt x="296953" y="6662541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close/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166047" y="6392243"/>
                </a:moveTo>
                <a:lnTo>
                  <a:pt x="173364" y="6407333"/>
                </a:lnTo>
                <a:lnTo>
                  <a:pt x="173364" y="6407332"/>
                </a:lnTo>
                <a:close/>
                <a:moveTo>
                  <a:pt x="401733" y="4221391"/>
                </a:move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404114" y="4837703"/>
                  <a:pt x="397113" y="4847214"/>
                  <a:pt x="391971" y="4857317"/>
                </a:cubicBezTo>
                <a:lnTo>
                  <a:pt x="390221" y="4863342"/>
                </a:lnTo>
                <a:lnTo>
                  <a:pt x="387469" y="4867614"/>
                </a:ln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78247" y="4957453"/>
                </a:lnTo>
                <a:lnTo>
                  <a:pt x="360964" y="4987037"/>
                </a:lnTo>
                <a:cubicBezTo>
                  <a:pt x="349725" y="5003801"/>
                  <a:pt x="335627" y="5022852"/>
                  <a:pt x="334485" y="5041521"/>
                </a:cubicBezTo>
                <a:cubicBezTo>
                  <a:pt x="333556" y="5057381"/>
                  <a:pt x="327457" y="5072411"/>
                  <a:pt x="321371" y="5087423"/>
                </a:cubicBezTo>
                <a:lnTo>
                  <a:pt x="321364" y="5087450"/>
                </a:lnTo>
                <a:lnTo>
                  <a:pt x="315482" y="5102461"/>
                </a:lnTo>
                <a:lnTo>
                  <a:pt x="308338" y="5133220"/>
                </a:lnTo>
                <a:lnTo>
                  <a:pt x="308337" y="5133224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lnTo>
                  <a:pt x="335441" y="5272804"/>
                </a:lnTo>
                <a:lnTo>
                  <a:pt x="356854" y="5308181"/>
                </a:lnTo>
                <a:lnTo>
                  <a:pt x="359935" y="5317389"/>
                </a:ln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7324" y="5520422"/>
                </a:lnTo>
                <a:lnTo>
                  <a:pt x="345722" y="5531692"/>
                </a:lnTo>
                <a:lnTo>
                  <a:pt x="345723" y="5531694"/>
                </a:ln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lnTo>
                  <a:pt x="171979" y="5883756"/>
                </a:lnTo>
                <a:lnTo>
                  <a:pt x="160957" y="5909351"/>
                </a:lnTo>
                <a:lnTo>
                  <a:pt x="154076" y="5935946"/>
                </a:lnTo>
                <a:lnTo>
                  <a:pt x="154075" y="5935949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54076" y="5935946"/>
                </a:lnTo>
                <a:lnTo>
                  <a:pt x="171979" y="5883756"/>
                </a:lnTo>
                <a:lnTo>
                  <a:pt x="171981" y="5883752"/>
                </a:ln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lnTo>
                  <a:pt x="345722" y="5531692"/>
                </a:ln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2870" y="5326163"/>
                </a:lnTo>
                <a:lnTo>
                  <a:pt x="359935" y="5317389"/>
                </a:lnTo>
                <a:lnTo>
                  <a:pt x="359341" y="5312288"/>
                </a:lnTo>
                <a:lnTo>
                  <a:pt x="356854" y="5308181"/>
                </a:lnTo>
                <a:lnTo>
                  <a:pt x="353708" y="5298775"/>
                </a:lnTo>
                <a:lnTo>
                  <a:pt x="335441" y="5272804"/>
                </a:lnTo>
                <a:lnTo>
                  <a:pt x="335437" y="5272796"/>
                </a:ln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3"/>
                </a:lnTo>
                <a:lnTo>
                  <a:pt x="308337" y="5133225"/>
                </a:lnTo>
                <a:lnTo>
                  <a:pt x="308338" y="5133220"/>
                </a:lnTo>
                <a:lnTo>
                  <a:pt x="321364" y="5087450"/>
                </a:lnTo>
                <a:lnTo>
                  <a:pt x="327270" y="5072376"/>
                </a:lnTo>
                <a:cubicBezTo>
                  <a:pt x="330949" y="5062300"/>
                  <a:pt x="333866" y="5052096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66751" y="4978393"/>
                  <a:pt x="372457" y="4970097"/>
                  <a:pt x="376968" y="4961456"/>
                </a:cubicBezTo>
                <a:lnTo>
                  <a:pt x="378247" y="4957453"/>
                </a:lnTo>
                <a:lnTo>
                  <a:pt x="381039" y="4952673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90221" y="4863342"/>
                </a:lnTo>
                <a:lnTo>
                  <a:pt x="412401" y="4828917"/>
                </a:ln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close/>
                <a:moveTo>
                  <a:pt x="405543" y="4165383"/>
                </a:move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5543" y="4165384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lnTo>
                  <a:pt x="358165" y="2903546"/>
                </a:lnTo>
                <a:lnTo>
                  <a:pt x="366071" y="2947859"/>
                </a:ln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05543" y="4165382"/>
                </a:lnTo>
                <a:lnTo>
                  <a:pt x="414887" y="4134256"/>
                </a:ln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2"/>
                </a:lnTo>
                <a:lnTo>
                  <a:pt x="366071" y="2947859"/>
                </a:lnTo>
                <a:lnTo>
                  <a:pt x="361441" y="2914328"/>
                </a:lnTo>
                <a:lnTo>
                  <a:pt x="358165" y="2903546"/>
                </a:lnTo>
                <a:lnTo>
                  <a:pt x="357138" y="2897785"/>
                </a:lnTo>
                <a:cubicBezTo>
                  <a:pt x="352391" y="2881307"/>
                  <a:pt x="346533" y="2865010"/>
                  <a:pt x="341533" y="2848793"/>
                </a:cubicBezTo>
                <a:close/>
                <a:moveTo>
                  <a:pt x="296001" y="2745352"/>
                </a:move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close/>
                <a:moveTo>
                  <a:pt x="413278" y="2445328"/>
                </a:moveTo>
                <a:lnTo>
                  <a:pt x="409472" y="2463017"/>
                </a:lnTo>
                <a:lnTo>
                  <a:pt x="409472" y="2463018"/>
                </a:lnTo>
                <a:lnTo>
                  <a:pt x="411535" y="2490551"/>
                </a:lnTo>
                <a:lnTo>
                  <a:pt x="418114" y="2518262"/>
                </a:lnTo>
                <a:lnTo>
                  <a:pt x="418115" y="2518265"/>
                </a:ln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lnTo>
                  <a:pt x="418114" y="2518262"/>
                </a:lnTo>
                <a:lnTo>
                  <a:pt x="409472" y="2463018"/>
                </a:ln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24450" y="2418154"/>
                  <a:pt x="418938" y="2426977"/>
                  <a:pt x="415303" y="2435913"/>
                </a:cubicBezTo>
                <a:lnTo>
                  <a:pt x="432404" y="2409486"/>
                </a:ln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8723" y="1459073"/>
                </a:moveTo>
                <a:lnTo>
                  <a:pt x="807941" y="1481572"/>
                </a:lnTo>
                <a:lnTo>
                  <a:pt x="798724" y="1459074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83887" y="313533"/>
                </a:move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2874276" y="2"/>
                </a:lnTo>
                <a:lnTo>
                  <a:pt x="2874276" y="0"/>
                </a:lnTo>
                <a:lnTo>
                  <a:pt x="7959505" y="0"/>
                </a:lnTo>
                <a:lnTo>
                  <a:pt x="7959505" y="6858000"/>
                </a:lnTo>
                <a:lnTo>
                  <a:pt x="4543953" y="6858000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78284" y="-1"/>
            <a:ext cx="874716" cy="6858001"/>
            <a:chOff x="7620000" y="-1"/>
            <a:chExt cx="874716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554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EBC50B6-8839-4766-8FD7-C7EBD59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6878F-7EBC-2873-91D2-50BA9EDA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97281"/>
            <a:ext cx="10668000" cy="2854518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8000"/>
              <a:t>فكرة المشروع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A8AC7-EB99-752F-3184-C30740C95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429" y="5033960"/>
            <a:ext cx="7543140" cy="10620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/>
              <a:t>البحث عن الاقتران التربيعي في نماذج حياتية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115DC02-2F1A-42B8-AED2-831CAF26C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243606"/>
            <a:ext cx="12192000" cy="100584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22E552-66C7-44E9-B796-23474BB4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243606"/>
            <a:ext cx="12192000" cy="100584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B6858-A99C-97BD-50F5-9DE62ED19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523" y="885825"/>
            <a:ext cx="3810001" cy="1901824"/>
          </a:xfrm>
        </p:spPr>
        <p:txBody>
          <a:bodyPr anchor="b">
            <a:normAutofit/>
          </a:bodyPr>
          <a:lstStyle/>
          <a:p>
            <a:r>
              <a:rPr lang="ar-JO" dirty="0"/>
              <a:t>الخطوة الاولى:</a:t>
            </a:r>
            <a:endParaRPr lang="en-US" dirty="0"/>
          </a:p>
        </p:txBody>
      </p:sp>
      <p:pic>
        <p:nvPicPr>
          <p:cNvPr id="5" name="Picture 4" descr="A bridge over water with a bridge and a bridge in the background&#10;&#10;AI-generated content may be incorrect.">
            <a:extLst>
              <a:ext uri="{FF2B5EF4-FFF2-40B4-BE49-F238E27FC236}">
                <a16:creationId xmlns:a16="http://schemas.microsoft.com/office/drawing/2014/main" id="{73D00E86-BAEE-E4C3-8BE4-5619594AF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94778"/>
            <a:ext cx="6095047" cy="40684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C1DE4-C200-AFEA-A5A9-59BC86677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524" y="3047999"/>
            <a:ext cx="3810000" cy="3048001"/>
          </a:xfrm>
        </p:spPr>
        <p:txBody>
          <a:bodyPr>
            <a:normAutofit/>
          </a:bodyPr>
          <a:lstStyle/>
          <a:p>
            <a:r>
              <a:rPr lang="ar-JO" dirty="0"/>
              <a:t>البحث عن صور لنماذج حياتية تظهر فيها منحنيات على شكل قطع مكافئ</a:t>
            </a:r>
          </a:p>
          <a:p>
            <a:r>
              <a:rPr lang="ar-JO" dirty="0"/>
              <a:t>الصورة التي سنستخدمها: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7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7C416-87C5-DEA1-1117-40851CE0A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09650"/>
            <a:ext cx="4400549" cy="1857375"/>
          </a:xfrm>
        </p:spPr>
        <p:txBody>
          <a:bodyPr anchor="b">
            <a:normAutofit/>
          </a:bodyPr>
          <a:lstStyle/>
          <a:p>
            <a:r>
              <a:rPr lang="ar-JO" dirty="0"/>
              <a:t>الخطوة الثانية:</a:t>
            </a:r>
            <a:endParaRPr lang="en-US" dirty="0"/>
          </a:p>
        </p:txBody>
      </p:sp>
      <p:pic>
        <p:nvPicPr>
          <p:cNvPr id="5" name="Picture 4" descr="A screenshot of a grid&#10;&#10;AI-generated content may be incorrect.">
            <a:extLst>
              <a:ext uri="{FF2B5EF4-FFF2-40B4-BE49-F238E27FC236}">
                <a16:creationId xmlns:a16="http://schemas.microsoft.com/office/drawing/2014/main" id="{749EC81F-5DCC-6636-FC5D-6860DDAB7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7" r="18734" b="1"/>
          <a:stretch>
            <a:fillRect/>
          </a:stretch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6A71-67ED-EAD5-FA91-662F8AF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109956"/>
            <a:ext cx="4400549" cy="3167019"/>
          </a:xfrm>
        </p:spPr>
        <p:txBody>
          <a:bodyPr anchor="t">
            <a:normAutofit/>
          </a:bodyPr>
          <a:lstStyle/>
          <a:p>
            <a:r>
              <a:rPr lang="ar-JO" dirty="0"/>
              <a:t>ادخال الصورة في جيوجبرا وتعديل موقعها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7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D27EC4A4-E26E-E15F-408F-696EC7354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/>
          <a:stretch>
            <a:fillRect/>
          </a:stretch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761B15-C433-40FE-BB67-ECF17E50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47974"/>
            <a:ext cx="12192001" cy="3608431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40000"/>
                </a:srgbClr>
              </a:gs>
              <a:gs pos="60000">
                <a:srgbClr val="000000">
                  <a:alpha val="4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C549F-C52E-B6CA-FE3C-144985F52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320798"/>
            <a:ext cx="10668000" cy="198596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8000">
                <a:solidFill>
                  <a:srgbClr val="FFFFFF"/>
                </a:solidFill>
              </a:rPr>
              <a:t>الخطوة الثالثة: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AF5CB-B0E3-5CCF-5DBC-D210403F2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516561"/>
            <a:ext cx="10668000" cy="4767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تحديد بعض النقاط على القطع المكافئ</a:t>
            </a:r>
          </a:p>
        </p:txBody>
      </p:sp>
    </p:spTree>
    <p:extLst>
      <p:ext uri="{BB962C8B-B14F-4D97-AF65-F5344CB8AC3E}">
        <p14:creationId xmlns:p14="http://schemas.microsoft.com/office/powerpoint/2010/main" val="311505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27739-BCEE-9501-B6B4-140D00305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الخطوة الرابعة والاخيرة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4837EBF-8F7A-C079-53DA-52E841411C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0" y="3047999"/>
          <a:ext cx="106680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black and grey line with a black dot&#10;&#10;AI-generated content may be incorrect.">
            <a:extLst>
              <a:ext uri="{FF2B5EF4-FFF2-40B4-BE49-F238E27FC236}">
                <a16:creationId xmlns:a16="http://schemas.microsoft.com/office/drawing/2014/main" id="{DF357859-9AD9-BE11-2492-DFFA98908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50" y="5137274"/>
            <a:ext cx="2927500" cy="6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4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C2AE5-53E8-959B-63B0-94DE0AF6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497" y="841377"/>
            <a:ext cx="4745505" cy="1666499"/>
          </a:xfrm>
        </p:spPr>
        <p:txBody>
          <a:bodyPr anchor="b">
            <a:normAutofit/>
          </a:bodyPr>
          <a:lstStyle/>
          <a:p>
            <a:r>
              <a:rPr lang="ar-JO" dirty="0"/>
              <a:t>النتيجة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7874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4" descr="A graph with a picture of a bridge and a river&#10;&#10;AI-generated content may be incorrect.">
            <a:extLst>
              <a:ext uri="{FF2B5EF4-FFF2-40B4-BE49-F238E27FC236}">
                <a16:creationId xmlns:a16="http://schemas.microsoft.com/office/drawing/2014/main" id="{A247E7C5-D636-D4FE-DCA2-A41907832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06" y="1850304"/>
            <a:ext cx="4369112" cy="20644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AA588-2033-130B-C77D-0F9454E07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4495" y="2796988"/>
            <a:ext cx="4745505" cy="3280777"/>
          </a:xfrm>
        </p:spPr>
        <p:txBody>
          <a:bodyPr>
            <a:normAutofit/>
          </a:bodyPr>
          <a:lstStyle/>
          <a:p>
            <a:r>
              <a:rPr lang="ar-JO" dirty="0"/>
              <a:t>يظهر المنحنى فنضبطه على الاقتران وتظهر النتيجة التالية التي يمكن منها معرفة:معادلة محور التماثل,احداثيي الراس, المجال والمدى,القيمة العظمى او الصغرى.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11919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113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Verdana Pro</vt:lpstr>
      <vt:lpstr>Verdana Pro Cond SemiBold</vt:lpstr>
      <vt:lpstr>TornVTI</vt:lpstr>
      <vt:lpstr>القطع المكافئ في حياتنا</vt:lpstr>
      <vt:lpstr>فكرة المشروع</vt:lpstr>
      <vt:lpstr>الخطوة الاولى:</vt:lpstr>
      <vt:lpstr>الخطوة الثانية:</vt:lpstr>
      <vt:lpstr>الخطوة الثالثة:</vt:lpstr>
      <vt:lpstr>الخطوة الرابعة والاخيرة</vt:lpstr>
      <vt:lpstr>النتيجة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Ahamad AboHussein</dc:creator>
  <cp:lastModifiedBy>Ahamad AboHussein</cp:lastModifiedBy>
  <cp:revision>1</cp:revision>
  <dcterms:created xsi:type="dcterms:W3CDTF">2025-11-18T16:18:08Z</dcterms:created>
  <dcterms:modified xsi:type="dcterms:W3CDTF">2025-11-18T16:40:18Z</dcterms:modified>
</cp:coreProperties>
</file>