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5" r:id="rId3"/>
    <p:sldId id="268" r:id="rId4"/>
    <p:sldId id="273" r:id="rId5"/>
    <p:sldId id="269" r:id="rId6"/>
    <p:sldId id="270" r:id="rId7"/>
    <p:sldId id="271" r:id="rId8"/>
    <p:sldId id="272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DA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1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1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83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45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24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19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4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308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24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7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341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1B8E4-751A-43D6-9B9F-D6BD9CB27ED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850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1B8E4-751A-43D6-9B9F-D6BD9CB27ED8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AAB28-19E9-4ADE-9D6E-84023FCEB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419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0DF470-47BA-AC11-2CA9-A63459F1B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454B803-F2C7-70AD-6973-030CFFF9E7AB}"/>
              </a:ext>
            </a:extLst>
          </p:cNvPr>
          <p:cNvSpPr txBox="1">
            <a:spLocks/>
          </p:cNvSpPr>
          <p:nvPr/>
        </p:nvSpPr>
        <p:spPr>
          <a:xfrm>
            <a:off x="638882" y="3577456"/>
            <a:ext cx="10909640" cy="16878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Aft>
                <a:spcPts val="600"/>
              </a:spcAft>
            </a:pPr>
            <a:r>
              <a:rPr kumimoji="0" lang="ar-S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أسس الاستثمار</a:t>
            </a:r>
            <a:endParaRPr lang="en-US" sz="6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2" name="Picture 1" descr="A black background with gold text&#10;&#10;AI-generated content may be incorrect.">
            <a:extLst>
              <a:ext uri="{FF2B5EF4-FFF2-40B4-BE49-F238E27FC236}">
                <a16:creationId xmlns:a16="http://schemas.microsoft.com/office/drawing/2014/main" id="{19B893D1-7DB1-CB78-BA4D-5EB2A0F00E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908" y="1023986"/>
            <a:ext cx="6439588" cy="1877372"/>
          </a:xfrm>
          <a:prstGeom prst="rect">
            <a:avLst/>
          </a:prstGeom>
        </p:spPr>
      </p:pic>
      <p:sp>
        <p:nvSpPr>
          <p:cNvPr id="10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019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F466B-D462-7A54-91D6-7706233E1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F041632-7961-47AF-E1EE-DABB83B68451}"/>
              </a:ext>
            </a:extLst>
          </p:cNvPr>
          <p:cNvSpPr txBox="1"/>
          <p:nvPr/>
        </p:nvSpPr>
        <p:spPr>
          <a:xfrm>
            <a:off x="5574820" y="2140023"/>
            <a:ext cx="6094562" cy="2461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r" defTabSz="457200" rtl="1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الاستثمار دون دراسة أو معرفة كافية.</a:t>
            </a:r>
          </a:p>
          <a:p>
            <a:pPr marL="342900" marR="0" lvl="0" indent="-342900" algn="r" defTabSz="457200" rtl="1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وضع كل المال في استثمار واحد.</a:t>
            </a:r>
          </a:p>
          <a:p>
            <a:pPr marL="342900" marR="0" lvl="0" indent="-342900" algn="r" defTabSz="457200" rtl="1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اتخاذ قرارات سريعة أثناء تقلبات السوق.</a:t>
            </a:r>
          </a:p>
          <a:p>
            <a:pPr marL="342900" marR="0" lvl="0" indent="-342900" algn="r" defTabSz="457200" rtl="1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ar-S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تجاهل مراجعة المحفظة بانتظام.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B4F8C12-E5B0-F8CF-C856-3030D0E659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833" y="1"/>
            <a:ext cx="2837776" cy="82731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5647674-332C-332B-1D8D-3034ECE3843A}"/>
              </a:ext>
            </a:extLst>
          </p:cNvPr>
          <p:cNvSpPr txBox="1"/>
          <p:nvPr/>
        </p:nvSpPr>
        <p:spPr>
          <a:xfrm>
            <a:off x="5574820" y="1299003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r" rtl="1">
              <a:defRPr sz="2400" b="1"/>
            </a:lvl1pPr>
          </a:lstStyle>
          <a:p>
            <a:r>
              <a:rPr lang="ar-SA" dirty="0"/>
              <a:t>أخطاء شائعة في الاستثمار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981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00BFD-21E9-D6C5-BCC6-71761B5430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2E0815B-445D-2221-BEDF-8ABD9F0412CD}"/>
              </a:ext>
            </a:extLst>
          </p:cNvPr>
          <p:cNvSpPr txBox="1"/>
          <p:nvPr/>
        </p:nvSpPr>
        <p:spPr>
          <a:xfrm>
            <a:off x="5574820" y="2140023"/>
            <a:ext cx="6094562" cy="2793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الاستثمار رحلة تحتاج إلى معرفة وصبر وتخطيط.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باتباع الأسس الصحيحة، يمكنك بناء مستقبل مالي قوي ومستقر.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تذكّر أن النجاح الاستثماري لا يحدث بين يوم وليلة، بل هو نتيجة خطوات مدروسة.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4EF8B79-7807-D1D7-AEDB-522F92F6FD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833" y="1"/>
            <a:ext cx="2837776" cy="82731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26AA35C-6D3B-4FF0-3453-613EA43C1FFA}"/>
              </a:ext>
            </a:extLst>
          </p:cNvPr>
          <p:cNvSpPr txBox="1"/>
          <p:nvPr/>
        </p:nvSpPr>
        <p:spPr>
          <a:xfrm>
            <a:off x="5574820" y="1299003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r" rtl="1">
              <a:defRPr sz="2400" b="1"/>
            </a:lvl1pPr>
          </a:lstStyle>
          <a:p>
            <a:r>
              <a:rPr lang="ar-SA" dirty="0"/>
              <a:t>الخاتمة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375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B8EEF-848F-B77D-4972-F8EBC9A09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DAAA900-A4B9-245B-8371-41B02091D9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833" y="1"/>
            <a:ext cx="2837776" cy="827314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0D352FD0-1D07-FA2A-6A7B-8818E67372C5}"/>
              </a:ext>
            </a:extLst>
          </p:cNvPr>
          <p:cNvSpPr txBox="1">
            <a:spLocks/>
          </p:cNvSpPr>
          <p:nvPr/>
        </p:nvSpPr>
        <p:spPr>
          <a:xfrm>
            <a:off x="2803584" y="1734689"/>
            <a:ext cx="7772400" cy="14700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/>
            <a:r>
              <a:rPr kumimoji="0" lang="ar-SA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أسس الاستثمار</a:t>
            </a:r>
            <a:endParaRPr lang="ar-SA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B75A84B-7832-61A3-577C-8318149F28EE}"/>
              </a:ext>
            </a:extLst>
          </p:cNvPr>
          <p:cNvSpPr txBox="1">
            <a:spLocks/>
          </p:cNvSpPr>
          <p:nvPr/>
        </p:nvSpPr>
        <p:spPr>
          <a:xfrm>
            <a:off x="2872596" y="3981090"/>
            <a:ext cx="7703388" cy="17526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None/>
            </a:pPr>
            <a:r>
              <a:rPr lang="ar-SA" dirty="0"/>
              <a:t>إعدادالطلاب: سيف الفار</a:t>
            </a:r>
          </a:p>
          <a:p>
            <a:pPr marL="0" indent="0" algn="r" rtl="1">
              <a:buNone/>
            </a:pPr>
            <a:r>
              <a:rPr lang="ar-SA" dirty="0"/>
              <a:t>الصف: التاسع</a:t>
            </a:r>
          </a:p>
          <a:p>
            <a:pPr marL="0" indent="0" algn="r" rtl="1">
              <a:buNone/>
            </a:pPr>
            <a:r>
              <a:rPr lang="ar-SA" dirty="0"/>
              <a:t>التاريخ: </a:t>
            </a:r>
            <a:r>
              <a:rPr lang="en-US" dirty="0"/>
              <a:t>09/11/2025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65922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2E71E16-2C96-8199-A68E-8CB4544768A5}"/>
              </a:ext>
            </a:extLst>
          </p:cNvPr>
          <p:cNvSpPr txBox="1"/>
          <p:nvPr/>
        </p:nvSpPr>
        <p:spPr>
          <a:xfrm>
            <a:off x="5376413" y="2111110"/>
            <a:ext cx="6094562" cy="28050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الاستثمار هو عملية توظيف المال في أصول أو مشاريع بهدف تحقيق أرباح مستقبلية.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وتعد معرفة الأسس الصحيحة للاستثمار خطوة ضرورية لبناء مستقبل مالي ناجح ومستقر.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F6FC0F-8074-E028-2C5C-9F4577A074A4}"/>
              </a:ext>
            </a:extLst>
          </p:cNvPr>
          <p:cNvSpPr txBox="1"/>
          <p:nvPr/>
        </p:nvSpPr>
        <p:spPr>
          <a:xfrm>
            <a:off x="5376413" y="1373399"/>
            <a:ext cx="60945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400" b="1" dirty="0"/>
              <a:t>مقدمة عن الاستثمار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F1F8E4-C0C8-FB08-8CC6-BB9CF2D62B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833" y="8627"/>
            <a:ext cx="2837776" cy="82731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28827DF-D067-20F3-6984-E2E193E41C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833" y="1"/>
            <a:ext cx="2837776" cy="82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348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34AD69-E42B-87A8-0B8A-8C719AAF7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7EC76C-0060-CF5B-87BF-E7B7F1EDA964}"/>
              </a:ext>
            </a:extLst>
          </p:cNvPr>
          <p:cNvSpPr txBox="1"/>
          <p:nvPr/>
        </p:nvSpPr>
        <p:spPr>
          <a:xfrm>
            <a:off x="4321834" y="2397038"/>
            <a:ext cx="7313043" cy="2239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 زيادة الدخل وتحسين الوضع المالي.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 بناء مستقبل اقتصادي آمن.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تحقيق الاستقلال المالي على المدى الطويل.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حماية الأموال من التضخم وفقدان القيمة.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5C81BA7-D0C8-EBAB-C19B-089F5A02C5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833" y="1"/>
            <a:ext cx="2837776" cy="82731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9C2F681-BE2C-D864-D0AF-1A3F8D0C9BB3}"/>
              </a:ext>
            </a:extLst>
          </p:cNvPr>
          <p:cNvSpPr txBox="1"/>
          <p:nvPr/>
        </p:nvSpPr>
        <p:spPr>
          <a:xfrm>
            <a:off x="5428171" y="1381344"/>
            <a:ext cx="60945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400" b="1" dirty="0"/>
              <a:t>أهمية الاستثمار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31434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63A405-BC32-730C-982A-88D6BE593997}"/>
              </a:ext>
            </a:extLst>
          </p:cNvPr>
          <p:cNvSpPr txBox="1"/>
          <p:nvPr/>
        </p:nvSpPr>
        <p:spPr>
          <a:xfrm>
            <a:off x="4942936" y="2198630"/>
            <a:ext cx="6804084" cy="2239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تحديد المبلغ الذي ترغب في الوصول إليه.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معرفة المدة الزمنية المناسبة لتحقيق الهدف.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تقييم مستوى المخاطر الذي يمكنك تحمله.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وضع خطة واضحة ومرنة تناسب ظروفك المالية.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E36DB7B-C9D6-4E00-5024-A48A5FE4BF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833" y="1"/>
            <a:ext cx="2837776" cy="82731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45395D7-4283-457A-346B-BFC8B3F890DB}"/>
              </a:ext>
            </a:extLst>
          </p:cNvPr>
          <p:cNvSpPr txBox="1"/>
          <p:nvPr/>
        </p:nvSpPr>
        <p:spPr>
          <a:xfrm>
            <a:off x="5652458" y="1282140"/>
            <a:ext cx="60945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r" rtl="1">
              <a:defRPr sz="2400" b="1"/>
            </a:lvl1pPr>
          </a:lstStyle>
          <a:p>
            <a:r>
              <a:rPr lang="ar-SA" dirty="0"/>
              <a:t>تحديد الأهداف الاستثمارية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016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7B70E4-E2DD-2A9F-ED30-D86ABB13D46D}"/>
              </a:ext>
            </a:extLst>
          </p:cNvPr>
          <p:cNvSpPr txBox="1"/>
          <p:nvPr/>
        </p:nvSpPr>
        <p:spPr>
          <a:xfrm>
            <a:off x="4149305" y="2109506"/>
            <a:ext cx="7494198" cy="2793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الأسهم: ملكية جزء من شركة وربح من نموها.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السندات: قروض للحكومات أو الشركات مقابل عوائد ثابتة.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العقارات: شراء وامتلاك أو تأجير عقار لتوليد دخل.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صناديق الاستثمار: استثمار جماعي يديره متخصصون.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الذهب والمعادن: يحمي من التضخم ويستخدم كملاذ آمن.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4562FE2-3F85-044A-30A1-DB5C28C5C9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833" y="1"/>
            <a:ext cx="2837776" cy="82731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B361FCA-7535-4810-E85E-FE205BF42E62}"/>
              </a:ext>
            </a:extLst>
          </p:cNvPr>
          <p:cNvSpPr txBox="1"/>
          <p:nvPr/>
        </p:nvSpPr>
        <p:spPr>
          <a:xfrm>
            <a:off x="5548941" y="1283744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r" rtl="1">
              <a:defRPr sz="2400" b="1"/>
            </a:lvl1pPr>
          </a:lstStyle>
          <a:p>
            <a:r>
              <a:rPr lang="ar-SA" dirty="0"/>
              <a:t>أنواع الاستثمارات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031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B4D468-1983-7FFF-9C8E-B0C17ADA5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D0C183C-C6D7-035A-AD17-1D81B0E411EF}"/>
              </a:ext>
            </a:extLst>
          </p:cNvPr>
          <p:cNvSpPr txBox="1"/>
          <p:nvPr/>
        </p:nvSpPr>
        <p:spPr>
          <a:xfrm>
            <a:off x="5548942" y="2043354"/>
            <a:ext cx="6094562" cy="2239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توزيع الأموال على عدة أدوات لتقليل الخسائر.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عدم الاعتماد على نوع واحد من الأصول.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يساعد على تحقيق توازن بين المخاطرة والعائد.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يعزز الاستقرار المالي للمستثمر.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C9CA6C7-059F-9E77-3E66-C66DDFE7EC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833" y="1"/>
            <a:ext cx="2837776" cy="82731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21250D3-E6A6-95B9-296C-B58A82461043}"/>
              </a:ext>
            </a:extLst>
          </p:cNvPr>
          <p:cNvSpPr txBox="1"/>
          <p:nvPr/>
        </p:nvSpPr>
        <p:spPr>
          <a:xfrm>
            <a:off x="5548942" y="1250668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r" rtl="1">
              <a:defRPr sz="2400" b="1"/>
            </a:lvl1pPr>
          </a:lstStyle>
          <a:p>
            <a:r>
              <a:rPr lang="ar-SA" dirty="0"/>
              <a:t>تنويع المحفظة الاستثمارية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63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BC679-AA15-EF3E-2F42-5ED2F8D1D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3F1BA9C-1C53-A2BB-08E6-161B46B83116}"/>
              </a:ext>
            </a:extLst>
          </p:cNvPr>
          <p:cNvSpPr txBox="1"/>
          <p:nvPr/>
        </p:nvSpPr>
        <p:spPr>
          <a:xfrm>
            <a:off x="5574820" y="2140023"/>
            <a:ext cx="6094562" cy="2239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دراسة تقلبات السوق وفهم مخاطره.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معرفة مستوى المخاطرة لكل نوع من الاستثمار.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تجنب اتخاذ قرارات عاطفية.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استخدام استراتيجيات حماية مثل وقف الخسارة.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0445176-AEF6-9AB4-1689-D1BA0E8077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833" y="1"/>
            <a:ext cx="2837776" cy="82731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D708ED-917D-80F9-6034-CC900F59A511}"/>
              </a:ext>
            </a:extLst>
          </p:cNvPr>
          <p:cNvSpPr txBox="1"/>
          <p:nvPr/>
        </p:nvSpPr>
        <p:spPr>
          <a:xfrm>
            <a:off x="5574820" y="1299003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r" rtl="1">
              <a:defRPr sz="2400" b="1"/>
            </a:lvl1pPr>
          </a:lstStyle>
          <a:p>
            <a:r>
              <a:rPr lang="ar-SA" dirty="0"/>
              <a:t>تقييم وإدارة المخاطر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470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3F90CC-69F9-1634-5CC1-1C423E6B7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B05626-9AD8-2DB1-A7C8-2EEC784B120F}"/>
              </a:ext>
            </a:extLst>
          </p:cNvPr>
          <p:cNvSpPr txBox="1"/>
          <p:nvPr/>
        </p:nvSpPr>
        <p:spPr>
          <a:xfrm>
            <a:off x="5574820" y="1898483"/>
            <a:ext cx="6094562" cy="22398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مراجعة أداء الاستثمارات بشكل دوري.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تعديل الخطة بحسب الظروف الاقتصادية.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تتبع الأخبار المالية والبقاء على اطلاع.</a:t>
            </a:r>
          </a:p>
          <a:p>
            <a:pPr marL="342900" indent="-3429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/>
              <a:t>التعلم المستمر لتحسين قراراتك الاستثمارية.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6FDE3AE-F591-D343-E85C-BF23A92E8D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833" y="1"/>
            <a:ext cx="2837776" cy="82731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A29769C-FAD2-6292-4DFE-4FE291C99869}"/>
              </a:ext>
            </a:extLst>
          </p:cNvPr>
          <p:cNvSpPr txBox="1"/>
          <p:nvPr/>
        </p:nvSpPr>
        <p:spPr>
          <a:xfrm>
            <a:off x="5574820" y="1252836"/>
            <a:ext cx="60945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r" rtl="1">
              <a:defRPr sz="2400" b="1"/>
            </a:lvl1pPr>
          </a:lstStyle>
          <a:p>
            <a:r>
              <a:rPr kumimoji="0" lang="ar-SA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المتابعة والتحسين المستمر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322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2618</TotalTime>
  <Words>311</Words>
  <Application>Microsoft Office PowerPoint</Application>
  <PresentationFormat>Widescreen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Osama Al-Far</dc:creator>
  <cp:lastModifiedBy>Osama Al-Far</cp:lastModifiedBy>
  <cp:revision>25</cp:revision>
  <dcterms:created xsi:type="dcterms:W3CDTF">2021-10-29T12:27:00Z</dcterms:created>
  <dcterms:modified xsi:type="dcterms:W3CDTF">2025-11-18T17:34:07Z</dcterms:modified>
</cp:coreProperties>
</file>