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768"/>
            <a:ext cx="7772400" cy="1470025"/>
          </a:xfrm>
        </p:spPr>
        <p:txBody>
          <a:bodyPr>
            <a:normAutofit/>
          </a:bodyPr>
          <a:lstStyle/>
          <a:p>
            <a:r>
              <a:rPr sz="6000" b="1" i="1" dirty="0" err="1"/>
              <a:t>أسس</a:t>
            </a:r>
            <a:r>
              <a:rPr sz="6000" b="1" i="1" dirty="0"/>
              <a:t> </a:t>
            </a:r>
            <a:r>
              <a:rPr sz="6000" b="1" i="1" dirty="0" err="1"/>
              <a:t>الاستثمار</a:t>
            </a:r>
            <a:endParaRPr sz="6000" b="1" i="1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27369C26-8391-1425-4683-E82C964CB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94168" y="5769204"/>
            <a:ext cx="3605753" cy="831129"/>
          </a:xfrm>
        </p:spPr>
        <p:txBody>
          <a:bodyPr>
            <a:normAutofit lnSpcReduction="10000"/>
          </a:bodyPr>
          <a:lstStyle/>
          <a:p>
            <a:pPr algn="r"/>
            <a:r>
              <a:rPr lang="ar-SA" sz="2400" dirty="0">
                <a:solidFill>
                  <a:schemeClr val="tx1"/>
                </a:solidFill>
              </a:rPr>
              <a:t>اعداد الطالب: عبدالرحمن دغش</a:t>
            </a:r>
          </a:p>
          <a:p>
            <a:pPr algn="r"/>
            <a:r>
              <a:rPr lang="ar-SA" sz="2400" dirty="0">
                <a:solidFill>
                  <a:schemeClr val="tx1"/>
                </a:solidFill>
              </a:rPr>
              <a:t>الصف:9(ج)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u="sng" dirty="0" err="1"/>
              <a:t>مفهوم</a:t>
            </a:r>
            <a:r>
              <a:rPr b="1" u="sng" dirty="0"/>
              <a:t> </a:t>
            </a:r>
            <a:r>
              <a:rPr b="1" u="sng" dirty="0" err="1"/>
              <a:t>الاستثمار</a:t>
            </a:r>
            <a:endParaRPr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0976" y="1600200"/>
            <a:ext cx="4680409" cy="4525963"/>
          </a:xfrm>
        </p:spPr>
        <p:txBody>
          <a:bodyPr/>
          <a:lstStyle/>
          <a:p>
            <a:pPr marL="0" indent="0" algn="r">
              <a:buNone/>
            </a:pPr>
            <a:endParaRPr lang="ar-SA" dirty="0"/>
          </a:p>
          <a:p>
            <a:pPr marL="0" indent="0" algn="r">
              <a:buNone/>
            </a:pPr>
            <a:r>
              <a:rPr lang="ar-SA" dirty="0"/>
              <a:t>1) </a:t>
            </a:r>
            <a:r>
              <a:rPr dirty="0" err="1"/>
              <a:t>توظيف</a:t>
            </a:r>
            <a:r>
              <a:rPr dirty="0"/>
              <a:t> </a:t>
            </a:r>
            <a:r>
              <a:rPr dirty="0" err="1"/>
              <a:t>الأموال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مشاريع</a:t>
            </a:r>
            <a:r>
              <a:rPr dirty="0"/>
              <a:t> </a:t>
            </a:r>
            <a:r>
              <a:rPr dirty="0" err="1"/>
              <a:t>أو</a:t>
            </a:r>
            <a:r>
              <a:rPr dirty="0"/>
              <a:t> </a:t>
            </a:r>
            <a:r>
              <a:rPr dirty="0" err="1"/>
              <a:t>أصول</a:t>
            </a:r>
            <a:r>
              <a:rPr dirty="0"/>
              <a:t> </a:t>
            </a:r>
            <a:r>
              <a:rPr dirty="0" err="1"/>
              <a:t>بهدف</a:t>
            </a:r>
            <a:r>
              <a:rPr dirty="0"/>
              <a:t> </a:t>
            </a:r>
            <a:r>
              <a:rPr dirty="0" err="1"/>
              <a:t>تحقيق</a:t>
            </a:r>
            <a:r>
              <a:rPr dirty="0"/>
              <a:t> </a:t>
            </a:r>
            <a:r>
              <a:rPr dirty="0" err="1"/>
              <a:t>عائد</a:t>
            </a:r>
            <a:r>
              <a:rPr dirty="0"/>
              <a:t> </a:t>
            </a:r>
            <a:r>
              <a:rPr dirty="0" err="1"/>
              <a:t>مستقبلي</a:t>
            </a:r>
            <a:r>
              <a:rPr lang="ar-SA" dirty="0"/>
              <a:t>.</a:t>
            </a:r>
          </a:p>
          <a:p>
            <a:pPr marL="0" indent="0" algn="r">
              <a:buNone/>
            </a:pPr>
            <a:endParaRPr lang="ar-SA" dirty="0"/>
          </a:p>
          <a:p>
            <a:pPr marL="0" indent="0" algn="r">
              <a:buNone/>
            </a:pPr>
            <a:endParaRPr dirty="0"/>
          </a:p>
          <a:p>
            <a:pPr marL="0" indent="0" algn="r">
              <a:buNone/>
            </a:pPr>
            <a:r>
              <a:rPr lang="ar-SA" dirty="0"/>
              <a:t>2) </a:t>
            </a:r>
            <a:r>
              <a:rPr dirty="0" err="1"/>
              <a:t>يعتمد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التخطيط</a:t>
            </a:r>
            <a:r>
              <a:rPr lang="ar-SA" dirty="0"/>
              <a:t> </a:t>
            </a:r>
            <a:r>
              <a:rPr dirty="0" err="1"/>
              <a:t>واتخاذ</a:t>
            </a:r>
            <a:r>
              <a:rPr dirty="0"/>
              <a:t> </a:t>
            </a:r>
            <a:r>
              <a:rPr dirty="0" err="1"/>
              <a:t>قرارات</a:t>
            </a:r>
            <a:r>
              <a:rPr dirty="0"/>
              <a:t> </a:t>
            </a:r>
            <a:r>
              <a:rPr dirty="0" err="1"/>
              <a:t>مالية</a:t>
            </a:r>
            <a:r>
              <a:rPr lang="ar-SA" dirty="0"/>
              <a:t> </a:t>
            </a:r>
            <a:r>
              <a:rPr dirty="0" err="1"/>
              <a:t>مدروسة</a:t>
            </a:r>
            <a:r>
              <a:rPr lang="ar-SA" dirty="0"/>
              <a:t>.     </a:t>
            </a:r>
          </a:p>
        </p:txBody>
      </p:sp>
      <p:pic>
        <p:nvPicPr>
          <p:cNvPr id="2050" name="Picture 2" descr="مقدمة شاملة حول الاستثمار - مدونة عبد العزيز حسن - AM HASSAN BLOG">
            <a:extLst>
              <a:ext uri="{FF2B5EF4-FFF2-40B4-BE49-F238E27FC236}">
                <a16:creationId xmlns:a16="http://schemas.microsoft.com/office/drawing/2014/main" id="{B47628D5-C63C-A16A-0717-D05499C91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3340541"/>
            <a:ext cx="4170628" cy="3242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u="sng" dirty="0" err="1"/>
              <a:t>أهمية</a:t>
            </a:r>
            <a:r>
              <a:rPr b="1" u="sng" dirty="0"/>
              <a:t> </a:t>
            </a:r>
            <a:r>
              <a:rPr b="1" u="sng" dirty="0" err="1"/>
              <a:t>الاستثمار</a:t>
            </a:r>
            <a:endParaRPr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614" y="2116316"/>
            <a:ext cx="8229600" cy="4525963"/>
          </a:xfrm>
        </p:spPr>
        <p:txBody>
          <a:bodyPr/>
          <a:lstStyle/>
          <a:p>
            <a:pPr marL="0" indent="0" algn="r">
              <a:buNone/>
            </a:pPr>
            <a:r>
              <a:rPr lang="ar-SA" dirty="0"/>
              <a:t>1) زيادة ا</a:t>
            </a:r>
            <a:r>
              <a:rPr dirty="0" err="1"/>
              <a:t>لدخ</a:t>
            </a:r>
            <a:r>
              <a:rPr lang="ar-SA" dirty="0"/>
              <a:t>ل</a:t>
            </a:r>
            <a:r>
              <a:rPr dirty="0"/>
              <a:t> </a:t>
            </a:r>
            <a:r>
              <a:rPr dirty="0" err="1"/>
              <a:t>وتحسين</a:t>
            </a:r>
            <a:r>
              <a:rPr dirty="0"/>
              <a:t> </a:t>
            </a:r>
            <a:r>
              <a:rPr dirty="0" err="1"/>
              <a:t>المستوى</a:t>
            </a:r>
            <a:r>
              <a:rPr dirty="0"/>
              <a:t> </a:t>
            </a:r>
            <a:r>
              <a:rPr dirty="0" err="1"/>
              <a:t>المعيش</a:t>
            </a:r>
            <a:r>
              <a:rPr lang="ar-SA" dirty="0"/>
              <a:t>ي.   </a:t>
            </a:r>
          </a:p>
          <a:p>
            <a:pPr marL="0" indent="0" algn="r">
              <a:buNone/>
            </a:pPr>
            <a:endParaRPr dirty="0"/>
          </a:p>
          <a:p>
            <a:pPr marL="0" indent="0" algn="r">
              <a:buNone/>
            </a:pPr>
            <a:r>
              <a:rPr lang="ar-SA" dirty="0"/>
              <a:t>2) </a:t>
            </a:r>
            <a:r>
              <a:rPr dirty="0" err="1"/>
              <a:t>تنمية</a:t>
            </a:r>
            <a:r>
              <a:rPr dirty="0"/>
              <a:t> </a:t>
            </a:r>
            <a:r>
              <a:rPr dirty="0" err="1"/>
              <a:t>رأس</a:t>
            </a:r>
            <a:r>
              <a:rPr dirty="0"/>
              <a:t> </a:t>
            </a:r>
            <a:r>
              <a:rPr dirty="0" err="1"/>
              <a:t>المال</a:t>
            </a:r>
            <a:r>
              <a:rPr lang="ar-SA" dirty="0"/>
              <a:t>.</a:t>
            </a:r>
          </a:p>
          <a:p>
            <a:pPr marL="0" indent="0" algn="r">
              <a:buNone/>
            </a:pPr>
            <a:endParaRPr lang="ar-SA" dirty="0"/>
          </a:p>
          <a:p>
            <a:pPr marL="0" indent="0" algn="r">
              <a:buNone/>
            </a:pPr>
            <a:r>
              <a:rPr lang="ar-SA" dirty="0"/>
              <a:t>3) </a:t>
            </a:r>
            <a:r>
              <a:rPr dirty="0" err="1"/>
              <a:t>تحقيق</a:t>
            </a:r>
            <a:r>
              <a:rPr dirty="0"/>
              <a:t> </a:t>
            </a:r>
            <a:r>
              <a:rPr dirty="0" err="1"/>
              <a:t>الأمان</a:t>
            </a:r>
            <a:r>
              <a:rPr dirty="0"/>
              <a:t> </a:t>
            </a:r>
            <a:r>
              <a:rPr dirty="0" err="1"/>
              <a:t>المالي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المدى</a:t>
            </a:r>
            <a:r>
              <a:rPr dirty="0"/>
              <a:t> </a:t>
            </a:r>
            <a:r>
              <a:rPr dirty="0" err="1"/>
              <a:t>الطويل</a:t>
            </a:r>
            <a:r>
              <a:rPr lang="ar-SA" dirty="0"/>
              <a:t>.  </a:t>
            </a:r>
          </a:p>
          <a:p>
            <a:pPr marL="0" indent="0" algn="r"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u="sng" dirty="0" err="1"/>
              <a:t>أسس</a:t>
            </a:r>
            <a:r>
              <a:rPr b="1" u="sng" dirty="0"/>
              <a:t> </a:t>
            </a:r>
            <a:r>
              <a:rPr b="1" u="sng" dirty="0" err="1"/>
              <a:t>الاستثمار</a:t>
            </a:r>
            <a:r>
              <a:rPr b="1" u="sng" dirty="0"/>
              <a:t> </a:t>
            </a:r>
            <a:r>
              <a:rPr b="1" u="sng" dirty="0" err="1"/>
              <a:t>السليم</a:t>
            </a:r>
            <a:endParaRPr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6065" y="2111604"/>
            <a:ext cx="6339525" cy="4306790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ar-SA" dirty="0"/>
              <a:t>1) </a:t>
            </a:r>
            <a:r>
              <a:rPr dirty="0" err="1"/>
              <a:t>تحديد</a:t>
            </a:r>
            <a:r>
              <a:rPr dirty="0"/>
              <a:t> </a:t>
            </a:r>
            <a:r>
              <a:rPr dirty="0" err="1"/>
              <a:t>الأهداف</a:t>
            </a:r>
            <a:r>
              <a:rPr dirty="0"/>
              <a:t> </a:t>
            </a:r>
            <a:r>
              <a:rPr dirty="0" err="1"/>
              <a:t>المالية</a:t>
            </a:r>
            <a:r>
              <a:rPr dirty="0"/>
              <a:t> </a:t>
            </a:r>
            <a:r>
              <a:rPr dirty="0" err="1"/>
              <a:t>بوضوح</a:t>
            </a:r>
            <a:r>
              <a:rPr lang="ar-SA" dirty="0"/>
              <a:t>.</a:t>
            </a:r>
          </a:p>
          <a:p>
            <a:pPr marL="0" indent="0" algn="r">
              <a:buNone/>
            </a:pPr>
            <a:endParaRPr lang="ar-SA" dirty="0"/>
          </a:p>
          <a:p>
            <a:pPr marL="0" indent="0" algn="r">
              <a:buNone/>
            </a:pPr>
            <a:endParaRPr lang="ar-SA" dirty="0"/>
          </a:p>
          <a:p>
            <a:pPr marL="0" indent="0" algn="r">
              <a:buNone/>
            </a:pPr>
            <a:r>
              <a:rPr lang="ar-SA" dirty="0"/>
              <a:t>2) </a:t>
            </a:r>
            <a:r>
              <a:rPr dirty="0" err="1"/>
              <a:t>تقييم</a:t>
            </a:r>
            <a:r>
              <a:rPr dirty="0"/>
              <a:t> </a:t>
            </a:r>
            <a:r>
              <a:rPr dirty="0" err="1"/>
              <a:t>مستوى</a:t>
            </a:r>
            <a:r>
              <a:rPr dirty="0"/>
              <a:t> </a:t>
            </a:r>
            <a:r>
              <a:rPr dirty="0" err="1"/>
              <a:t>المخاطرةالتنويع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الاستثمارات</a:t>
            </a:r>
            <a:r>
              <a:rPr lang="ar-SA" dirty="0"/>
              <a:t>.</a:t>
            </a:r>
          </a:p>
          <a:p>
            <a:pPr marL="0" indent="0" algn="r">
              <a:buNone/>
            </a:pPr>
            <a:endParaRPr lang="ar-SA" dirty="0"/>
          </a:p>
          <a:p>
            <a:pPr marL="0" indent="0" algn="r">
              <a:buNone/>
            </a:pPr>
            <a:endParaRPr lang="ar-SA" dirty="0"/>
          </a:p>
          <a:p>
            <a:pPr marL="0" indent="0" algn="r">
              <a:buNone/>
            </a:pPr>
            <a:r>
              <a:rPr lang="ar-SA" dirty="0"/>
              <a:t>3) جمع المعلومات قبل اتخاذ قرار الاستثمار.</a:t>
            </a:r>
            <a:endParaRPr dirty="0"/>
          </a:p>
        </p:txBody>
      </p:sp>
      <p:pic>
        <p:nvPicPr>
          <p:cNvPr id="1026" name="Picture 2" descr="كيفية الاستثمار في الأسهم: الدليل الشامل للاستثمار في الأسهم عبر الإنترنت |  LiteFinance">
            <a:extLst>
              <a:ext uri="{FF2B5EF4-FFF2-40B4-BE49-F238E27FC236}">
                <a16:creationId xmlns:a16="http://schemas.microsoft.com/office/drawing/2014/main" id="{0DE07F6E-F61A-DF54-F0A9-0A02D7999D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01" y="2463341"/>
            <a:ext cx="4000107" cy="3023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أمثلة على أنواع الاستثمار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SA" dirty="0"/>
              <a:t>1) </a:t>
            </a:r>
            <a:r>
              <a:rPr dirty="0" err="1"/>
              <a:t>الاستثمار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الأسهم</a:t>
            </a:r>
            <a:r>
              <a:rPr lang="ar-SA" dirty="0"/>
              <a:t>.</a:t>
            </a:r>
          </a:p>
          <a:p>
            <a:pPr marL="0" indent="0" algn="r">
              <a:buNone/>
            </a:pPr>
            <a:endParaRPr lang="ar-SA" dirty="0"/>
          </a:p>
          <a:p>
            <a:pPr marL="0" indent="0" algn="r">
              <a:buNone/>
            </a:pPr>
            <a:endParaRPr lang="ar-SA" dirty="0"/>
          </a:p>
          <a:p>
            <a:pPr marL="0" indent="0" algn="r">
              <a:buNone/>
            </a:pPr>
            <a:r>
              <a:rPr lang="ar-SA" dirty="0"/>
              <a:t>2) </a:t>
            </a:r>
            <a:r>
              <a:rPr dirty="0" err="1"/>
              <a:t>الاستثمار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السندات</a:t>
            </a:r>
            <a:r>
              <a:rPr lang="ar-SA" dirty="0"/>
              <a:t>. </a:t>
            </a:r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endParaRPr lang="ar-SA" dirty="0"/>
          </a:p>
          <a:p>
            <a:pPr marL="0" indent="0" algn="r">
              <a:buNone/>
            </a:pPr>
            <a:r>
              <a:rPr lang="ar-SA" dirty="0"/>
              <a:t>3) </a:t>
            </a:r>
            <a:r>
              <a:rPr dirty="0" err="1"/>
              <a:t>الاستثمار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العقارالاستثمار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المشاريع</a:t>
            </a:r>
            <a:r>
              <a:rPr dirty="0"/>
              <a:t> </a:t>
            </a:r>
            <a:r>
              <a:rPr dirty="0" err="1"/>
              <a:t>الصغيرة</a:t>
            </a:r>
            <a:r>
              <a:rPr lang="ar-SA" dirty="0"/>
              <a:t>.</a:t>
            </a:r>
          </a:p>
          <a:p>
            <a:pPr marL="0" indent="0" algn="r"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u="sng" dirty="0" err="1"/>
              <a:t>الخلاصة</a:t>
            </a:r>
            <a:endParaRPr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endParaRPr lang="ar-SA" dirty="0"/>
          </a:p>
          <a:p>
            <a:pPr marL="0" indent="0" algn="r">
              <a:buNone/>
            </a:pPr>
            <a:r>
              <a:rPr dirty="0" err="1"/>
              <a:t>الاستثمار</a:t>
            </a:r>
            <a:r>
              <a:rPr dirty="0"/>
              <a:t> </a:t>
            </a:r>
            <a:r>
              <a:rPr dirty="0" err="1"/>
              <a:t>عملية</a:t>
            </a:r>
            <a:r>
              <a:rPr dirty="0"/>
              <a:t> </a:t>
            </a:r>
            <a:r>
              <a:rPr dirty="0" err="1"/>
              <a:t>أساسية</a:t>
            </a:r>
            <a:r>
              <a:rPr dirty="0"/>
              <a:t> </a:t>
            </a:r>
            <a:r>
              <a:rPr dirty="0" err="1"/>
              <a:t>لبناء</a:t>
            </a:r>
            <a:r>
              <a:rPr dirty="0"/>
              <a:t> </a:t>
            </a:r>
            <a:r>
              <a:rPr dirty="0" err="1"/>
              <a:t>مستقبل</a:t>
            </a:r>
            <a:r>
              <a:rPr dirty="0"/>
              <a:t> </a:t>
            </a:r>
            <a:r>
              <a:rPr dirty="0" err="1"/>
              <a:t>مالي</a:t>
            </a:r>
            <a:r>
              <a:rPr dirty="0"/>
              <a:t> </a:t>
            </a:r>
            <a:r>
              <a:rPr dirty="0" err="1"/>
              <a:t>آمن</a:t>
            </a:r>
            <a:r>
              <a:rPr dirty="0"/>
              <a:t>، </a:t>
            </a:r>
            <a:r>
              <a:rPr dirty="0" err="1"/>
              <a:t>ويجب</a:t>
            </a:r>
            <a:r>
              <a:rPr dirty="0"/>
              <a:t> </a:t>
            </a:r>
            <a:r>
              <a:rPr dirty="0" err="1"/>
              <a:t>أن</a:t>
            </a:r>
            <a:r>
              <a:rPr dirty="0"/>
              <a:t> </a:t>
            </a:r>
            <a:r>
              <a:rPr dirty="0" err="1"/>
              <a:t>يتم</a:t>
            </a:r>
            <a:r>
              <a:rPr dirty="0"/>
              <a:t> </a:t>
            </a:r>
            <a:r>
              <a:rPr dirty="0" err="1"/>
              <a:t>وفق</a:t>
            </a:r>
            <a:r>
              <a:rPr dirty="0"/>
              <a:t> </a:t>
            </a:r>
            <a:r>
              <a:rPr dirty="0" err="1"/>
              <a:t>أسس</a:t>
            </a:r>
            <a:r>
              <a:rPr dirty="0"/>
              <a:t> </a:t>
            </a:r>
            <a:r>
              <a:rPr dirty="0" err="1"/>
              <a:t>واضحة</a:t>
            </a:r>
            <a:r>
              <a:rPr dirty="0"/>
              <a:t> </a:t>
            </a:r>
            <a:r>
              <a:rPr dirty="0" err="1"/>
              <a:t>ومدروسة</a:t>
            </a:r>
            <a:r>
              <a:rPr dirty="0"/>
              <a:t> </a:t>
            </a:r>
            <a:r>
              <a:rPr dirty="0" err="1"/>
              <a:t>لضمان</a:t>
            </a:r>
            <a:r>
              <a:rPr dirty="0"/>
              <a:t> </a:t>
            </a:r>
            <a:r>
              <a:rPr dirty="0" err="1"/>
              <a:t>تحقيق</a:t>
            </a:r>
            <a:r>
              <a:rPr dirty="0"/>
              <a:t> </a:t>
            </a:r>
            <a:r>
              <a:rPr dirty="0" err="1"/>
              <a:t>أفضل</a:t>
            </a:r>
            <a:r>
              <a:rPr dirty="0"/>
              <a:t> </a:t>
            </a:r>
            <a:r>
              <a:rPr dirty="0" err="1"/>
              <a:t>النتائج</a:t>
            </a:r>
            <a:r>
              <a:rPr lang="ar-SA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390E4-907C-9350-DFF7-0DA66D44A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297" y="2603059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ar-SA" sz="8000" b="1" i="1" u="sng" dirty="0"/>
              <a:t>شكرا</a:t>
            </a:r>
            <a:endParaRPr lang="en-US" sz="8000" b="1" i="1" u="sng" dirty="0"/>
          </a:p>
        </p:txBody>
      </p:sp>
    </p:spTree>
    <p:extLst>
      <p:ext uri="{BB962C8B-B14F-4D97-AF65-F5344CB8AC3E}">
        <p14:creationId xmlns:p14="http://schemas.microsoft.com/office/powerpoint/2010/main" val="167282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141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أسس الاستثمار</vt:lpstr>
      <vt:lpstr>مفهوم الاستثمار</vt:lpstr>
      <vt:lpstr>أهمية الاستثمار</vt:lpstr>
      <vt:lpstr>أسس الاستثمار السليم</vt:lpstr>
      <vt:lpstr>أمثلة على أنواع الاستثمار</vt:lpstr>
      <vt:lpstr>الخلاصة</vt:lpstr>
      <vt:lpstr> شكرا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USER</dc:creator>
  <cp:keywords/>
  <dc:description>generated using python-pptx</dc:description>
  <cp:lastModifiedBy>daghashabdelrahman5@gmail.com</cp:lastModifiedBy>
  <cp:revision>2</cp:revision>
  <dcterms:created xsi:type="dcterms:W3CDTF">2013-01-27T09:14:16Z</dcterms:created>
  <dcterms:modified xsi:type="dcterms:W3CDTF">2025-11-19T16:09:50Z</dcterms:modified>
  <cp:category/>
</cp:coreProperties>
</file>