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4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5" Type="http://schemas.openxmlformats.org/officeDocument/2006/relationships/image" Target="../media/image4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4CAF50">
                  <a:alpha val="85000"/>
                </a:srgbClr>
              </a:gs>
              <a:gs pos="100000">
                <a:srgbClr val="2196F3">
                  <a:alpha val="85000"/>
                </a:srgbClr>
              </a:gs>
            </a:gsLst>
            <a:lin ang="81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-476238" y="5429250"/>
            <a:ext cx="1904952" cy="1904999"/>
          </a:xfrm>
          <a:prstGeom prst="roundRect">
            <a:avLst>
              <a:gd name="adj" fmla="val 50000"/>
            </a:avLst>
          </a:prstGeom>
          <a:solidFill>
            <a:srgbClr val="FFEB3B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1048723" y="-285750"/>
            <a:ext cx="1428714" cy="1428750"/>
          </a:xfrm>
          <a:prstGeom prst="roundRect">
            <a:avLst>
              <a:gd name="adj" fmla="val 50000"/>
            </a:avLst>
          </a:prstGeom>
          <a:solidFill>
            <a:srgbClr val="FFEB3B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562160" y="1828800"/>
            <a:ext cx="7057848" cy="685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625"/>
              </a:spcAft>
            </a:pPr>
            <a:r>
              <a:rPr sz="3588" b="1">
                <a:solidFill>
                  <a:srgbClr val="FFFFFF"/>
                </a:solidFill>
              </a:rPr>
              <a:t>رحلة الخلايا الجذعية السنية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4331" y="2791698"/>
            <a:ext cx="109350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lang="ar-JO" sz="1435" dirty="0">
                <a:solidFill>
                  <a:srgbClr val="FFFFFF"/>
                </a:solidFill>
              </a:rPr>
              <a:t>اعداد:سيف الفار</a:t>
            </a:r>
            <a:endParaRPr sz="1435" b="0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62160" y="3562349"/>
            <a:ext cx="705784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sz="1435" b="0">
                <a:solidFill>
                  <a:srgbClr val="FFFFFF"/>
                </a:solidFill>
              </a:rPr>
              <a:t>استكشاف عالم الخلايا الجذعية السنية وإمكانياتها المستقبلية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19709" y="43624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81630" y="4566416"/>
            <a:ext cx="342891" cy="277867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762480" y="43624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15034" y="4533900"/>
            <a:ext cx="1361626" cy="3429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4905252" y="43624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67173" y="4584152"/>
            <a:ext cx="342891" cy="2423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-476238" y="5905500"/>
            <a:ext cx="1428714" cy="1428750"/>
          </a:xfrm>
          <a:prstGeom prst="roundRect">
            <a:avLst>
              <a:gd name="adj" fmla="val 50000"/>
            </a:avLst>
          </a:prstGeom>
          <a:solidFill>
            <a:srgbClr val="4CAF50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11334466" y="-285750"/>
            <a:ext cx="1142971" cy="1143000"/>
          </a:xfrm>
          <a:prstGeom prst="roundRect">
            <a:avLst>
              <a:gd name="adj" fmla="val 50000"/>
            </a:avLst>
          </a:prstGeom>
          <a:solidFill>
            <a:srgbClr val="2196F3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gradFill rotWithShape="1">
            <a:gsLst>
              <a:gs pos="0">
                <a:srgbClr val="4CAF50"/>
              </a:gs>
              <a:gs pos="100000">
                <a:srgbClr val="2196F3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80990" y="142875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ما هي الخلايا الجذعية؟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124621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4CAF50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639059" y="123824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800979" y="1432691"/>
            <a:ext cx="342891" cy="2778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981850" y="2047874"/>
            <a:ext cx="19811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333333"/>
                </a:solidFill>
              </a:rPr>
              <a:t>تعريف الخلايا الجذعية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77058" y="3990974"/>
            <a:ext cx="2581210" cy="2571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خلايا خاصة قادرة على: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7058" y="4248150"/>
            <a:ext cx="2581210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الانقسام</a:t>
            </a:r>
            <a:r>
              <a:rPr sz="1076" b="0">
                <a:solidFill>
                  <a:srgbClr val="333333"/>
                </a:solidFill>
              </a:rPr>
              <a:t> وإنتاج نسخ جديدة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77058" y="4533900"/>
            <a:ext cx="2581210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التحول</a:t>
            </a:r>
            <a:r>
              <a:rPr sz="1076" b="0">
                <a:solidFill>
                  <a:srgbClr val="333333"/>
                </a:solidFill>
              </a:rPr>
              <a:t> لأنواع مختلفة من الخلايا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77058" y="4819650"/>
            <a:ext cx="2581210" cy="2571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مثل خلايا العضلات، العظام، والأعصاب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7568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2196F3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5762480" y="123824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24401" y="1425301"/>
            <a:ext cx="342891" cy="29264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86242" y="2047874"/>
            <a:ext cx="1628734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333333"/>
                </a:solidFill>
              </a:rPr>
              <a:t>أهميتها في الطب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00519" y="4000500"/>
            <a:ext cx="1790655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إصلاح الأنسجة التالفة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00519" y="4286250"/>
            <a:ext cx="1790655" cy="2571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علاج الأمراض المزمنة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00519" y="4552949"/>
            <a:ext cx="1790655" cy="2571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استبدال الخلايا المفقودة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00519" y="4800600"/>
            <a:ext cx="1790655" cy="2571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تطوير علاجات جديدة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80990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EB3B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1885902" y="123824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47823" y="1426779"/>
            <a:ext cx="342891" cy="289691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476338" y="2047874"/>
            <a:ext cx="1485862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333333"/>
                </a:solidFill>
              </a:rPr>
              <a:t>أنواعها الرئيسية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71485" y="3629025"/>
            <a:ext cx="3305092" cy="533399"/>
          </a:xfrm>
          <a:prstGeom prst="roundRect">
            <a:avLst>
              <a:gd name="adj" fmla="val 2857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38439" y="3762703"/>
            <a:ext cx="342891" cy="26604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962100" y="3781424"/>
            <a:ext cx="1371565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الخلايا الجذعية الجنينية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71485" y="4257675"/>
            <a:ext cx="3305092" cy="533399"/>
          </a:xfrm>
          <a:prstGeom prst="roundRect">
            <a:avLst>
              <a:gd name="adj" fmla="val 2857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438439" y="4403177"/>
            <a:ext cx="342891" cy="24239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009724" y="4410074"/>
            <a:ext cx="1323941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الخلايا الجذعية البالغة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71485" y="4886325"/>
            <a:ext cx="3305092" cy="647699"/>
          </a:xfrm>
          <a:prstGeom prst="roundRect">
            <a:avLst>
              <a:gd name="adj" fmla="val 23529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243288" y="5038724"/>
            <a:ext cx="1361626" cy="3429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666733" y="4981574"/>
            <a:ext cx="1304892" cy="4572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الخلايا الجذعية السنية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gradFill rotWithShape="1">
            <a:gsLst>
              <a:gs pos="0">
                <a:srgbClr val="4CAF50"/>
              </a:gs>
              <a:gs pos="100000">
                <a:srgbClr val="2196F3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42875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كيفية استخراج الخلايا الجذعية من الأسنان؟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124621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4CAF50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315117" y="1238249"/>
            <a:ext cx="3305092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333333"/>
                </a:solidFill>
              </a:rPr>
              <a:t> مصادر الخلايا الجذعية السنية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353516" y="1342610"/>
            <a:ext cx="266693" cy="19132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8315117" y="1781174"/>
            <a:ext cx="3305092" cy="857250"/>
          </a:xfrm>
          <a:prstGeom prst="roundRect">
            <a:avLst>
              <a:gd name="adj" fmla="val 17777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1039199" y="1971675"/>
            <a:ext cx="466713" cy="476249"/>
          </a:xfrm>
          <a:prstGeom prst="roundRect">
            <a:avLst>
              <a:gd name="adj" fmla="val 50000"/>
            </a:avLst>
          </a:prstGeom>
          <a:solidFill>
            <a:srgbClr val="4CAF50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971" y="2111891"/>
            <a:ext cx="247643" cy="1958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429414" y="1895474"/>
            <a:ext cx="2466913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4CAF50"/>
                </a:solidFill>
              </a:rPr>
              <a:t>الأسنان اللبنية</a:t>
            </a:r>
            <a:r>
              <a:rPr sz="1076" b="0">
                <a:solidFill>
                  <a:srgbClr val="333333"/>
                </a:solidFill>
              </a:rPr>
              <a:t> المتساقطة للأطفال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315117" y="2752725"/>
            <a:ext cx="3305092" cy="857250"/>
          </a:xfrm>
          <a:prstGeom prst="roundRect">
            <a:avLst>
              <a:gd name="adj" fmla="val 17777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11039199" y="2943225"/>
            <a:ext cx="466713" cy="476249"/>
          </a:xfrm>
          <a:prstGeom prst="roundRect">
            <a:avLst>
              <a:gd name="adj" fmla="val 50000"/>
            </a:avLst>
          </a:prstGeom>
          <a:solidFill>
            <a:srgbClr val="4CAF50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53496" y="3074802"/>
            <a:ext cx="247643" cy="21309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429414" y="2867025"/>
            <a:ext cx="2466913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4CAF50"/>
                </a:solidFill>
              </a:rPr>
              <a:t>الأسنان المقتلعة</a:t>
            </a:r>
            <a:r>
              <a:rPr sz="1076" b="0">
                <a:solidFill>
                  <a:srgbClr val="333333"/>
                </a:solidFill>
              </a:rPr>
              <a:t> مثل ضرس العقل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315117" y="3724274"/>
            <a:ext cx="3305092" cy="704849"/>
          </a:xfrm>
          <a:prstGeom prst="roundRect">
            <a:avLst>
              <a:gd name="adj" fmla="val 2162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11029674" y="383857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CAF50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789335" y="3952874"/>
            <a:ext cx="956914" cy="24764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524761" y="3924299"/>
            <a:ext cx="136204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4CAF50"/>
                </a:solidFill>
              </a:rPr>
              <a:t>لب الأسنان</a:t>
            </a:r>
            <a:r>
              <a:rPr sz="1076" b="0">
                <a:solidFill>
                  <a:srgbClr val="333333"/>
                </a:solidFill>
              </a:rPr>
              <a:t> الداخلي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257568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2196F3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448063" y="1238249"/>
            <a:ext cx="3305092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333333"/>
                </a:solidFill>
              </a:rPr>
              <a:t> خطوات الاستخراج 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476938" y="1342610"/>
            <a:ext cx="266693" cy="191328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4448063" y="1781174"/>
            <a:ext cx="3305092" cy="609600"/>
          </a:xfrm>
          <a:prstGeom prst="roundRect">
            <a:avLst>
              <a:gd name="adj" fmla="val 250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7248343" y="1895474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2196F3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248343" y="1895474"/>
            <a:ext cx="380990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196F3"/>
                </a:solidFill>
              </a:rPr>
              <a:t>1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76878" y="1988819"/>
            <a:ext cx="228594" cy="19430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762380" y="1924049"/>
            <a:ext cx="198115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2196F3"/>
                </a:solidFill>
              </a:rPr>
              <a:t>جمع السن</a:t>
            </a:r>
            <a:r>
              <a:rPr sz="1076" b="0">
                <a:solidFill>
                  <a:srgbClr val="333333"/>
                </a:solidFill>
              </a:rPr>
              <a:t> في محاليل خاصة 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48063" y="2505074"/>
            <a:ext cx="3305092" cy="609600"/>
          </a:xfrm>
          <a:prstGeom prst="roundRect">
            <a:avLst>
              <a:gd name="adj" fmla="val 250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7248343" y="2619374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2196F3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248343" y="2619374"/>
            <a:ext cx="380990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196F3"/>
                </a:solidFill>
              </a:rPr>
              <a:t>2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876878" y="2717006"/>
            <a:ext cx="228594" cy="18573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190995" y="2647949"/>
            <a:ext cx="155253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2196F3"/>
                </a:solidFill>
              </a:rPr>
              <a:t>عزل الخلايا</a:t>
            </a:r>
            <a:r>
              <a:rPr sz="1076" b="0">
                <a:solidFill>
                  <a:srgbClr val="333333"/>
                </a:solidFill>
              </a:rPr>
              <a:t> في المختبر 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48063" y="3228975"/>
            <a:ext cx="3305092" cy="609600"/>
          </a:xfrm>
          <a:prstGeom prst="roundRect">
            <a:avLst>
              <a:gd name="adj" fmla="val 250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7248343" y="33432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2196F3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248343" y="3343275"/>
            <a:ext cx="380990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196F3"/>
                </a:solidFill>
              </a:rPr>
              <a:t>3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876878" y="3436620"/>
            <a:ext cx="228594" cy="194309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391015" y="3371850"/>
            <a:ext cx="135251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2196F3"/>
                </a:solidFill>
              </a:rPr>
              <a:t>حفظ الخلايا</a:t>
            </a:r>
            <a:r>
              <a:rPr sz="1076" b="0">
                <a:solidFill>
                  <a:srgbClr val="333333"/>
                </a:solidFill>
              </a:rPr>
              <a:t> بالتبريد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80990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EB3B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571485" y="1238249"/>
            <a:ext cx="3305092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333333"/>
                </a:solidFill>
              </a:rPr>
              <a:t> فوائد استخدام الخلايا السنية 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609884" y="1325217"/>
            <a:ext cx="266693" cy="226115"/>
          </a:xfrm>
          <a:prstGeom prst="rect">
            <a:avLst/>
          </a:prstGeom>
        </p:spPr>
      </p:pic>
      <p:sp>
        <p:nvSpPr>
          <p:cNvPr id="40" name="Rounded Rectangle 39"/>
          <p:cNvSpPr/>
          <p:nvPr/>
        </p:nvSpPr>
        <p:spPr>
          <a:xfrm>
            <a:off x="571485" y="1781174"/>
            <a:ext cx="3305092" cy="704849"/>
          </a:xfrm>
          <a:prstGeom prst="roundRect">
            <a:avLst>
              <a:gd name="adj" fmla="val 2162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>
            <a:off x="3286042" y="189547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FEB3B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400339" y="2027052"/>
            <a:ext cx="247643" cy="213094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33406" y="1981199"/>
            <a:ext cx="2409764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FFC107"/>
                </a:solidFill>
              </a:rPr>
              <a:t>سهولة الحصول</a:t>
            </a:r>
            <a:r>
              <a:rPr sz="1076" b="0">
                <a:solidFill>
                  <a:srgbClr val="333333"/>
                </a:solidFill>
              </a:rPr>
              <a:t> عليها من الأسنان 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71485" y="2600325"/>
            <a:ext cx="3305092" cy="704849"/>
          </a:xfrm>
          <a:prstGeom prst="roundRect">
            <a:avLst>
              <a:gd name="adj" fmla="val 2162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ed Rectangle 44"/>
          <p:cNvSpPr/>
          <p:nvPr/>
        </p:nvSpPr>
        <p:spPr>
          <a:xfrm>
            <a:off x="3286042" y="27146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FEB3B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400339" y="2863480"/>
            <a:ext cx="247643" cy="178538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1095347" y="2800350"/>
            <a:ext cx="203829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FFC107"/>
                </a:solidFill>
              </a:rPr>
              <a:t>أقل تكلفة</a:t>
            </a:r>
            <a:r>
              <a:rPr sz="1076" b="0">
                <a:solidFill>
                  <a:srgbClr val="333333"/>
                </a:solidFill>
              </a:rPr>
              <a:t> من الأنواع الأخرى 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71485" y="3419474"/>
            <a:ext cx="3305092" cy="704849"/>
          </a:xfrm>
          <a:prstGeom prst="roundRect">
            <a:avLst>
              <a:gd name="adj" fmla="val 2162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ounded Rectangle 48"/>
          <p:cNvSpPr/>
          <p:nvPr/>
        </p:nvSpPr>
        <p:spPr>
          <a:xfrm>
            <a:off x="3286042" y="353377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FEB3B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400339" y="3656713"/>
            <a:ext cx="247643" cy="230372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1000099" y="3619499"/>
            <a:ext cx="213354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FFC107"/>
                </a:solidFill>
              </a:rPr>
              <a:t>آمنة</a:t>
            </a:r>
            <a:r>
              <a:rPr sz="1076" b="0">
                <a:solidFill>
                  <a:srgbClr val="333333"/>
                </a:solidFill>
              </a:rPr>
              <a:t> ولا تسبب مشاكل أخلاقية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gradFill rotWithShape="1">
            <a:gsLst>
              <a:gs pos="0">
                <a:srgbClr val="4CAF50"/>
              </a:gs>
              <a:gs pos="100000">
                <a:srgbClr val="2196F3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42875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أبحاث حديثة في مجال الخلايا الجذعية السنية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124621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8124621" y="1047749"/>
            <a:ext cx="3686082" cy="952499"/>
          </a:xfrm>
          <a:prstGeom prst="rect">
            <a:avLst/>
          </a:prstGeom>
          <a:solidFill>
            <a:srgbClr val="4CAF50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182070" y="1393580"/>
            <a:ext cx="304792" cy="2608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05692" y="1323974"/>
            <a:ext cx="1600159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4CAF50"/>
                </a:solidFill>
              </a:rPr>
              <a:t>إعادة بناء الأسنان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15117" y="20002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77318" y="2184082"/>
            <a:ext cx="228594" cy="1657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124721" y="2114550"/>
            <a:ext cx="203829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4CAF50"/>
                </a:solidFill>
              </a:rPr>
              <a:t>زراعة أسنان</a:t>
            </a:r>
            <a:r>
              <a:rPr sz="1076" b="0">
                <a:solidFill>
                  <a:srgbClr val="333333"/>
                </a:solidFill>
              </a:rPr>
              <a:t> جديدة من الخلايا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315117" y="26860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77318" y="2859881"/>
            <a:ext cx="228594" cy="1857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762880" y="2800350"/>
            <a:ext cx="140013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4CAF50"/>
                </a:solidFill>
              </a:rPr>
              <a:t>إعادة بناء</a:t>
            </a:r>
            <a:r>
              <a:rPr sz="1076" b="0">
                <a:solidFill>
                  <a:srgbClr val="333333"/>
                </a:solidFill>
              </a:rPr>
              <a:t> عاج السن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15117" y="33718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496287" y="3524250"/>
            <a:ext cx="876278" cy="2286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762780" y="3486150"/>
            <a:ext cx="1485862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4CAF50"/>
                </a:solidFill>
              </a:rPr>
              <a:t>طباعة ثلاثية</a:t>
            </a:r>
            <a:r>
              <a:rPr sz="1076" b="0">
                <a:solidFill>
                  <a:srgbClr val="333333"/>
                </a:solidFill>
              </a:rPr>
              <a:t> للأسنان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010624" y="4105274"/>
            <a:ext cx="60958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666666"/>
                </a:solidFill>
              </a:rPr>
              <a:t>تقدم البحث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15117" y="4105274"/>
            <a:ext cx="22859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666666"/>
                </a:solidFill>
              </a:rPr>
              <a:t>85%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315117" y="4448175"/>
            <a:ext cx="3305092" cy="57150"/>
          </a:xfrm>
          <a:prstGeom prst="roundRect">
            <a:avLst>
              <a:gd name="adj" fmla="val 100000"/>
            </a:avLst>
          </a:prstGeom>
          <a:solidFill>
            <a:srgbClr val="000000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8810404" y="4448175"/>
            <a:ext cx="2809804" cy="57150"/>
          </a:xfrm>
          <a:prstGeom prst="roundRect">
            <a:avLst>
              <a:gd name="adj" fmla="val 100000"/>
            </a:avLst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4257568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257568" y="1047749"/>
            <a:ext cx="3686082" cy="952499"/>
          </a:xfrm>
          <a:prstGeom prst="rect">
            <a:avLst/>
          </a:prstGeom>
          <a:solidFill>
            <a:srgbClr val="2196F3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05492" y="1380392"/>
            <a:ext cx="304792" cy="28721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514837" y="1323974"/>
            <a:ext cx="1514437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2196F3"/>
                </a:solidFill>
              </a:rPr>
              <a:t>علاج أمراض اللثة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448063" y="20002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00739" y="2158365"/>
            <a:ext cx="228594" cy="21717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038699" y="2114550"/>
            <a:ext cx="124774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196F3"/>
                </a:solidFill>
              </a:rPr>
              <a:t>تجديد</a:t>
            </a:r>
            <a:r>
              <a:rPr sz="1076" b="0">
                <a:solidFill>
                  <a:srgbClr val="333333"/>
                </a:solidFill>
              </a:rPr>
              <a:t> أنسجة اللثة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448063" y="26860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400739" y="2892742"/>
            <a:ext cx="228594" cy="12001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667233" y="2800350"/>
            <a:ext cx="161920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196F3"/>
                </a:solidFill>
              </a:rPr>
              <a:t>إعادة بناء</a:t>
            </a:r>
            <a:r>
              <a:rPr sz="1076" b="0">
                <a:solidFill>
                  <a:srgbClr val="333333"/>
                </a:solidFill>
              </a:rPr>
              <a:t> الرباط اللثوي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448063" y="33718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400739" y="3529965"/>
            <a:ext cx="228594" cy="21717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924401" y="3486150"/>
            <a:ext cx="136204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196F3"/>
                </a:solidFill>
              </a:rPr>
              <a:t>تقليل</a:t>
            </a:r>
            <a:r>
              <a:rPr sz="1076" b="0">
                <a:solidFill>
                  <a:srgbClr val="333333"/>
                </a:solidFill>
              </a:rPr>
              <a:t> التهابات اللثة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43571" y="4105274"/>
            <a:ext cx="60958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666666"/>
                </a:solidFill>
              </a:rPr>
              <a:t>تقدم البحث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48063" y="4105274"/>
            <a:ext cx="22859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666666"/>
                </a:solidFill>
              </a:rPr>
              <a:t>70%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448063" y="4448175"/>
            <a:ext cx="3305092" cy="57150"/>
          </a:xfrm>
          <a:prstGeom prst="roundRect">
            <a:avLst>
              <a:gd name="adj" fmla="val 100000"/>
            </a:avLst>
          </a:prstGeom>
          <a:solidFill>
            <a:srgbClr val="000000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5438639" y="4448175"/>
            <a:ext cx="2314517" cy="57150"/>
          </a:xfrm>
          <a:prstGeom prst="roundRect">
            <a:avLst>
              <a:gd name="adj" fmla="val 100000"/>
            </a:avLst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7"/>
          <p:cNvSpPr/>
          <p:nvPr/>
        </p:nvSpPr>
        <p:spPr>
          <a:xfrm>
            <a:off x="380990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380990" y="1047749"/>
            <a:ext cx="3686082" cy="952499"/>
          </a:xfrm>
          <a:prstGeom prst="rect">
            <a:avLst/>
          </a:prstGeom>
          <a:solidFill>
            <a:srgbClr val="FFEB3B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438439" y="1400907"/>
            <a:ext cx="304792" cy="246184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200119" y="1323974"/>
            <a:ext cx="196210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FFC107"/>
                </a:solidFill>
              </a:rPr>
              <a:t>تطبيقات خارج الأسنان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71485" y="20002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533686" y="2178367"/>
            <a:ext cx="228594" cy="177164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885902" y="2114550"/>
            <a:ext cx="153348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C107"/>
                </a:solidFill>
              </a:rPr>
              <a:t>علاج</a:t>
            </a:r>
            <a:r>
              <a:rPr sz="1076" b="0">
                <a:solidFill>
                  <a:srgbClr val="333333"/>
                </a:solidFill>
              </a:rPr>
              <a:t> الأمراض العصبية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71485" y="26860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533686" y="2862738"/>
            <a:ext cx="228594" cy="180022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2066873" y="2800350"/>
            <a:ext cx="135251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C107"/>
                </a:solidFill>
              </a:rPr>
              <a:t>إصلاح</a:t>
            </a:r>
            <a:r>
              <a:rPr sz="1076" b="0">
                <a:solidFill>
                  <a:srgbClr val="333333"/>
                </a:solidFill>
              </a:rPr>
              <a:t> أنسجة القلب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71485" y="3371850"/>
            <a:ext cx="3305092" cy="542925"/>
          </a:xfrm>
          <a:prstGeom prst="roundRect">
            <a:avLst>
              <a:gd name="adj" fmla="val 28070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533686" y="3541395"/>
            <a:ext cx="228594" cy="194309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1476338" y="3486150"/>
            <a:ext cx="1943051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C107"/>
                </a:solidFill>
              </a:rPr>
              <a:t>علاج</a:t>
            </a:r>
            <a:r>
              <a:rPr sz="1076" b="0">
                <a:solidFill>
                  <a:srgbClr val="333333"/>
                </a:solidFill>
              </a:rPr>
              <a:t> إصابات العمود الفقري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66993" y="4105274"/>
            <a:ext cx="60958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666666"/>
                </a:solidFill>
              </a:rPr>
              <a:t>تقدم البحث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1485" y="4105274"/>
            <a:ext cx="22859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666666"/>
                </a:solidFill>
              </a:rPr>
              <a:t>60%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71485" y="4448175"/>
            <a:ext cx="3305092" cy="57150"/>
          </a:xfrm>
          <a:prstGeom prst="roundRect">
            <a:avLst>
              <a:gd name="adj" fmla="val 100000"/>
            </a:avLst>
          </a:prstGeom>
          <a:solidFill>
            <a:srgbClr val="000000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Rounded Rectangle 53"/>
          <p:cNvSpPr/>
          <p:nvPr/>
        </p:nvSpPr>
        <p:spPr>
          <a:xfrm>
            <a:off x="1895427" y="4448175"/>
            <a:ext cx="1981150" cy="57150"/>
          </a:xfrm>
          <a:prstGeom prst="roundRect">
            <a:avLst>
              <a:gd name="adj" fmla="val 100000"/>
            </a:avLst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gradFill rotWithShape="1">
            <a:gsLst>
              <a:gs pos="0">
                <a:srgbClr val="4CAF50"/>
              </a:gs>
              <a:gs pos="100000">
                <a:srgbClr val="2196F3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42875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قصص نجاح وتطبيقات عملية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124621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11191595" y="11906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CAF50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296367" y="1309894"/>
            <a:ext cx="266693" cy="23771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239119" y="1257300"/>
            <a:ext cx="809604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4CAF50"/>
                </a:solidFill>
              </a:rPr>
              <a:t>قصة نجاح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67493" y="1962149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63040" y="2120713"/>
            <a:ext cx="190495" cy="14007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562760" y="2076449"/>
            <a:ext cx="2685982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مريض </a:t>
            </a:r>
            <a:r>
              <a:rPr sz="956" b="1">
                <a:solidFill>
                  <a:srgbClr val="4CAF50"/>
                </a:solidFill>
              </a:rPr>
              <a:t>45 عاماً</a:t>
            </a:r>
            <a:r>
              <a:rPr sz="956" b="0">
                <a:solidFill>
                  <a:srgbClr val="333333"/>
                </a:solidFill>
              </a:rPr>
              <a:t> يعاني من فقدان عظم الفك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67493" y="2514600"/>
            <a:ext cx="3400339" cy="657225"/>
          </a:xfrm>
          <a:prstGeom prst="roundRect">
            <a:avLst>
              <a:gd name="adj" fmla="val 23188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363040" y="2664758"/>
            <a:ext cx="190495" cy="15688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381790" y="2628900"/>
            <a:ext cx="2866953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استخدام </a:t>
            </a:r>
            <a:r>
              <a:rPr sz="956" b="1">
                <a:solidFill>
                  <a:srgbClr val="4CAF50"/>
                </a:solidFill>
              </a:rPr>
              <a:t>خلايا جذعية سنية</a:t>
            </a:r>
            <a:r>
              <a:rPr sz="956" b="0">
                <a:solidFill>
                  <a:srgbClr val="333333"/>
                </a:solidFill>
              </a:rPr>
              <a:t> من أسنان اللبنية المحفوظة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67493" y="3286125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363040" y="3444688"/>
            <a:ext cx="190495" cy="14007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819929" y="3400425"/>
            <a:ext cx="2428814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عملية </a:t>
            </a:r>
            <a:r>
              <a:rPr sz="956" b="1">
                <a:solidFill>
                  <a:srgbClr val="4CAF50"/>
                </a:solidFill>
              </a:rPr>
              <a:t>زراعة عظمية</a:t>
            </a:r>
            <a:r>
              <a:rPr sz="956" b="0">
                <a:solidFill>
                  <a:srgbClr val="333333"/>
                </a:solidFill>
              </a:rPr>
              <a:t> ناجحة خلال 6 أشهر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67493" y="6010274"/>
            <a:ext cx="3400339" cy="514350"/>
          </a:xfrm>
          <a:prstGeom prst="roundRect">
            <a:avLst>
              <a:gd name="adj" fmla="val 29629"/>
            </a:avLst>
          </a:prstGeom>
          <a:solidFill>
            <a:srgbClr val="4CAF50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343991" y="6207983"/>
            <a:ext cx="209544" cy="11893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972325" y="6124574"/>
            <a:ext cx="2257368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4CAF50"/>
                </a:solidFill>
              </a:rPr>
              <a:t>تحسن بنسبة 85% في كثافة العظم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57568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7315017" y="11906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2196F3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19789" y="1315692"/>
            <a:ext cx="266693" cy="22611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124421" y="1257300"/>
            <a:ext cx="1047723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196F3"/>
                </a:solidFill>
              </a:rPr>
              <a:t>تطبيق عملي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400439" y="1962149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486462" y="2101102"/>
            <a:ext cx="190495" cy="17929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648183" y="2076449"/>
            <a:ext cx="1733506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علاج </a:t>
            </a:r>
            <a:r>
              <a:rPr sz="956" b="1">
                <a:solidFill>
                  <a:srgbClr val="2196F3"/>
                </a:solidFill>
              </a:rPr>
              <a:t>أمراض اللثة</a:t>
            </a:r>
            <a:r>
              <a:rPr sz="956" b="0">
                <a:solidFill>
                  <a:srgbClr val="333333"/>
                </a:solidFill>
              </a:rPr>
              <a:t> المتقدمة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00439" y="2514600"/>
            <a:ext cx="3400339" cy="657225"/>
          </a:xfrm>
          <a:prstGeom prst="roundRect">
            <a:avLst>
              <a:gd name="adj" fmla="val 23188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834016" y="2647949"/>
            <a:ext cx="733406" cy="19049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514737" y="2628900"/>
            <a:ext cx="2104972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استخدام </a:t>
            </a:r>
            <a:r>
              <a:rPr sz="956" b="1">
                <a:solidFill>
                  <a:srgbClr val="2196F3"/>
                </a:solidFill>
              </a:rPr>
              <a:t>خلايا جذعية من الرباط اللثوي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400439" y="3286125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486462" y="3432081"/>
            <a:ext cx="190495" cy="16528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086222" y="3400425"/>
            <a:ext cx="2285942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تجديد </a:t>
            </a:r>
            <a:r>
              <a:rPr sz="956" b="1">
                <a:solidFill>
                  <a:srgbClr val="2196F3"/>
                </a:solidFill>
              </a:rPr>
              <a:t>الأنسجة التالفة</a:t>
            </a:r>
            <a:r>
              <a:rPr sz="956" b="0">
                <a:solidFill>
                  <a:srgbClr val="333333"/>
                </a:solidFill>
              </a:rPr>
              <a:t> بشكل طبيعي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400439" y="6010274"/>
            <a:ext cx="3400339" cy="514350"/>
          </a:xfrm>
          <a:prstGeom prst="roundRect">
            <a:avLst>
              <a:gd name="adj" fmla="val 29629"/>
            </a:avLst>
          </a:prstGeom>
          <a:solidFill>
            <a:srgbClr val="2196F3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467413" y="6176833"/>
            <a:ext cx="209544" cy="181232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257668" y="6124574"/>
            <a:ext cx="2095447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2196F3"/>
                </a:solidFill>
              </a:rPr>
              <a:t>نتائج ممتازة في 90% من الحالات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80990" y="1047749"/>
            <a:ext cx="3686082" cy="5619750"/>
          </a:xfrm>
          <a:prstGeom prst="roundRect">
            <a:avLst>
              <a:gd name="adj" fmla="val 620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3447963" y="11906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FEB3B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552736" y="1315692"/>
            <a:ext cx="266693" cy="22611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2152596" y="1257300"/>
            <a:ext cx="114297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C107"/>
                </a:solidFill>
              </a:rPr>
              <a:t>مستقبل واعد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23861" y="1962149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619409" y="2120713"/>
            <a:ext cx="190495" cy="140073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1085822" y="2076449"/>
            <a:ext cx="2409764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C107"/>
                </a:solidFill>
              </a:rPr>
              <a:t>الطب الشخصي</a:t>
            </a:r>
            <a:r>
              <a:rPr sz="956" b="0">
                <a:solidFill>
                  <a:srgbClr val="333333"/>
                </a:solidFill>
              </a:rPr>
              <a:t> باستخدام خلايا المريض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23861" y="2514600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3619409" y="2664758"/>
            <a:ext cx="190495" cy="156882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742931" y="2628900"/>
            <a:ext cx="2762180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بنك </a:t>
            </a:r>
            <a:r>
              <a:rPr sz="956" b="1">
                <a:solidFill>
                  <a:srgbClr val="FFC107"/>
                </a:solidFill>
              </a:rPr>
              <a:t>خلايا جذعية سنية</a:t>
            </a:r>
            <a:r>
              <a:rPr sz="956" b="0">
                <a:solidFill>
                  <a:srgbClr val="333333"/>
                </a:solidFill>
              </a:rPr>
              <a:t> للاستخدام المستقبلي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23861" y="3076574"/>
            <a:ext cx="3400339" cy="438149"/>
          </a:xfrm>
          <a:prstGeom prst="roundRect">
            <a:avLst>
              <a:gd name="adj" fmla="val 34782"/>
            </a:avLst>
          </a:prstGeom>
          <a:solidFill>
            <a:srgbClr val="000000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619409" y="3235138"/>
            <a:ext cx="190495" cy="140073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1019149" y="3190874"/>
            <a:ext cx="2476438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تطوير </a:t>
            </a:r>
            <a:r>
              <a:rPr sz="956" b="1">
                <a:solidFill>
                  <a:srgbClr val="FFC107"/>
                </a:solidFill>
              </a:rPr>
              <a:t>علاجات مخصصة</a:t>
            </a:r>
            <a:r>
              <a:rPr sz="956" b="0">
                <a:solidFill>
                  <a:srgbClr val="333333"/>
                </a:solidFill>
              </a:rPr>
              <a:t> للأمراض المزمنة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23861" y="6010274"/>
            <a:ext cx="3400339" cy="514350"/>
          </a:xfrm>
          <a:prstGeom prst="roundRect">
            <a:avLst>
              <a:gd name="adj" fmla="val 29629"/>
            </a:avLst>
          </a:prstGeom>
          <a:solidFill>
            <a:srgbClr val="FFEB3B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3600359" y="6168338"/>
            <a:ext cx="209544" cy="198222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76278" y="6124574"/>
            <a:ext cx="2609784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C107"/>
                </a:solidFill>
              </a:rPr>
              <a:t>ثورة في الطب التجديدي خلال 10 سنوات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gradFill rotWithShape="1">
            <a:gsLst>
              <a:gs pos="0">
                <a:srgbClr val="4CAF50"/>
              </a:gs>
              <a:gs pos="100000">
                <a:srgbClr val="2196F3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42875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الخلاصة والأسئلة الشائعة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0144" y="1047749"/>
            <a:ext cx="560055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333333"/>
                </a:solidFill>
              </a:rPr>
              <a:t> خلاصة سريعة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544011" y="1152939"/>
            <a:ext cx="266693" cy="20872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210144" y="1666874"/>
            <a:ext cx="5600559" cy="4019549"/>
          </a:xfrm>
          <a:prstGeom prst="roundRect">
            <a:avLst>
              <a:gd name="adj" fmla="val 5687"/>
            </a:avLst>
          </a:prstGeom>
          <a:solidFill>
            <a:srgbClr val="4CAF50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8677058" y="2905124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CAF50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38979" y="3093654"/>
            <a:ext cx="342891" cy="28969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76858" y="3714750"/>
            <a:ext cx="466713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4CAF50"/>
                </a:solidFill>
              </a:rPr>
              <a:t> الخلايا الجذعية السنية هي مستقبل الطب التجديدي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4481" y="4152899"/>
            <a:ext cx="457188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950"/>
              </a:lnSpc>
              <a:spcBef>
                <a:spcPts val="975"/>
              </a:spcBef>
              <a:spcAft>
                <a:spcPts val="0"/>
              </a:spcAft>
            </a:pPr>
            <a:r>
              <a:rPr sz="1315" b="1">
                <a:solidFill>
                  <a:srgbClr val="4CAF50"/>
                </a:solidFill>
              </a:rPr>
              <a:t>سهلة الحصول عليها • آمنة • متعددة الاستخدامات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0144" y="6067424"/>
            <a:ext cx="5600559" cy="600075"/>
          </a:xfrm>
          <a:prstGeom prst="roundRect">
            <a:avLst>
              <a:gd name="adj" fmla="val 38095"/>
            </a:avLst>
          </a:prstGeom>
          <a:solidFill>
            <a:srgbClr val="FFEB3B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39239" y="6265545"/>
            <a:ext cx="228594" cy="1943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19809" y="6210299"/>
            <a:ext cx="367655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FFC107"/>
                </a:solidFill>
              </a:rPr>
              <a:t>يمكن حفظ خلايا الأسنان اللبنية للاستخدام المستقبلي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0990" y="1047749"/>
            <a:ext cx="560055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333333"/>
                </a:solidFill>
              </a:rPr>
              <a:t> أسئلة شائعة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14857" y="1144242"/>
            <a:ext cx="266693" cy="226115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380990" y="1666874"/>
            <a:ext cx="5600559" cy="2428875"/>
          </a:xfrm>
          <a:prstGeom prst="roundRect">
            <a:avLst>
              <a:gd name="adj" fmla="val 941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380990" y="1666874"/>
            <a:ext cx="5600559" cy="666750"/>
          </a:xfrm>
          <a:prstGeom prst="rect">
            <a:avLst/>
          </a:prstGeom>
          <a:solidFill>
            <a:srgbClr val="2196F3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5448163" y="18097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2196F3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43411" y="1909633"/>
            <a:ext cx="209544" cy="18123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619309" y="1847849"/>
            <a:ext cx="2685982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196F3"/>
                </a:solidFill>
              </a:rPr>
              <a:t>هل يمكن حفظ خلايا الأسنان اللبنية؟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00559" y="2503170"/>
            <a:ext cx="228594" cy="1943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23881" y="2476499"/>
            <a:ext cx="473380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FFC107"/>
                </a:solidFill>
              </a:rPr>
              <a:t>نعم</a:t>
            </a:r>
            <a:r>
              <a:rPr sz="1076" b="0">
                <a:solidFill>
                  <a:srgbClr val="333333"/>
                </a:solidFill>
              </a:rPr>
              <a:t>، يمكن حفظها في بنوك الخلايا المتخصصة للاستخدام المستقبلي 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80990" y="4238624"/>
            <a:ext cx="5600559" cy="2428875"/>
          </a:xfrm>
          <a:prstGeom prst="roundRect">
            <a:avLst>
              <a:gd name="adj" fmla="val 941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380990" y="4238624"/>
            <a:ext cx="5600559" cy="666750"/>
          </a:xfrm>
          <a:prstGeom prst="rect">
            <a:avLst/>
          </a:prstGeom>
          <a:solidFill>
            <a:srgbClr val="2196F3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5448163" y="43814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2196F3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43411" y="4481383"/>
            <a:ext cx="209544" cy="18123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752656" y="4419600"/>
            <a:ext cx="256216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196F3"/>
                </a:solidFill>
              </a:rPr>
              <a:t>متى ستكون هذه العلاجات متاحة؟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600559" y="5074919"/>
            <a:ext cx="228594" cy="19430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019149" y="5048250"/>
            <a:ext cx="444806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2196F3"/>
                </a:solidFill>
              </a:rPr>
              <a:t>بعضها متاح الآن</a:t>
            </a:r>
            <a:r>
              <a:rPr sz="1076" b="0">
                <a:solidFill>
                  <a:srgbClr val="333333"/>
                </a:solidFill>
              </a:rPr>
              <a:t> لعلاج أمراض اللثة، والبعض الآخر في طور البحث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355</Words>
  <Application>Microsoft Office PowerPoint</Application>
  <PresentationFormat>Widescreen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Mohammad Sudqi</dc:creator>
  <cp:keywords/>
  <dc:description>generated using python-pptx</dc:description>
  <cp:lastModifiedBy>Ahamad AboHussein</cp:lastModifiedBy>
  <cp:revision>2</cp:revision>
  <dcterms:created xsi:type="dcterms:W3CDTF">2013-01-27T09:14:16Z</dcterms:created>
  <dcterms:modified xsi:type="dcterms:W3CDTF">2025-11-21T15:09:27Z</dcterms:modified>
  <cp:category/>
</cp:coreProperties>
</file>