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92" d="100"/>
          <a:sy n="92" d="100"/>
        </p:scale>
        <p:origin x="1186" y="8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Oval 9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66440" y="2226503"/>
            <a:ext cx="5917679" cy="2550877"/>
          </a:xfrm>
        </p:spPr>
        <p:txBody>
          <a:bodyPr anchor="b"/>
          <a:lstStyle>
            <a:lvl1pPr>
              <a:defRPr sz="48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6440" y="4777380"/>
            <a:ext cx="5917679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7498080" y="1828800"/>
            <a:ext cx="990599" cy="22865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6236208" y="3264408"/>
            <a:ext cx="3859795" cy="228660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882734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10204164">
              <a:off x="426788" y="456424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6" name="Rectangle 15"/>
            <p:cNvSpPr/>
            <p:nvPr/>
          </p:nvSpPr>
          <p:spPr>
            <a:xfrm>
              <a:off x="421503" y="402165"/>
              <a:ext cx="8327939" cy="314113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0800000">
              <a:off x="485023" y="2670079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1" y="4961454"/>
            <a:ext cx="6422004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866441" y="685800"/>
            <a:ext cx="6422004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0" y="5528192"/>
            <a:ext cx="6422004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30862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2780895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9" name="Rectangle 8"/>
            <p:cNvSpPr/>
            <p:nvPr/>
          </p:nvSpPr>
          <p:spPr>
            <a:xfrm>
              <a:off x="485023" y="4343399"/>
              <a:ext cx="8182128" cy="2112436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>
              <a:off x="485023" y="2854646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2005" cy="1692720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3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488023"/>
            <a:ext cx="6422005" cy="2536857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00156499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21010068">
              <a:off x="6359946" y="4309201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10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3" name="TextBox 22"/>
          <p:cNvSpPr txBox="1"/>
          <p:nvPr/>
        </p:nvSpPr>
        <p:spPr bwMode="gray">
          <a:xfrm>
            <a:off x="647430" y="651690"/>
            <a:ext cx="601591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 bwMode="gray">
          <a:xfrm>
            <a:off x="7069418" y="2900292"/>
            <a:ext cx="619063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80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28060" y="927099"/>
            <a:ext cx="6160385" cy="2882179"/>
          </a:xfrm>
        </p:spPr>
        <p:txBody>
          <a:bodyPr anchor="ctr"/>
          <a:lstStyle>
            <a:lvl1pPr>
              <a:defRPr sz="36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7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387278" y="3809278"/>
            <a:ext cx="5646143" cy="333113"/>
          </a:xfrm>
        </p:spPr>
        <p:txBody>
          <a:bodyPr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5000816"/>
            <a:ext cx="6343673" cy="1010619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42343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0" name="Rectangle 9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Oval 1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5"/>
            <p:cNvSpPr/>
            <p:nvPr/>
          </p:nvSpPr>
          <p:spPr bwMode="gray">
            <a:xfrm rot="21010068">
              <a:off x="6359946" y="431124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7"/>
            <p:cNvSpPr/>
            <p:nvPr/>
          </p:nvSpPr>
          <p:spPr bwMode="gray">
            <a:xfrm>
              <a:off x="485023" y="4381500"/>
              <a:ext cx="8182128" cy="2130508"/>
            </a:xfrm>
            <a:custGeom>
              <a:avLst/>
              <a:gdLst/>
              <a:ahLst/>
              <a:cxnLst/>
              <a:rect l="l" t="t" r="r" b="b"/>
              <a:pathLst>
                <a:path w="10000" h="9621">
                  <a:moveTo>
                    <a:pt x="0" y="0"/>
                  </a:moveTo>
                  <a:lnTo>
                    <a:pt x="0" y="2411"/>
                  </a:lnTo>
                  <a:lnTo>
                    <a:pt x="0" y="9586"/>
                  </a:lnTo>
                  <a:lnTo>
                    <a:pt x="0" y="9621"/>
                  </a:lnTo>
                  <a:lnTo>
                    <a:pt x="10000" y="9585"/>
                  </a:lnTo>
                  <a:cubicBezTo>
                    <a:pt x="9997" y="8144"/>
                    <a:pt x="10003" y="9571"/>
                    <a:pt x="10000" y="9586"/>
                  </a:cubicBezTo>
                  <a:cubicBezTo>
                    <a:pt x="9997" y="7194"/>
                    <a:pt x="9993" y="4803"/>
                    <a:pt x="9990" y="2411"/>
                  </a:cubicBezTo>
                  <a:lnTo>
                    <a:pt x="9990" y="0"/>
                  </a:lnTo>
                  <a:lnTo>
                    <a:pt x="9990" y="0"/>
                  </a:lnTo>
                  <a:lnTo>
                    <a:pt x="9534" y="253"/>
                  </a:lnTo>
                  <a:lnTo>
                    <a:pt x="9084" y="477"/>
                  </a:lnTo>
                  <a:lnTo>
                    <a:pt x="8628" y="669"/>
                  </a:lnTo>
                  <a:lnTo>
                    <a:pt x="8177" y="847"/>
                  </a:lnTo>
                  <a:lnTo>
                    <a:pt x="7726" y="984"/>
                  </a:lnTo>
                  <a:lnTo>
                    <a:pt x="7279" y="1087"/>
                  </a:lnTo>
                  <a:lnTo>
                    <a:pt x="6832" y="1176"/>
                  </a:lnTo>
                  <a:lnTo>
                    <a:pt x="6393" y="1236"/>
                  </a:lnTo>
                  <a:lnTo>
                    <a:pt x="5962" y="1279"/>
                  </a:lnTo>
                  <a:lnTo>
                    <a:pt x="5534" y="1294"/>
                  </a:lnTo>
                  <a:lnTo>
                    <a:pt x="5120" y="1294"/>
                  </a:lnTo>
                  <a:lnTo>
                    <a:pt x="4709" y="1294"/>
                  </a:lnTo>
                  <a:lnTo>
                    <a:pt x="4311" y="1266"/>
                  </a:lnTo>
                  <a:lnTo>
                    <a:pt x="3923" y="1221"/>
                  </a:lnTo>
                  <a:lnTo>
                    <a:pt x="3548" y="1161"/>
                  </a:lnTo>
                  <a:lnTo>
                    <a:pt x="3187" y="1101"/>
                  </a:lnTo>
                  <a:lnTo>
                    <a:pt x="2840" y="1026"/>
                  </a:lnTo>
                  <a:lnTo>
                    <a:pt x="2505" y="954"/>
                  </a:lnTo>
                  <a:lnTo>
                    <a:pt x="2192" y="865"/>
                  </a:lnTo>
                  <a:lnTo>
                    <a:pt x="1889" y="775"/>
                  </a:lnTo>
                  <a:lnTo>
                    <a:pt x="1346" y="579"/>
                  </a:lnTo>
                  <a:lnTo>
                    <a:pt x="882" y="400"/>
                  </a:lnTo>
                  <a:lnTo>
                    <a:pt x="511" y="253"/>
                  </a:lnTo>
                  <a:lnTo>
                    <a:pt x="234" y="118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7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2057400"/>
            <a:ext cx="6422005" cy="20955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1" y="5024908"/>
            <a:ext cx="6422004" cy="994891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7358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423593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2489200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5"/>
          </p:nvPr>
        </p:nvSpPr>
        <p:spPr>
          <a:xfrm>
            <a:off x="866440" y="3147164"/>
            <a:ext cx="2313432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05614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6"/>
          </p:nvPr>
        </p:nvSpPr>
        <p:spPr>
          <a:xfrm>
            <a:off x="3408471" y="3147164"/>
            <a:ext cx="2318918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2489200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7"/>
          </p:nvPr>
        </p:nvSpPr>
        <p:spPr>
          <a:xfrm>
            <a:off x="5960935" y="3147164"/>
            <a:ext cx="2316625" cy="2888366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294530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134293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927100"/>
            <a:ext cx="6345260" cy="709864"/>
          </a:xfrm>
        </p:spPr>
        <p:txBody>
          <a:bodyPr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6440" y="4179596"/>
            <a:ext cx="2313432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019055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8"/>
          </p:nvPr>
        </p:nvSpPr>
        <p:spPr>
          <a:xfrm>
            <a:off x="866439" y="4837558"/>
            <a:ext cx="2313432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11125" y="4179595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8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553189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3411125" y="484820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5958642" y="4179596"/>
            <a:ext cx="2318918" cy="657962"/>
          </a:xfrm>
        </p:spPr>
        <p:txBody>
          <a:bodyPr anchor="b">
            <a:noAutofit/>
          </a:bodyPr>
          <a:lstStyle>
            <a:lvl1pPr marL="0" indent="0">
              <a:buNone/>
              <a:defRPr sz="20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9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6108641" y="2489200"/>
            <a:ext cx="2015144" cy="1447342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5958642" y="4837558"/>
            <a:ext cx="2318918" cy="1187321"/>
          </a:xfrm>
        </p:spPr>
        <p:txBody>
          <a:bodyPr anchor="t"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cxnSp>
        <p:nvCxnSpPr>
          <p:cNvPr id="40" name="Straight Connector 39"/>
          <p:cNvCxnSpPr/>
          <p:nvPr/>
        </p:nvCxnSpPr>
        <p:spPr>
          <a:xfrm>
            <a:off x="3290019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1" name="Straight Connector 40"/>
          <p:cNvCxnSpPr/>
          <p:nvPr/>
        </p:nvCxnSpPr>
        <p:spPr>
          <a:xfrm>
            <a:off x="5849521" y="2489201"/>
            <a:ext cx="0" cy="3546328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4669839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7621301" y="6387910"/>
            <a:ext cx="990599" cy="228659"/>
          </a:xfrm>
        </p:spPr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16133" y="6387910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15066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20420" cy="6860798"/>
            <a:chOff x="-1588" y="0"/>
            <a:chExt cx="9120420" cy="6860798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Oval 1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4966650">
              <a:off x="4673046" y="5107506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</p:grpSp>
      <p:sp>
        <p:nvSpPr>
          <p:cNvPr id="17" name="Rectangle 16"/>
          <p:cNvSpPr/>
          <p:nvPr/>
        </p:nvSpPr>
        <p:spPr>
          <a:xfrm>
            <a:off x="414867" y="402165"/>
            <a:ext cx="4610565" cy="6053670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0" name="Freeform 9"/>
          <p:cNvSpPr/>
          <p:nvPr/>
        </p:nvSpPr>
        <p:spPr bwMode="gray">
          <a:xfrm rot="5400000">
            <a:off x="1299309" y="1765596"/>
            <a:ext cx="5995993" cy="3326809"/>
          </a:xfrm>
          <a:custGeom>
            <a:avLst/>
            <a:gdLst/>
            <a:ahLst/>
            <a:cxnLst/>
            <a:rect l="0" t="0" r="r" b="b"/>
            <a:pathLst>
              <a:path w="4960" h="2752">
                <a:moveTo>
                  <a:pt x="0" y="0"/>
                </a:moveTo>
                <a:lnTo>
                  <a:pt x="0" y="324"/>
                </a:lnTo>
                <a:lnTo>
                  <a:pt x="0" y="1992"/>
                </a:lnTo>
                <a:lnTo>
                  <a:pt x="0" y="2752"/>
                </a:lnTo>
                <a:lnTo>
                  <a:pt x="4960" y="2752"/>
                </a:lnTo>
                <a:lnTo>
                  <a:pt x="4960" y="1992"/>
                </a:lnTo>
                <a:lnTo>
                  <a:pt x="4960" y="324"/>
                </a:lnTo>
                <a:lnTo>
                  <a:pt x="4960" y="0"/>
                </a:lnTo>
                <a:lnTo>
                  <a:pt x="4960" y="0"/>
                </a:lnTo>
                <a:lnTo>
                  <a:pt x="4734" y="34"/>
                </a:lnTo>
                <a:lnTo>
                  <a:pt x="4510" y="64"/>
                </a:lnTo>
                <a:lnTo>
                  <a:pt x="4284" y="90"/>
                </a:lnTo>
                <a:lnTo>
                  <a:pt x="4060" y="114"/>
                </a:lnTo>
                <a:lnTo>
                  <a:pt x="3836" y="132"/>
                </a:lnTo>
                <a:lnTo>
                  <a:pt x="3614" y="146"/>
                </a:lnTo>
                <a:lnTo>
                  <a:pt x="3392" y="158"/>
                </a:lnTo>
                <a:lnTo>
                  <a:pt x="3174" y="166"/>
                </a:lnTo>
                <a:lnTo>
                  <a:pt x="2960" y="172"/>
                </a:lnTo>
                <a:lnTo>
                  <a:pt x="2748" y="174"/>
                </a:lnTo>
                <a:lnTo>
                  <a:pt x="2542" y="174"/>
                </a:lnTo>
                <a:lnTo>
                  <a:pt x="2338" y="174"/>
                </a:lnTo>
                <a:lnTo>
                  <a:pt x="2140" y="170"/>
                </a:lnTo>
                <a:lnTo>
                  <a:pt x="1948" y="164"/>
                </a:lnTo>
                <a:lnTo>
                  <a:pt x="1762" y="156"/>
                </a:lnTo>
                <a:lnTo>
                  <a:pt x="1582" y="148"/>
                </a:lnTo>
                <a:lnTo>
                  <a:pt x="1410" y="138"/>
                </a:lnTo>
                <a:lnTo>
                  <a:pt x="1244" y="128"/>
                </a:lnTo>
                <a:lnTo>
                  <a:pt x="1088" y="116"/>
                </a:lnTo>
                <a:lnTo>
                  <a:pt x="938" y="104"/>
                </a:lnTo>
                <a:lnTo>
                  <a:pt x="668" y="78"/>
                </a:lnTo>
                <a:lnTo>
                  <a:pt x="438" y="54"/>
                </a:lnTo>
                <a:lnTo>
                  <a:pt x="254" y="34"/>
                </a:lnTo>
                <a:lnTo>
                  <a:pt x="116" y="16"/>
                </a:lnTo>
                <a:lnTo>
                  <a:pt x="0" y="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</p:sp>
      <p:sp>
        <p:nvSpPr>
          <p:cNvPr id="18" name="Freeform 5"/>
          <p:cNvSpPr>
            <a:spLocks noEditPoints="1"/>
          </p:cNvSpPr>
          <p:nvPr/>
        </p:nvSpPr>
        <p:spPr bwMode="gray">
          <a:xfrm>
            <a:off x="0" y="0"/>
            <a:ext cx="9144000" cy="6858000"/>
          </a:xfrm>
          <a:custGeom>
            <a:avLst/>
            <a:gdLst/>
            <a:ahLst/>
            <a:cxnLst/>
            <a:rect l="0" t="0" r="r" b="b"/>
            <a:pathLst>
              <a:path w="5760" h="4320">
                <a:moveTo>
                  <a:pt x="0" y="0"/>
                </a:moveTo>
                <a:lnTo>
                  <a:pt x="0" y="4320"/>
                </a:lnTo>
                <a:lnTo>
                  <a:pt x="5760" y="4320"/>
                </a:lnTo>
                <a:lnTo>
                  <a:pt x="5760" y="0"/>
                </a:lnTo>
                <a:lnTo>
                  <a:pt x="0" y="0"/>
                </a:lnTo>
                <a:close/>
                <a:moveTo>
                  <a:pt x="5444" y="4004"/>
                </a:moveTo>
                <a:lnTo>
                  <a:pt x="324" y="4004"/>
                </a:lnTo>
                <a:lnTo>
                  <a:pt x="324" y="324"/>
                </a:lnTo>
                <a:lnTo>
                  <a:pt x="5444" y="324"/>
                </a:lnTo>
                <a:lnTo>
                  <a:pt x="5444" y="4004"/>
                </a:lnTo>
                <a:close/>
              </a:path>
            </a:pathLst>
          </a:custGeom>
          <a:solidFill>
            <a:srgbClr val="FFFFFF"/>
          </a:solidFill>
          <a:ln>
            <a:noFill/>
          </a:ln>
          <a:extLs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174928" y="1447799"/>
            <a:ext cx="1113516" cy="4572001"/>
          </a:xfrm>
        </p:spPr>
        <p:txBody>
          <a:bodyPr vert="eaVert" anchor="ctr" anchorCtr="0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66738" y="1447799"/>
            <a:ext cx="4416936" cy="4572001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38546" y="6365498"/>
            <a:ext cx="3859795" cy="228660"/>
          </a:xfrm>
        </p:spPr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5164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5970" y="927098"/>
            <a:ext cx="6343672" cy="709865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18122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 bwMode="gray">
            <a:xfrm rot="16200000">
              <a:off x="3105027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/>
            <p:nvPr/>
          </p:nvSpPr>
          <p:spPr bwMode="gray">
            <a:xfrm rot="15687606">
              <a:off x="3320102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7534" y="2257588"/>
            <a:ext cx="3090672" cy="3020344"/>
          </a:xfrm>
        </p:spPr>
        <p:txBody>
          <a:bodyPr anchor="ctr"/>
          <a:lstStyle>
            <a:lvl1pPr algn="l">
              <a:defRPr sz="3200" b="0" cap="none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19261" y="2257588"/>
            <a:ext cx="3082516" cy="302034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63195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 anchor="ctr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66440" y="2489200"/>
            <a:ext cx="3636980" cy="3530603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0581" y="2489203"/>
            <a:ext cx="3636980" cy="3530600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267912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9918" y="2489200"/>
            <a:ext cx="3633502" cy="759290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66440" y="3248490"/>
            <a:ext cx="3636980" cy="2771311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0581" y="2489200"/>
            <a:ext cx="3636979" cy="756635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0581" y="3245835"/>
            <a:ext cx="3636980" cy="2773967"/>
          </a:xfrm>
        </p:spPr>
        <p:txBody>
          <a:bodyPr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14924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28947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137838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548536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2" name="Freeform 5"/>
            <p:cNvSpPr/>
            <p:nvPr/>
          </p:nvSpPr>
          <p:spPr bwMode="gray">
            <a:xfrm rot="15687606">
              <a:off x="2769747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447800"/>
            <a:ext cx="2712590" cy="1495588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68927" y="1447800"/>
            <a:ext cx="3632850" cy="4572000"/>
          </a:xfrm>
        </p:spPr>
        <p:txBody>
          <a:bodyPr anchor="ctr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866441" y="3086845"/>
            <a:ext cx="2712589" cy="2933701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5263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>
            <a:xfrm>
              <a:off x="5283673" y="402165"/>
              <a:ext cx="3465769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 bwMode="gray">
            <a:xfrm rot="16200000">
              <a:off x="2852610" y="1765596"/>
              <a:ext cx="5995993" cy="3326809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24" name="Freeform 5"/>
            <p:cNvSpPr/>
            <p:nvPr/>
          </p:nvSpPr>
          <p:spPr bwMode="gray">
            <a:xfrm rot="15687606">
              <a:off x="3074559" y="145837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66440" y="1381390"/>
            <a:ext cx="2987089" cy="157480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4722909" y="1320800"/>
            <a:ext cx="2791102" cy="42164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6440" y="3086100"/>
            <a:ext cx="2987089" cy="24511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7678616" y="295730"/>
            <a:ext cx="791308" cy="767687"/>
          </a:xfrm>
          <a:prstGeom prst="rect">
            <a:avLst/>
          </a:prstGeom>
        </p:spPr>
        <p:txBody>
          <a:bodyPr/>
          <a:lstStyle>
            <a:lvl1pPr algn="ctr">
              <a:defRPr sz="2800"/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2241847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oup 5"/>
          <p:cNvGrpSpPr/>
          <p:nvPr/>
        </p:nvGrpSpPr>
        <p:grpSpPr>
          <a:xfrm>
            <a:off x="-1588" y="0"/>
            <a:ext cx="9145588" cy="6860798"/>
            <a:chOff x="-1588" y="0"/>
            <a:chExt cx="9145588" cy="6860798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9118832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rcRect/>
              <a:stretch>
                <a:fillRect l="-16713" r="-16989"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629943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5689832" y="0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6299432" y="5870198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-1588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Freeform 5"/>
            <p:cNvSpPr/>
            <p:nvPr/>
          </p:nvSpPr>
          <p:spPr bwMode="gray">
            <a:xfrm rot="21010068">
              <a:off x="6359946" y="1790293"/>
              <a:ext cx="2377690" cy="317748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25" name="Freeform 24"/>
            <p:cNvSpPr/>
            <p:nvPr/>
          </p:nvSpPr>
          <p:spPr bwMode="gray">
            <a:xfrm>
              <a:off x="485023" y="1856450"/>
              <a:ext cx="8173954" cy="4535226"/>
            </a:xfrm>
            <a:custGeom>
              <a:avLst/>
              <a:gdLst/>
              <a:ahLst/>
              <a:cxnLst/>
              <a:rect l="0" t="0" r="r" b="b"/>
              <a:pathLst>
                <a:path w="4960" h="2752">
                  <a:moveTo>
                    <a:pt x="0" y="0"/>
                  </a:moveTo>
                  <a:lnTo>
                    <a:pt x="0" y="324"/>
                  </a:lnTo>
                  <a:lnTo>
                    <a:pt x="0" y="1992"/>
                  </a:lnTo>
                  <a:lnTo>
                    <a:pt x="0" y="2752"/>
                  </a:lnTo>
                  <a:lnTo>
                    <a:pt x="4960" y="2752"/>
                  </a:lnTo>
                  <a:lnTo>
                    <a:pt x="4960" y="1992"/>
                  </a:lnTo>
                  <a:lnTo>
                    <a:pt x="4960" y="324"/>
                  </a:lnTo>
                  <a:lnTo>
                    <a:pt x="4960" y="0"/>
                  </a:lnTo>
                  <a:lnTo>
                    <a:pt x="4960" y="0"/>
                  </a:lnTo>
                  <a:lnTo>
                    <a:pt x="4734" y="34"/>
                  </a:lnTo>
                  <a:lnTo>
                    <a:pt x="4510" y="64"/>
                  </a:lnTo>
                  <a:lnTo>
                    <a:pt x="4284" y="90"/>
                  </a:lnTo>
                  <a:lnTo>
                    <a:pt x="4060" y="114"/>
                  </a:lnTo>
                  <a:lnTo>
                    <a:pt x="3836" y="132"/>
                  </a:lnTo>
                  <a:lnTo>
                    <a:pt x="3614" y="146"/>
                  </a:lnTo>
                  <a:lnTo>
                    <a:pt x="3392" y="158"/>
                  </a:lnTo>
                  <a:lnTo>
                    <a:pt x="3174" y="166"/>
                  </a:lnTo>
                  <a:lnTo>
                    <a:pt x="2960" y="172"/>
                  </a:lnTo>
                  <a:lnTo>
                    <a:pt x="2748" y="174"/>
                  </a:lnTo>
                  <a:lnTo>
                    <a:pt x="2542" y="174"/>
                  </a:lnTo>
                  <a:lnTo>
                    <a:pt x="2338" y="174"/>
                  </a:lnTo>
                  <a:lnTo>
                    <a:pt x="2140" y="170"/>
                  </a:lnTo>
                  <a:lnTo>
                    <a:pt x="1948" y="164"/>
                  </a:lnTo>
                  <a:lnTo>
                    <a:pt x="1762" y="156"/>
                  </a:lnTo>
                  <a:lnTo>
                    <a:pt x="1582" y="148"/>
                  </a:lnTo>
                  <a:lnTo>
                    <a:pt x="1410" y="138"/>
                  </a:lnTo>
                  <a:lnTo>
                    <a:pt x="1244" y="128"/>
                  </a:lnTo>
                  <a:lnTo>
                    <a:pt x="1088" y="116"/>
                  </a:lnTo>
                  <a:lnTo>
                    <a:pt x="938" y="104"/>
                  </a:lnTo>
                  <a:lnTo>
                    <a:pt x="668" y="78"/>
                  </a:lnTo>
                  <a:lnTo>
                    <a:pt x="438" y="54"/>
                  </a:lnTo>
                  <a:lnTo>
                    <a:pt x="254" y="34"/>
                  </a:lnTo>
                  <a:lnTo>
                    <a:pt x="116" y="1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0"/>
              <a:ext cx="9144000" cy="6858000"/>
            </a:xfrm>
            <a:custGeom>
              <a:avLst/>
              <a:gdLst/>
              <a:ahLst/>
              <a:cxnLst/>
              <a:rect l="0" t="0" r="r" b="b"/>
              <a:pathLst>
                <a:path w="5760" h="4320">
                  <a:moveTo>
                    <a:pt x="0" y="0"/>
                  </a:moveTo>
                  <a:lnTo>
                    <a:pt x="0" y="4320"/>
                  </a:lnTo>
                  <a:lnTo>
                    <a:pt x="5760" y="4320"/>
                  </a:lnTo>
                  <a:lnTo>
                    <a:pt x="5760" y="0"/>
                  </a:lnTo>
                  <a:lnTo>
                    <a:pt x="0" y="0"/>
                  </a:lnTo>
                  <a:close/>
                  <a:moveTo>
                    <a:pt x="5444" y="4004"/>
                  </a:moveTo>
                  <a:lnTo>
                    <a:pt x="324" y="4004"/>
                  </a:lnTo>
                  <a:lnTo>
                    <a:pt x="324" y="324"/>
                  </a:lnTo>
                  <a:lnTo>
                    <a:pt x="5444" y="324"/>
                  </a:lnTo>
                  <a:lnTo>
                    <a:pt x="5444" y="4004"/>
                  </a:lnTo>
                  <a:close/>
                </a:path>
              </a:pathLst>
            </a:custGeom>
            <a:solidFill>
              <a:srgbClr val="FFFFFF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xmlns="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866440" y="927099"/>
            <a:ext cx="6345260" cy="709865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4382" y="2489200"/>
            <a:ext cx="6345260" cy="3530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574443" y="6365498"/>
            <a:ext cx="990599" cy="228659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900" b="1" i="0">
                <a:solidFill>
                  <a:schemeClr val="accent1"/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11/19/2025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90843" y="6365497"/>
            <a:ext cx="3859795" cy="22866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900" b="1" i="0">
                <a:solidFill>
                  <a:schemeClr val="accent1"/>
                </a:solidFill>
              </a:defRPr>
            </a:lvl1pPr>
          </a:lstStyle>
          <a:p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7745644" y="0"/>
            <a:ext cx="685800" cy="109945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8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7678616" y="295730"/>
            <a:ext cx="791308" cy="767687"/>
          </a:xfrm>
          <a:prstGeom prst="rect">
            <a:avLst/>
          </a:prstGeom>
        </p:spPr>
        <p:txBody>
          <a:bodyPr anchor="b"/>
          <a:lstStyle>
            <a:lvl1pPr algn="ctr">
              <a:defRPr sz="2800">
                <a:solidFill>
                  <a:schemeClr val="bg1"/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3859892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  <p:sldLayoutId id="2147483677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200" b="0" i="0" kern="1200">
          <a:solidFill>
            <a:schemeClr val="bg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685800" indent="-283464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96012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23444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50876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8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0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5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4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خريطة الحياة وتصنيف الكائنات الحية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مشروع مادة الأحياء - الصف التاسع الأساسي</a:t>
            </a:r>
          </a:p>
          <a:p>
            <a:r>
              <a:t>إعداد الطالب: يوسف فريج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شجرة التصنيف (خريطة الحياة)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هي تمثيل يوضح كيفية ارتباط الكائنات الحية ببعضها عبر التاريخ والتطور.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أهمية شجرة التصنيف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توضح العلاقات التطورية</a:t>
            </a:r>
          </a:p>
          <a:p>
            <a:r>
              <a:t>• تساعد العلماء في تحديد الأنواع الجديدة</a:t>
            </a:r>
          </a:p>
          <a:p>
            <a:r>
              <a:t>• تسهم في حفظ التنوع البيولوجي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المصادر العلمية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كتاب الأحياء – الصف التاسع</a:t>
            </a:r>
          </a:p>
          <a:p>
            <a:r>
              <a:t>• مواقع علمية موثوقة</a:t>
            </a:r>
          </a:p>
          <a:p>
            <a:r>
              <a:t>• مقالات بحثية مبسطة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الخلاصة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يساعد التصنيف على تنظيم الكائنات الحية وفهم علاقاتها، مما يجعل دراسة الحياة أسهل وأكثر دقة.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المشكلة البحثية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تتنوع الكائنات الحية وتختلف، فكيف يساعد تصنيفها في فهم تطورها وتنوعها البيولوجي؟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أهمية دراسة التصنيف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فهم العلاقات بين الكائنات الحية</a:t>
            </a:r>
          </a:p>
          <a:p>
            <a:r>
              <a:t>• تتبع تطور الأنواع عبر الزمن</a:t>
            </a:r>
          </a:p>
          <a:p>
            <a:r>
              <a:t>• تسهيل دراسة الكائنات وتسمية الأنواع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أسس التصنيف البيولوجي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الشكل الخارجي والبنية</a:t>
            </a:r>
          </a:p>
          <a:p>
            <a:r>
              <a:t>• طريقة التغذية</a:t>
            </a:r>
          </a:p>
          <a:p>
            <a:r>
              <a:t>• البيئة التي تعيش فيها</a:t>
            </a:r>
          </a:p>
          <a:p>
            <a:r>
              <a:t>• طرق التكاثر</a:t>
            </a:r>
          </a:p>
          <a:p>
            <a:r>
              <a:t>• المادة الوراثية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ممالك الكائنات الحية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البدائيات</a:t>
            </a:r>
          </a:p>
          <a:p>
            <a:r>
              <a:t>• البكتيريا</a:t>
            </a:r>
          </a:p>
          <a:p>
            <a:r>
              <a:t>• الطلائعيات</a:t>
            </a:r>
          </a:p>
          <a:p>
            <a:r>
              <a:t>• الفطريات</a:t>
            </a:r>
          </a:p>
          <a:p>
            <a:r>
              <a:t>• النباتات</a:t>
            </a:r>
          </a:p>
          <a:p>
            <a:r>
              <a:t>• الحيوانات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التنوع البيولوجي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يشمل تنوع الأنواع، والبيئات، والصفات الوراثية، ويساعد على استقرار الأنظمة البيئية.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أمثلة على تنوع الكائنات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• نباتات: الصنوبر، القمح، الأعشاب</a:t>
            </a:r>
          </a:p>
          <a:p>
            <a:r>
              <a:t>• حيوانات: الطيور، الثدييات، الحشرات</a:t>
            </a:r>
          </a:p>
          <a:p>
            <a:r>
              <a:t>• فطريات: العفن، الخميرة</a:t>
            </a:r>
          </a:p>
          <a:p>
            <a:r>
              <a:t>• بكتيريا وطلائعيات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العلاقة بين التصنيف والتنوع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يساعد التصنيف على فهم مدى التنوع من خلال تحديد العلاقات بين الأنواع ومستوى قربها من بعضها.</a:t>
            </a: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t>خطوات تنفيذ المشروع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t>1. جمع أمثلة متنوعة للكائنات الحية</a:t>
            </a:r>
          </a:p>
          <a:p>
            <a:r>
              <a:t>2. تحليل خصائص كل مثال</a:t>
            </a:r>
          </a:p>
          <a:p>
            <a:r>
              <a:t>3. مقارنة المجموعات الحية</a:t>
            </a:r>
          </a:p>
          <a:p>
            <a:r>
              <a:t>4. إنشاء خريطة حياة أو شجرة تصنيف</a:t>
            </a:r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 Boardroom</Template>
  <TotalTime>1</TotalTime>
  <Words>258</Words>
  <Application>Microsoft Office PowerPoint</Application>
  <PresentationFormat>On-screen Show (4:3)</PresentationFormat>
  <Paragraphs>48</Paragraphs>
  <Slides>13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7" baseType="lpstr">
      <vt:lpstr>Arial</vt:lpstr>
      <vt:lpstr>Century Gothic</vt:lpstr>
      <vt:lpstr>Wingdings 3</vt:lpstr>
      <vt:lpstr>Ion Boardroom</vt:lpstr>
      <vt:lpstr>خريطة الحياة وتصنيف الكائنات الحية</vt:lpstr>
      <vt:lpstr>المشكلة البحثية</vt:lpstr>
      <vt:lpstr>أهمية دراسة التصنيف</vt:lpstr>
      <vt:lpstr>أسس التصنيف البيولوجي</vt:lpstr>
      <vt:lpstr>ممالك الكائنات الحية</vt:lpstr>
      <vt:lpstr>التنوع البيولوجي</vt:lpstr>
      <vt:lpstr>أمثلة على تنوع الكائنات</vt:lpstr>
      <vt:lpstr>العلاقة بين التصنيف والتنوع</vt:lpstr>
      <vt:lpstr>خطوات تنفيذ المشروع</vt:lpstr>
      <vt:lpstr>شجرة التصنيف (خريطة الحياة)</vt:lpstr>
      <vt:lpstr>أهمية شجرة التصنيف</vt:lpstr>
      <vt:lpstr>المصادر العلمية</vt:lpstr>
      <vt:lpstr>الخلاصة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user</dc:creator>
  <cp:keywords/>
  <dc:description>generated using python-pptx</dc:description>
  <cp:lastModifiedBy>yousef fraij</cp:lastModifiedBy>
  <cp:revision>2</cp:revision>
  <dcterms:created xsi:type="dcterms:W3CDTF">2013-01-27T09:14:16Z</dcterms:created>
  <dcterms:modified xsi:type="dcterms:W3CDTF">2025-11-19T19:39:19Z</dcterms:modified>
  <cp:category/>
</cp:coreProperties>
</file>