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4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9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1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7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6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1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1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8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1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07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9495" y="1225451"/>
            <a:ext cx="7772400" cy="1470025"/>
          </a:xfrm>
        </p:spPr>
        <p:txBody>
          <a:bodyPr/>
          <a:lstStyle/>
          <a:p>
            <a:r>
              <a:rPr dirty="0"/>
              <a:t>الوحدة الأولى: الاستهلاك الواعي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295" y="3014613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ar-JO" sz="2800" dirty="0"/>
              <a:t>الصف الثامن – الثقافة المالية</a:t>
            </a:r>
          </a:p>
          <a:p>
            <a:pPr algn="ctr"/>
            <a:r>
              <a:rPr lang="ar-JO" sz="2800" dirty="0"/>
              <a:t>الفصل الدراسي الثاني</a:t>
            </a:r>
          </a:p>
          <a:p>
            <a:pPr algn="ctr"/>
            <a:r>
              <a:rPr lang="ar-JO" sz="2800" dirty="0"/>
              <a:t>يوسف فريج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7200" dirty="0" err="1"/>
              <a:t>تطبيق</a:t>
            </a:r>
            <a:r>
              <a:rPr sz="7200" dirty="0"/>
              <a:t> </a:t>
            </a:r>
            <a:r>
              <a:rPr sz="7200" dirty="0" err="1"/>
              <a:t>عملي</a:t>
            </a:r>
            <a:endParaRPr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3600" dirty="0"/>
              <a:t>نشاط صفّي:</a:t>
            </a:r>
          </a:p>
          <a:p>
            <a:r>
              <a:rPr sz="3600" dirty="0"/>
              <a:t>- اكتب قائمة باحتياجاتك ورغباتك هذا الشهر.</a:t>
            </a:r>
          </a:p>
          <a:p>
            <a:r>
              <a:rPr sz="3600" dirty="0"/>
              <a:t>- قارنها مع زميلك.</a:t>
            </a:r>
          </a:p>
          <a:p>
            <a:r>
              <a:rPr sz="3600" dirty="0"/>
              <a:t>- ناقشا كيف يمكن ترشيد استهلاككما</a:t>
            </a:r>
            <a:r>
              <a:rPr dirty="0"/>
              <a:t>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7200" dirty="0" err="1"/>
              <a:t>تلخيص</a:t>
            </a:r>
            <a:r>
              <a:rPr sz="7200" dirty="0"/>
              <a:t> الوحدة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57638"/>
            <a:ext cx="7524003" cy="3636510"/>
          </a:xfrm>
        </p:spPr>
        <p:txBody>
          <a:bodyPr/>
          <a:lstStyle/>
          <a:p>
            <a:endParaRPr dirty="0"/>
          </a:p>
          <a:p>
            <a:r>
              <a:rPr sz="3200" dirty="0"/>
              <a:t>- الاستهلاك عملية ضرورية لكن يجب أن تكون واعية.</a:t>
            </a:r>
          </a:p>
          <a:p>
            <a:r>
              <a:rPr sz="3200" dirty="0"/>
              <a:t>- علينا التفريق بين الحاجة والرغبة.</a:t>
            </a:r>
          </a:p>
          <a:p>
            <a:r>
              <a:rPr sz="3200" dirty="0"/>
              <a:t>- ترشيد الاستهلاك يوفر المال ويحافظ على البيئة.</a:t>
            </a:r>
          </a:p>
          <a:p>
            <a:r>
              <a:rPr sz="3200" dirty="0"/>
              <a:t>- الإعلانات لها تأثير كبير ويجب التعامل معها بحذ</a:t>
            </a:r>
            <a:r>
              <a:rPr sz="2800" dirty="0"/>
              <a:t>ر</a:t>
            </a:r>
            <a:r>
              <a:rPr dirty="0"/>
              <a:t>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7200" dirty="0" err="1"/>
              <a:t>أسئلة</a:t>
            </a:r>
            <a:r>
              <a:rPr sz="7200" dirty="0"/>
              <a:t> </a:t>
            </a:r>
            <a:r>
              <a:rPr sz="7200" dirty="0" err="1"/>
              <a:t>للمراجعة</a:t>
            </a:r>
            <a:endParaRPr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457957"/>
            <a:ext cx="7524003" cy="3636510"/>
          </a:xfrm>
        </p:spPr>
        <p:txBody>
          <a:bodyPr>
            <a:normAutofit fontScale="92500" lnSpcReduction="10000"/>
          </a:bodyPr>
          <a:lstStyle/>
          <a:p>
            <a:endParaRPr dirty="0"/>
          </a:p>
          <a:p>
            <a:pPr algn="r"/>
            <a:r>
              <a:rPr sz="3600" dirty="0"/>
              <a:t>1. عرف الاستهلاك.</a:t>
            </a:r>
          </a:p>
          <a:p>
            <a:pPr algn="r"/>
            <a:r>
              <a:rPr sz="3600" dirty="0"/>
              <a:t>2. ما الفرق بين الحاجة والرغبة؟</a:t>
            </a:r>
          </a:p>
          <a:p>
            <a:pPr algn="r"/>
            <a:r>
              <a:rPr sz="3600" dirty="0"/>
              <a:t>3. اذكر ثلاثًا من أساليب الاستهلاك الرشيد.</a:t>
            </a:r>
          </a:p>
          <a:p>
            <a:pPr algn="r"/>
            <a:r>
              <a:rPr sz="3600" dirty="0"/>
              <a:t>4. كيف تؤثر الإعلانات على سلوك المستهلك؟</a:t>
            </a:r>
          </a:p>
          <a:p>
            <a:pPr lvl="4" algn="r"/>
            <a:r>
              <a:rPr sz="3000" dirty="0"/>
              <a:t>5. لماذا يعتبر ترشيد الاستهلاك مهمًا؟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6000" dirty="0"/>
              <a:t>أهداف الو</a:t>
            </a:r>
            <a:r>
              <a:rPr lang="ar-JO" sz="6000" dirty="0"/>
              <a:t>ح</a:t>
            </a:r>
            <a:r>
              <a:rPr sz="6000" dirty="0"/>
              <a:t>د</a:t>
            </a:r>
            <a:r>
              <a:rPr lang="ar-JO" sz="6000" dirty="0"/>
              <a:t>ة 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sz="3600" dirty="0"/>
          </a:p>
          <a:p>
            <a:r>
              <a:rPr sz="3600" dirty="0"/>
              <a:t>- </a:t>
            </a:r>
            <a:r>
              <a:rPr sz="3600" dirty="0" err="1"/>
              <a:t>التعرف</a:t>
            </a:r>
            <a:r>
              <a:rPr sz="3600" dirty="0"/>
              <a:t> إلى </a:t>
            </a:r>
            <a:r>
              <a:rPr sz="3600" dirty="0" err="1"/>
              <a:t>مفهوم</a:t>
            </a:r>
            <a:r>
              <a:rPr sz="3600" dirty="0"/>
              <a:t> الاستهلاك</a:t>
            </a:r>
          </a:p>
          <a:p>
            <a:r>
              <a:rPr sz="3600" dirty="0"/>
              <a:t>- التفريق بين الحاجة والرغبة</a:t>
            </a:r>
          </a:p>
          <a:p>
            <a:r>
              <a:rPr sz="3600" dirty="0"/>
              <a:t>- </a:t>
            </a:r>
            <a:r>
              <a:rPr sz="3600" dirty="0" err="1"/>
              <a:t>فهم</a:t>
            </a:r>
            <a:r>
              <a:rPr sz="3600" dirty="0"/>
              <a:t> أنواع الاستهلاك</a:t>
            </a:r>
          </a:p>
          <a:p>
            <a:r>
              <a:rPr sz="3600" dirty="0"/>
              <a:t>- </a:t>
            </a:r>
            <a:r>
              <a:rPr sz="3600" dirty="0" err="1"/>
              <a:t>اكتساب</a:t>
            </a:r>
            <a:r>
              <a:rPr sz="3600" dirty="0"/>
              <a:t> مهارات الاستهلاك الرشيد</a:t>
            </a:r>
          </a:p>
          <a:p>
            <a:r>
              <a:rPr sz="3600" dirty="0"/>
              <a:t>- </a:t>
            </a:r>
            <a:r>
              <a:rPr sz="3600" dirty="0" err="1"/>
              <a:t>التعرف</a:t>
            </a:r>
            <a:r>
              <a:rPr sz="3600" dirty="0"/>
              <a:t> إلى تأثير الإعلانات على سلوك المستهلك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6000" dirty="0"/>
              <a:t>ما هو الاستهلاك؟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/>
            <a:r>
              <a:rPr sz="3200" dirty="0"/>
              <a:t>- استخدام السلع والخدمات لتلبية الحاجات والرغبات</a:t>
            </a:r>
            <a:r>
              <a:rPr lang="ar-JO" sz="3200" dirty="0"/>
              <a:t>.</a:t>
            </a:r>
            <a:endParaRPr sz="3200" dirty="0"/>
          </a:p>
          <a:p>
            <a:r>
              <a:rPr sz="3200" dirty="0"/>
              <a:t>- مثال: شراء الطعام، دفع أجرة المواصلات، شراء الملابس.</a:t>
            </a:r>
          </a:p>
          <a:p>
            <a:r>
              <a:rPr sz="3200" dirty="0"/>
              <a:t>- الاستهلاك جزء من حياتنا اليومية</a:t>
            </a:r>
            <a:r>
              <a:rPr dirty="0"/>
              <a:t>.</a:t>
            </a:r>
          </a:p>
          <a:p>
            <a:endParaRPr dirty="0"/>
          </a:p>
        </p:txBody>
      </p:sp>
      <p:sp>
        <p:nvSpPr>
          <p:cNvPr id="4" name="AutoShape 2" descr="الاستهلاك الواعي: اتخاذ خيارات مستنيرة لتقليل السيسا - FasterCapital">
            <a:extLst>
              <a:ext uri="{FF2B5EF4-FFF2-40B4-BE49-F238E27FC236}">
                <a16:creationId xmlns:a16="http://schemas.microsoft.com/office/drawing/2014/main" id="{D0029AD1-FBBD-8603-6CBE-5B98E877AA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3276599"/>
            <a:ext cx="3423501" cy="342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8891A2-89B1-AB01-A78D-DEFB42B31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472" y="4100660"/>
            <a:ext cx="3214539" cy="27573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أنواع الاستهلاك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608786"/>
            <a:ext cx="7524003" cy="3636510"/>
          </a:xfrm>
        </p:spPr>
        <p:txBody>
          <a:bodyPr>
            <a:normAutofit fontScale="85000" lnSpcReduction="20000"/>
          </a:bodyPr>
          <a:lstStyle/>
          <a:p>
            <a:endParaRPr dirty="0"/>
          </a:p>
          <a:p>
            <a:pPr algn="r"/>
            <a:r>
              <a:rPr sz="3800" dirty="0"/>
              <a:t>1. الاستهلاك الفردي:</a:t>
            </a:r>
          </a:p>
          <a:p>
            <a:pPr algn="r"/>
            <a:r>
              <a:rPr sz="3800" dirty="0"/>
              <a:t>   - استهلاك الأفراد أو الأسر (مثلاً شراء الملابس، الطعام).</a:t>
            </a:r>
          </a:p>
          <a:p>
            <a:pPr algn="r"/>
            <a:r>
              <a:rPr sz="3800" dirty="0"/>
              <a:t>2. الاستهلاك الجماعي:</a:t>
            </a:r>
          </a:p>
          <a:p>
            <a:pPr algn="r"/>
            <a:r>
              <a:rPr sz="3800" dirty="0"/>
              <a:t>   - استهلاك الدولة والمجتمع (مثل استخدام الطرق، المدارس، المستشفيات).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الفرق بين الحاجة والرغبة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sz="4000" dirty="0"/>
              <a:t>- الحاجة: شيء أساسي للبقاء مثل الطعام، الشراب، المأوى.</a:t>
            </a:r>
          </a:p>
          <a:p>
            <a:r>
              <a:rPr sz="4000" dirty="0"/>
              <a:t>- الرغبة: شيء يزيد من رفاهية الشخص مثل الهاتف الجديد، الألعاب الإلكترونية.</a:t>
            </a:r>
          </a:p>
          <a:p>
            <a:r>
              <a:rPr sz="4000" dirty="0"/>
              <a:t>- قاعدة ذهبية: الحاجة أولاً ثم الرغبة!</a:t>
            </a:r>
          </a:p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8B2D16-8D0A-A34E-E822-BD92EB30B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8656" y="4529846"/>
            <a:ext cx="2143125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أساليب الاستهلاك الرشيد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sz="3200" dirty="0"/>
              <a:t>- إعداد ميزانية شخصية أو عائلية</a:t>
            </a:r>
          </a:p>
          <a:p>
            <a:r>
              <a:rPr sz="3200" dirty="0"/>
              <a:t>- تحديد الأولويات</a:t>
            </a:r>
          </a:p>
          <a:p>
            <a:r>
              <a:rPr sz="3200" dirty="0"/>
              <a:t>- المقارنة بين الأسعار قبل الشراء</a:t>
            </a:r>
          </a:p>
          <a:p>
            <a:r>
              <a:rPr sz="3200" dirty="0"/>
              <a:t>- الابتعاد عن التبذير والإسراف</a:t>
            </a:r>
          </a:p>
          <a:p>
            <a:r>
              <a:rPr sz="3200" dirty="0"/>
              <a:t>- شراء ما نحتاجه فقط</a:t>
            </a:r>
          </a:p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D875A7-6954-E6A5-E997-B3549680B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868" y="2222287"/>
            <a:ext cx="3552132" cy="45110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خطوات ترشيد الاستهلاك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sz="3200" dirty="0"/>
              <a:t>1. ضع خطة للإنفاق الشهري</a:t>
            </a:r>
          </a:p>
          <a:p>
            <a:r>
              <a:rPr sz="3200" dirty="0"/>
              <a:t>2. راقب المصروفات اليومية</a:t>
            </a:r>
          </a:p>
          <a:p>
            <a:r>
              <a:rPr sz="3200" dirty="0"/>
              <a:t>3. تجنب الإعلانات المضللة</a:t>
            </a:r>
          </a:p>
          <a:p>
            <a:r>
              <a:rPr sz="3200" dirty="0"/>
              <a:t>4. اشترِ بالجملة إذا كان أرخص</a:t>
            </a:r>
          </a:p>
          <a:p>
            <a:r>
              <a:rPr sz="3200" dirty="0"/>
              <a:t>5. احرص على الادخار من المصروف</a:t>
            </a:r>
          </a:p>
          <a:p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EB0C27E-C3C2-7765-F756-7504ADC442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782" y="189741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D756B8-C4CA-7B05-7D5E-BB869417E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782" y="4040542"/>
            <a:ext cx="2171700" cy="21050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تأثير الإعلانات على المستهلك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2800" dirty="0"/>
              <a:t>- جذب الانتباه من خلال الألوان والموسيقى والشخصيات المشهورة</a:t>
            </a:r>
          </a:p>
          <a:p>
            <a:r>
              <a:rPr sz="2800" dirty="0"/>
              <a:t>- دفع المستهلك إلى شراء أشياء لا يحتاجها</a:t>
            </a:r>
          </a:p>
          <a:p>
            <a:r>
              <a:rPr sz="2800" dirty="0"/>
              <a:t>- خلق رغبات جديدة لدى المستهلك</a:t>
            </a:r>
          </a:p>
          <a:p>
            <a:r>
              <a:rPr sz="2800" dirty="0"/>
              <a:t>- أحيانًا تكون الإعلانات مضللة وتخفي العيوب</a:t>
            </a:r>
          </a:p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EA5E34-46FF-552A-6B59-4B5331A48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770" y="3177540"/>
            <a:ext cx="2857500" cy="1600200"/>
          </a:xfrm>
          <a:prstGeom prst="rect">
            <a:avLst/>
          </a:prstGeom>
        </p:spPr>
      </p:pic>
      <p:pic>
        <p:nvPicPr>
          <p:cNvPr id="5122" name="Picture 2" descr="‫سلوك المستهلك‬‎">
            <a:extLst>
              <a:ext uri="{FF2B5EF4-FFF2-40B4-BE49-F238E27FC236}">
                <a16:creationId xmlns:a16="http://schemas.microsoft.com/office/drawing/2014/main" id="{2F7EAC8C-FADB-2299-E1C1-AEC778FD8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5271000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513978"/>
            <a:ext cx="7524003" cy="970450"/>
          </a:xfrm>
        </p:spPr>
        <p:txBody>
          <a:bodyPr/>
          <a:lstStyle/>
          <a:p>
            <a:pPr algn="ctr"/>
            <a:r>
              <a:rPr dirty="0"/>
              <a:t>مهارات التعامل مع الإعلانات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sz="3600" dirty="0"/>
              <a:t>- التحقق من صحة المعلومات</a:t>
            </a:r>
          </a:p>
          <a:p>
            <a:r>
              <a:rPr sz="3600" dirty="0"/>
              <a:t>- عدم التسرع في الشراء</a:t>
            </a:r>
          </a:p>
          <a:p>
            <a:r>
              <a:rPr sz="3600" dirty="0"/>
              <a:t>- قراءة تجارب وآراء الآخرين</a:t>
            </a:r>
          </a:p>
          <a:p>
            <a:r>
              <a:rPr sz="3600" dirty="0"/>
              <a:t>- مقارنة الأسعار والبدائل</a:t>
            </a:r>
          </a:p>
          <a:p>
            <a:r>
              <a:rPr sz="3600" dirty="0"/>
              <a:t>- التركيز على الحاجة الرغبة</a:t>
            </a:r>
          </a:p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AB8A2C-A157-2347-62B0-07A6EE4BC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965" y="1870969"/>
            <a:ext cx="3616036" cy="2227206"/>
          </a:xfrm>
          <a:prstGeom prst="rect">
            <a:avLst/>
          </a:prstGeom>
        </p:spPr>
      </p:pic>
      <p:pic>
        <p:nvPicPr>
          <p:cNvPr id="3074" name="Picture 2" descr="‫مهارات التسويق - 18 مهارة ستجعلك مسوقًا ...‬‎">
            <a:extLst>
              <a:ext uri="{FF2B5EF4-FFF2-40B4-BE49-F238E27FC236}">
                <a16:creationId xmlns:a16="http://schemas.microsoft.com/office/drawing/2014/main" id="{93DF40BC-A4FF-F913-1917-D3862439A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966" y="4098175"/>
            <a:ext cx="3616036" cy="222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TM03457485[[fn=Mesh]]</Template>
  <TotalTime>242</TotalTime>
  <Words>386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Quotable</vt:lpstr>
      <vt:lpstr>الوحدة الأولى: الاستهلاك الواعي</vt:lpstr>
      <vt:lpstr>أهداف الوحدة </vt:lpstr>
      <vt:lpstr>ما هو الاستهلاك؟</vt:lpstr>
      <vt:lpstr>أنواع الاستهلاك</vt:lpstr>
      <vt:lpstr>الفرق بين الحاجة والرغبة</vt:lpstr>
      <vt:lpstr>أساليب الاستهلاك الرشيد</vt:lpstr>
      <vt:lpstr>خطوات ترشيد الاستهلاك</vt:lpstr>
      <vt:lpstr>تأثير الإعلانات على المستهلك</vt:lpstr>
      <vt:lpstr>مهارات التعامل مع الإعلانات</vt:lpstr>
      <vt:lpstr>تطبيق عملي</vt:lpstr>
      <vt:lpstr>تلخيص الوحدة</vt:lpstr>
      <vt:lpstr>أسئلة للمراجعة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yousef fraij</cp:lastModifiedBy>
  <cp:revision>5</cp:revision>
  <dcterms:created xsi:type="dcterms:W3CDTF">2013-01-27T09:14:16Z</dcterms:created>
  <dcterms:modified xsi:type="dcterms:W3CDTF">2025-05-10T19:20:24Z</dcterms:modified>
  <cp:category/>
</cp:coreProperties>
</file>