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92" d="100"/>
          <a:sy n="92" d="100"/>
        </p:scale>
        <p:origin x="1186" y="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/>
          <p:cNvGrpSpPr/>
          <p:nvPr/>
        </p:nvGrpSpPr>
        <p:grpSpPr>
          <a:xfrm>
            <a:off x="0" y="0"/>
            <a:ext cx="9144677" cy="6858000"/>
            <a:chOff x="0" y="0"/>
            <a:chExt cx="9144677" cy="6858000"/>
          </a:xfrm>
        </p:grpSpPr>
        <p:pic>
          <p:nvPicPr>
            <p:cNvPr id="8" name="Picture 7" descr="SD-PanelTitle-R1.png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9144000" cy="6858000"/>
            </a:xfrm>
            <a:prstGeom prst="rect">
              <a:avLst/>
            </a:prstGeom>
          </p:spPr>
        </p:pic>
        <p:sp>
          <p:nvSpPr>
            <p:cNvPr id="11" name="Rectangle 10"/>
            <p:cNvSpPr/>
            <p:nvPr/>
          </p:nvSpPr>
          <p:spPr>
            <a:xfrm>
              <a:off x="1515532" y="1520422"/>
              <a:ext cx="6112935" cy="3818468"/>
            </a:xfrm>
            <a:prstGeom prst="rect">
              <a:avLst/>
            </a:prstGeom>
            <a:noFill/>
            <a:ln w="15875" cap="flat">
              <a:miter lim="800000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pic>
          <p:nvPicPr>
            <p:cNvPr id="12" name="Picture 11" descr="HDRibbonTitle-UniformTrim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-2" r="47959"/>
            <a:stretch/>
          </p:blipFill>
          <p:spPr>
            <a:xfrm>
              <a:off x="0" y="3128434"/>
              <a:ext cx="1664208" cy="612648"/>
            </a:xfrm>
            <a:prstGeom prst="rect">
              <a:avLst/>
            </a:prstGeom>
          </p:spPr>
        </p:pic>
        <p:pic>
          <p:nvPicPr>
            <p:cNvPr id="13" name="Picture 12" descr="HDRibbonTitle-UniformTrim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-2" r="47959"/>
            <a:stretch/>
          </p:blipFill>
          <p:spPr>
            <a:xfrm>
              <a:off x="7480469" y="3128434"/>
              <a:ext cx="1664208" cy="612648"/>
            </a:xfrm>
            <a:prstGeom prst="rect">
              <a:avLst/>
            </a:prstGeom>
          </p:spPr>
        </p:pic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21934" y="1811863"/>
            <a:ext cx="5308866" cy="1515533"/>
          </a:xfrm>
        </p:spPr>
        <p:txBody>
          <a:bodyPr anchor="b">
            <a:noAutofit/>
          </a:bodyPr>
          <a:lstStyle>
            <a:lvl1pPr algn="ctr">
              <a:defRPr sz="480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21934" y="3598327"/>
            <a:ext cx="5308866" cy="1377651"/>
          </a:xfrm>
        </p:spPr>
        <p:txBody>
          <a:bodyPr anchor="t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065417" y="5054602"/>
            <a:ext cx="673276" cy="279400"/>
          </a:xfrm>
        </p:spPr>
        <p:txBody>
          <a:bodyPr/>
          <a:lstStyle/>
          <a:p>
            <a:fld id="{5BCAD085-E8A6-8845-BD4E-CB4CCA059FC4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21934" y="5054602"/>
            <a:ext cx="4064860" cy="279400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817317" y="5054602"/>
            <a:ext cx="413483" cy="279400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2019825" y="3471329"/>
            <a:ext cx="5113083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467825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6" y="4815415"/>
            <a:ext cx="6798734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026260" y="1032933"/>
            <a:ext cx="7091482" cy="3361269"/>
          </a:xfrm>
          <a:prstGeom prst="roundRect">
            <a:avLst>
              <a:gd name="adj" fmla="val 0"/>
            </a:avLst>
          </a:prstGeom>
          <a:ln w="57150" cmpd="thickThin">
            <a:solidFill>
              <a:schemeClr val="tx1">
                <a:lumMod val="50000"/>
                <a:lumOff val="5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76866" y="5382153"/>
            <a:ext cx="6798734" cy="493712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73956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6" y="906873"/>
            <a:ext cx="6798734" cy="309786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5" y="4275666"/>
            <a:ext cx="6798736" cy="1600202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1278465" y="4140199"/>
            <a:ext cx="6606425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4232068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34333" y="982132"/>
            <a:ext cx="6400250" cy="2370668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600200" y="3352799"/>
            <a:ext cx="5892798" cy="651933"/>
          </a:xfrm>
        </p:spPr>
        <p:txBody>
          <a:bodyPr anchor="ctr">
            <a:normAutofit/>
          </a:bodyPr>
          <a:lstStyle>
            <a:lvl1pPr marL="0" indent="0" algn="r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3" y="4343400"/>
            <a:ext cx="6798738" cy="1532467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849969" y="905362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33503" y="2827870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1278466" y="4140199"/>
            <a:ext cx="659553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5508792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9" y="3308581"/>
            <a:ext cx="6798728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8" y="4777381"/>
            <a:ext cx="679873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859687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09416" y="982132"/>
            <a:ext cx="6325168" cy="2243668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8" name="Text Placeholder 2"/>
          <p:cNvSpPr>
            <a:spLocks noGrp="1"/>
          </p:cNvSpPr>
          <p:nvPr>
            <p:ph type="body" idx="13"/>
          </p:nvPr>
        </p:nvSpPr>
        <p:spPr>
          <a:xfrm>
            <a:off x="1176868" y="3639312"/>
            <a:ext cx="6798730" cy="886968"/>
          </a:xfrm>
        </p:spPr>
        <p:txBody>
          <a:bodyPr anchor="b">
            <a:normAutofit/>
          </a:bodyPr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5" y="4529667"/>
            <a:ext cx="6798736" cy="1346200"/>
          </a:xfrm>
        </p:spPr>
        <p:txBody>
          <a:bodyPr anchor="t">
            <a:normAutofit/>
          </a:bodyPr>
          <a:lstStyle>
            <a:lvl1pPr marL="0" indent="0" algn="l"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878060" y="89689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649796" y="260772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cxnSp>
        <p:nvCxnSpPr>
          <p:cNvPr id="26" name="Straight Connector 25"/>
          <p:cNvCxnSpPr/>
          <p:nvPr/>
        </p:nvCxnSpPr>
        <p:spPr>
          <a:xfrm>
            <a:off x="1278466" y="3429000"/>
            <a:ext cx="659553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0746127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5" y="982131"/>
            <a:ext cx="6798734" cy="2294467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3200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Text Placeholder 2"/>
          <p:cNvSpPr>
            <a:spLocks noGrp="1"/>
          </p:cNvSpPr>
          <p:nvPr>
            <p:ph type="body" idx="13"/>
          </p:nvPr>
        </p:nvSpPr>
        <p:spPr>
          <a:xfrm>
            <a:off x="1176868" y="3566160"/>
            <a:ext cx="6798730" cy="905256"/>
          </a:xfrm>
        </p:spPr>
        <p:txBody>
          <a:bodyPr anchor="b">
            <a:normAutofit/>
          </a:bodyPr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6" y="4470400"/>
            <a:ext cx="6798734" cy="1405467"/>
          </a:xfrm>
        </p:spPr>
        <p:txBody>
          <a:bodyPr anchor="t">
            <a:normAutofit/>
          </a:bodyPr>
          <a:lstStyle>
            <a:lvl1pPr marL="0" indent="0" algn="l"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1278469" y="3429000"/>
            <a:ext cx="6606421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4797255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76865" y="2490135"/>
            <a:ext cx="6798736" cy="3385733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14" name="Straight Connector 13"/>
          <p:cNvCxnSpPr/>
          <p:nvPr/>
        </p:nvCxnSpPr>
        <p:spPr>
          <a:xfrm>
            <a:off x="1278466" y="2354670"/>
            <a:ext cx="660642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6811052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356667" y="906873"/>
            <a:ext cx="1618930" cy="496899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76867" y="906873"/>
            <a:ext cx="4915509" cy="4968993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14" name="Straight Connector 13"/>
          <p:cNvCxnSpPr/>
          <p:nvPr/>
        </p:nvCxnSpPr>
        <p:spPr>
          <a:xfrm>
            <a:off x="6245512" y="906873"/>
            <a:ext cx="0" cy="4968993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950255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/>
        </p:nvCxnSpPr>
        <p:spPr>
          <a:xfrm>
            <a:off x="1278465" y="2356260"/>
            <a:ext cx="659553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33398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78465" y="1641413"/>
            <a:ext cx="6595534" cy="1822514"/>
          </a:xfrm>
        </p:spPr>
        <p:txBody>
          <a:bodyPr anchor="b">
            <a:normAutofit/>
          </a:bodyPr>
          <a:lstStyle>
            <a:lvl1pPr algn="ctr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78465" y="3734859"/>
            <a:ext cx="6595534" cy="1090015"/>
          </a:xfrm>
        </p:spPr>
        <p:txBody>
          <a:bodyPr anchor="t">
            <a:normAutofit/>
          </a:bodyPr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31" name="Straight Connector 30"/>
          <p:cNvCxnSpPr/>
          <p:nvPr/>
        </p:nvCxnSpPr>
        <p:spPr>
          <a:xfrm>
            <a:off x="1278466" y="3599392"/>
            <a:ext cx="6595533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715466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/>
          <p:cNvCxnSpPr/>
          <p:nvPr/>
        </p:nvCxnSpPr>
        <p:spPr>
          <a:xfrm>
            <a:off x="1278465" y="2356260"/>
            <a:ext cx="659553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6" y="915337"/>
            <a:ext cx="6798734" cy="130386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76866" y="2487168"/>
            <a:ext cx="3337560" cy="3447288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5152" y="2487168"/>
            <a:ext cx="3337560" cy="3447288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77496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8" y="2658533"/>
            <a:ext cx="333756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76868" y="3243263"/>
            <a:ext cx="3337560" cy="2706624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1832" y="2658533"/>
            <a:ext cx="333756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1832" y="3243263"/>
            <a:ext cx="3337560" cy="2706624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41" name="Straight Connector 40"/>
          <p:cNvCxnSpPr/>
          <p:nvPr/>
        </p:nvCxnSpPr>
        <p:spPr>
          <a:xfrm>
            <a:off x="1278466" y="2354670"/>
            <a:ext cx="659553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632318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5" y="915337"/>
            <a:ext cx="6798735" cy="130386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14" name="Straight Connector 13"/>
          <p:cNvCxnSpPr/>
          <p:nvPr/>
        </p:nvCxnSpPr>
        <p:spPr>
          <a:xfrm>
            <a:off x="1278466" y="2354670"/>
            <a:ext cx="659553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72162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42314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5" y="1388534"/>
            <a:ext cx="2536798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20062" y="982132"/>
            <a:ext cx="3855539" cy="4893735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76865" y="3031065"/>
            <a:ext cx="2536798" cy="2438404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16" name="Straight Connector 15"/>
          <p:cNvCxnSpPr/>
          <p:nvPr/>
        </p:nvCxnSpPr>
        <p:spPr>
          <a:xfrm>
            <a:off x="1278466" y="2912533"/>
            <a:ext cx="233359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281599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5" y="1883832"/>
            <a:ext cx="3632202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069" y="1032933"/>
            <a:ext cx="2929463" cy="4792136"/>
          </a:xfrm>
          <a:prstGeom prst="roundRect">
            <a:avLst>
              <a:gd name="adj" fmla="val 0"/>
            </a:avLst>
          </a:prstGeom>
          <a:ln w="57150" cmpd="thickThin">
            <a:solidFill>
              <a:schemeClr val="tx1">
                <a:lumMod val="50000"/>
                <a:lumOff val="5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76865" y="3255432"/>
            <a:ext cx="3632201" cy="18288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47844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3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9152467" cy="6858000"/>
            <a:chOff x="0" y="0"/>
            <a:chExt cx="9152467" cy="6858000"/>
          </a:xfrm>
        </p:grpSpPr>
        <p:pic>
          <p:nvPicPr>
            <p:cNvPr id="8" name="Picture 7" descr="SD-PanelContent.png"/>
            <p:cNvPicPr>
              <a:picLocks noChangeAspect="1"/>
            </p:cNvPicPr>
            <p:nvPr/>
          </p:nvPicPr>
          <p:blipFill>
            <a:blip r:embed="rId1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9144000" cy="6858000"/>
            </a:xfrm>
            <a:prstGeom prst="rect">
              <a:avLst/>
            </a:prstGeom>
          </p:spPr>
        </p:pic>
        <p:sp>
          <p:nvSpPr>
            <p:cNvPr id="9" name="Rectangle 8"/>
            <p:cNvSpPr/>
            <p:nvPr/>
          </p:nvSpPr>
          <p:spPr>
            <a:xfrm>
              <a:off x="553888" y="542807"/>
              <a:ext cx="8039776" cy="5756392"/>
            </a:xfrm>
            <a:prstGeom prst="rect">
              <a:avLst/>
            </a:prstGeom>
            <a:noFill/>
            <a:ln w="15875" cap="flat">
              <a:miter lim="800000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pic>
          <p:nvPicPr>
            <p:cNvPr id="10" name="Picture 9" descr="HDRibbonContent-UniformTrim.png"/>
            <p:cNvPicPr>
              <a:picLocks noChangeAspect="1"/>
            </p:cNvPicPr>
            <p:nvPr/>
          </p:nvPicPr>
          <p:blipFill rotWithShape="1"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" r="14240"/>
            <a:stretch/>
          </p:blipFill>
          <p:spPr>
            <a:xfrm>
              <a:off x="0" y="3128434"/>
              <a:ext cx="685800" cy="606425"/>
            </a:xfrm>
            <a:prstGeom prst="rect">
              <a:avLst/>
            </a:prstGeom>
          </p:spPr>
        </p:pic>
        <p:pic>
          <p:nvPicPr>
            <p:cNvPr id="11" name="Picture 10" descr="HDRibbonContent-UniformTrim.png"/>
            <p:cNvPicPr>
              <a:picLocks noChangeAspect="1"/>
            </p:cNvPicPr>
            <p:nvPr/>
          </p:nvPicPr>
          <p:blipFill rotWithShape="1"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" r="14240"/>
            <a:stretch/>
          </p:blipFill>
          <p:spPr>
            <a:xfrm>
              <a:off x="8466667" y="3128434"/>
              <a:ext cx="685800" cy="606425"/>
            </a:xfrm>
            <a:prstGeom prst="rect">
              <a:avLst/>
            </a:prstGeom>
          </p:spPr>
        </p:pic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76866" y="915337"/>
            <a:ext cx="6798734" cy="13038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5" y="2490135"/>
            <a:ext cx="6798736" cy="3444997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56670" y="5960533"/>
            <a:ext cx="1148283" cy="279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5BCAD085-E8A6-8845-BD4E-CB4CCA059FC4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76865" y="5960533"/>
            <a:ext cx="5104667" cy="279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80091" y="5960533"/>
            <a:ext cx="395510" cy="279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37490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2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20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8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6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أساس الاستثمار الناجح للشباب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 err="1"/>
              <a:t>بالاعتماد</a:t>
            </a:r>
            <a:r>
              <a:rPr dirty="0"/>
              <a:t> </a:t>
            </a:r>
            <a:r>
              <a:rPr dirty="0" err="1"/>
              <a:t>على</a:t>
            </a:r>
            <a:r>
              <a:rPr dirty="0"/>
              <a:t> </a:t>
            </a:r>
            <a:r>
              <a:rPr dirty="0" err="1"/>
              <a:t>مبادئ</a:t>
            </a:r>
            <a:r>
              <a:rPr dirty="0"/>
              <a:t> </a:t>
            </a:r>
            <a:r>
              <a:rPr dirty="0" err="1"/>
              <a:t>الاستثمار</a:t>
            </a:r>
            <a:r>
              <a:rPr dirty="0"/>
              <a:t> </a:t>
            </a:r>
            <a:r>
              <a:rPr dirty="0" err="1"/>
              <a:t>المستدام</a:t>
            </a:r>
            <a:endParaRPr dirty="0"/>
          </a:p>
          <a:p>
            <a:endParaRPr dirty="0"/>
          </a:p>
          <a:p>
            <a:r>
              <a:rPr dirty="0" err="1"/>
              <a:t>إعداد</a:t>
            </a:r>
            <a:r>
              <a:rPr dirty="0"/>
              <a:t> </a:t>
            </a:r>
            <a:r>
              <a:rPr dirty="0" err="1"/>
              <a:t>الطالب</a:t>
            </a:r>
            <a:r>
              <a:rPr dirty="0"/>
              <a:t>:</a:t>
            </a:r>
            <a:r>
              <a:rPr lang="ar-JO" dirty="0"/>
              <a:t>يوسف فريج </a:t>
            </a:r>
            <a:endParaRPr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خاتمة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الاستثمار فرصة للشباب.</a:t>
            </a:r>
          </a:p>
          <a:p>
            <a:r>
              <a:t>• بتطبيق الأسس الصحيحة يقلّ الخطر ويزيد الربح.</a:t>
            </a:r>
          </a:p>
          <a:p>
            <a:r>
              <a:t>• خطط – قيّم – نفّذ – تابِع.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مقدمة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• </a:t>
            </a:r>
            <a:r>
              <a:rPr dirty="0" err="1"/>
              <a:t>التطور</a:t>
            </a:r>
            <a:r>
              <a:rPr dirty="0"/>
              <a:t> </a:t>
            </a:r>
            <a:r>
              <a:rPr dirty="0" err="1"/>
              <a:t>التكنولوجي</a:t>
            </a:r>
            <a:r>
              <a:rPr dirty="0"/>
              <a:t> </a:t>
            </a:r>
            <a:r>
              <a:rPr dirty="0" err="1"/>
              <a:t>زاد</a:t>
            </a:r>
            <a:r>
              <a:rPr dirty="0"/>
              <a:t> </a:t>
            </a:r>
            <a:r>
              <a:rPr dirty="0" err="1"/>
              <a:t>فرص</a:t>
            </a:r>
            <a:r>
              <a:rPr dirty="0"/>
              <a:t> </a:t>
            </a:r>
            <a:r>
              <a:rPr dirty="0" err="1"/>
              <a:t>الاستثمار</a:t>
            </a:r>
            <a:r>
              <a:rPr dirty="0"/>
              <a:t>.</a:t>
            </a:r>
          </a:p>
          <a:p>
            <a:r>
              <a:rPr dirty="0"/>
              <a:t>• </a:t>
            </a:r>
            <a:r>
              <a:rPr dirty="0" err="1"/>
              <a:t>كثير</a:t>
            </a:r>
            <a:r>
              <a:rPr dirty="0"/>
              <a:t> </a:t>
            </a:r>
            <a:r>
              <a:rPr dirty="0" err="1"/>
              <a:t>من</a:t>
            </a:r>
            <a:r>
              <a:rPr dirty="0"/>
              <a:t> </a:t>
            </a:r>
            <a:r>
              <a:rPr dirty="0" err="1"/>
              <a:t>الشباب</a:t>
            </a:r>
            <a:r>
              <a:rPr dirty="0"/>
              <a:t> </a:t>
            </a:r>
            <a:r>
              <a:rPr dirty="0" err="1"/>
              <a:t>يدخلون</a:t>
            </a:r>
            <a:r>
              <a:rPr dirty="0"/>
              <a:t> </a:t>
            </a:r>
            <a:r>
              <a:rPr dirty="0" err="1"/>
              <a:t>بدون</a:t>
            </a:r>
            <a:r>
              <a:rPr dirty="0"/>
              <a:t> </a:t>
            </a:r>
            <a:r>
              <a:rPr dirty="0" err="1"/>
              <a:t>معرفة</a:t>
            </a:r>
            <a:r>
              <a:rPr dirty="0"/>
              <a:t>.</a:t>
            </a:r>
          </a:p>
          <a:p>
            <a:r>
              <a:rPr dirty="0"/>
              <a:t>• </a:t>
            </a:r>
            <a:r>
              <a:rPr dirty="0" err="1"/>
              <a:t>الهدف</a:t>
            </a:r>
            <a:r>
              <a:rPr dirty="0"/>
              <a:t>: </a:t>
            </a:r>
            <a:r>
              <a:rPr dirty="0" err="1"/>
              <a:t>توضيح</a:t>
            </a:r>
            <a:r>
              <a:rPr dirty="0"/>
              <a:t> </a:t>
            </a:r>
            <a:r>
              <a:rPr dirty="0" err="1"/>
              <a:t>أسس</a:t>
            </a:r>
            <a:r>
              <a:rPr dirty="0"/>
              <a:t> </a:t>
            </a:r>
            <a:r>
              <a:rPr dirty="0" err="1"/>
              <a:t>الاستثمار</a:t>
            </a:r>
            <a:r>
              <a:rPr dirty="0"/>
              <a:t> </a:t>
            </a:r>
            <a:r>
              <a:rPr dirty="0" err="1"/>
              <a:t>السليم</a:t>
            </a:r>
            <a:r>
              <a:rPr dirty="0"/>
              <a:t>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ما هو الاستثمار؟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استخدام المال لتحقيق أرباح مستقبلية.</a:t>
            </a:r>
          </a:p>
          <a:p>
            <a:r>
              <a:t>• يعتمد على التخطيط والمعرفة.</a:t>
            </a:r>
          </a:p>
          <a:p>
            <a:r>
              <a:t>• الاستثمار المستدام = ربح + استمرارية + تقليل مخاطر.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أخطاء يقع فيها الشباب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الدخول بدون دراسة.</a:t>
            </a:r>
          </a:p>
          <a:p>
            <a:r>
              <a:t>• التأثر بالإعلانات.</a:t>
            </a:r>
          </a:p>
          <a:p>
            <a:r>
              <a:t>• وضع كل المال في مشروع واحد.</a:t>
            </a:r>
          </a:p>
          <a:p>
            <a:r>
              <a:t>• استعجال الربح.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مفهوم الاستثمار المستدام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استثمار طويل الأمد.</a:t>
            </a:r>
          </a:p>
          <a:p>
            <a:r>
              <a:t>• توزيع المال وتقليل المخاطر.</a:t>
            </a:r>
          </a:p>
          <a:p>
            <a:r>
              <a:t>• استخدام الموارد بذكاء.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أساس الاستثمار الناجح: التخطيط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تحديد الهدف.</a:t>
            </a:r>
          </a:p>
          <a:p>
            <a:r>
              <a:t>• تقييم الوضع المالي.</a:t>
            </a:r>
          </a:p>
          <a:p>
            <a:r>
              <a:t>• معرفة القدرة على تحمل الخسائر.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أساس الاستثمار الناجح: إدارة المخاطر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عدم وضع المال في مشروع واحد.</a:t>
            </a:r>
          </a:p>
          <a:p>
            <a:r>
              <a:t>• وجود خطة بديلة.</a:t>
            </a:r>
          </a:p>
          <a:p>
            <a:r>
              <a:t>• توقع الخسائر وكيفية التعامل معها.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أساس الاستثمار الناجح: الاستمرارية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الاستثمار يحتاج وقت.</a:t>
            </a:r>
          </a:p>
          <a:p>
            <a:r>
              <a:t>• عدم الانسحاب السريع.</a:t>
            </a:r>
          </a:p>
          <a:p>
            <a:r>
              <a:t>• تطوير المشروع.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أساس الاستثمار الناجح: المعرفة والمتابعة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البحث قبل الاستثمار.</a:t>
            </a:r>
          </a:p>
          <a:p>
            <a:r>
              <a:t>• متابعة الأخبار الاقتصادية.</a:t>
            </a:r>
          </a:p>
          <a:p>
            <a:r>
              <a:t>• التعلم من الأخطاء.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ganic">
  <a:themeElements>
    <a:clrScheme name="Organic">
      <a:dk1>
        <a:sysClr val="windowText" lastClr="000000"/>
      </a:dk1>
      <a:lt1>
        <a:sysClr val="window" lastClr="FFFFFF"/>
      </a:lt1>
      <a:dk2>
        <a:srgbClr val="212121"/>
      </a:dk2>
      <a:lt2>
        <a:srgbClr val="DADADA"/>
      </a:lt2>
      <a:accent1>
        <a:srgbClr val="83992A"/>
      </a:accent1>
      <a:accent2>
        <a:srgbClr val="3C9770"/>
      </a:accent2>
      <a:accent3>
        <a:srgbClr val="44709D"/>
      </a:accent3>
      <a:accent4>
        <a:srgbClr val="A23C33"/>
      </a:accent4>
      <a:accent5>
        <a:srgbClr val="D97828"/>
      </a:accent5>
      <a:accent6>
        <a:srgbClr val="DEB340"/>
      </a:accent6>
      <a:hlink>
        <a:srgbClr val="A8BF4D"/>
      </a:hlink>
      <a:folHlink>
        <a:srgbClr val="B4CA80"/>
      </a:folHlink>
    </a:clrScheme>
    <a:fontScheme name="Organic">
      <a:majorFont>
        <a:latin typeface="Garamond" panose="02020404030301010803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aramond" panose="02020404030301010803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rganic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10000"/>
              </a:schemeClr>
            </a:gs>
            <a:gs pos="100000">
              <a:schemeClr val="phClr">
                <a:tint val="8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4000"/>
                <a:satMod val="130000"/>
                <a:lumMod val="90000"/>
              </a:schemeClr>
              <a:schemeClr val="phClr">
                <a:tint val="94000"/>
                <a:satMod val="120000"/>
                <a:lumMod val="104000"/>
              </a:schemeClr>
            </a:duotone>
          </a:blip>
          <a:tile tx="0" ty="0" sx="100000" sy="100000" flip="none" algn="tl"/>
        </a:blipFill>
      </a:fillStyleLst>
      <a:lnStyleLst>
        <a:ln w="9525" cap="rnd" cmpd="sng" algn="ctr">
          <a:solidFill>
            <a:schemeClr val="phClr"/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38100" dist="254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88000"/>
                <a:lumMod val="98000"/>
              </a:schemeClr>
            </a:gs>
          </a:gsLst>
          <a:lin ang="5400000" scaled="0"/>
        </a:gradFill>
        <a:blipFill>
          <a:blip xmlns:r="http://schemas.openxmlformats.org/officeDocument/2006/relationships" r:embed="rId2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rganic" id="{28CDC826-8792-45C0-861B-85EB3ADEDA33}" vid="{7DAC20F1-423D-49E2-BD0B-50532748BAD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Organic</Template>
  <TotalTime>1</TotalTime>
  <Words>221</Words>
  <Application>Microsoft Office PowerPoint</Application>
  <PresentationFormat>On-screen Show (4:3)</PresentationFormat>
  <Paragraphs>41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Garamond</vt:lpstr>
      <vt:lpstr>Organic</vt:lpstr>
      <vt:lpstr>أساس الاستثمار الناجح للشباب</vt:lpstr>
      <vt:lpstr>مقدمة</vt:lpstr>
      <vt:lpstr>ما هو الاستثمار؟</vt:lpstr>
      <vt:lpstr>أخطاء يقع فيها الشباب</vt:lpstr>
      <vt:lpstr>مفهوم الاستثمار المستدام</vt:lpstr>
      <vt:lpstr>أساس الاستثمار الناجح: التخطيط</vt:lpstr>
      <vt:lpstr>أساس الاستثمار الناجح: إدارة المخاطر</vt:lpstr>
      <vt:lpstr>أساس الاستثمار الناجح: الاستمرارية</vt:lpstr>
      <vt:lpstr>أساس الاستثمار الناجح: المعرفة والمتابعة</vt:lpstr>
      <vt:lpstr>خاتمة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user</dc:creator>
  <cp:keywords/>
  <dc:description>generated using python-pptx</dc:description>
  <cp:lastModifiedBy>yousef fraij</cp:lastModifiedBy>
  <cp:revision>2</cp:revision>
  <dcterms:created xsi:type="dcterms:W3CDTF">2013-01-27T09:14:16Z</dcterms:created>
  <dcterms:modified xsi:type="dcterms:W3CDTF">2025-11-19T19:16:27Z</dcterms:modified>
  <cp:category/>
</cp:coreProperties>
</file>