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0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3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41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78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58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20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2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36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4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5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47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4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5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2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8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4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BB694E5-CFA3-4F71-9437-0AD4D8FC130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A10D914-8F3C-4EBC-B38E-2019D93DF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0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7284" y="859810"/>
            <a:ext cx="7265158" cy="996286"/>
          </a:xfrm>
        </p:spPr>
        <p:txBody>
          <a:bodyPr/>
          <a:lstStyle/>
          <a:p>
            <a:pPr algn="r" rtl="1"/>
            <a:r>
              <a:rPr lang="ar-JO" dirty="0">
                <a:solidFill>
                  <a:schemeClr val="tx1"/>
                </a:solidFill>
              </a:rPr>
              <a:t>اعداد الطالب:هشام هديب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6784" y="2579426"/>
            <a:ext cx="8825658" cy="3330053"/>
          </a:xfrm>
        </p:spPr>
        <p:txBody>
          <a:bodyPr>
            <a:normAutofit/>
          </a:bodyPr>
          <a:lstStyle/>
          <a:p>
            <a:pPr algn="r" rtl="1"/>
            <a:r>
              <a:rPr lang="ar-JO" sz="5400" dirty="0">
                <a:solidFill>
                  <a:schemeClr val="tx1"/>
                </a:solidFill>
              </a:rPr>
              <a:t>التاريخ:18,11,2025</a:t>
            </a:r>
          </a:p>
          <a:p>
            <a:pPr algn="r" rtl="1"/>
            <a:r>
              <a:rPr lang="ar-JO" sz="5400" dirty="0">
                <a:solidFill>
                  <a:schemeClr val="tx1"/>
                </a:solidFill>
              </a:rPr>
              <a:t>مادة:الاحياء</a:t>
            </a:r>
          </a:p>
          <a:p>
            <a:pPr algn="r" rtl="1"/>
            <a:r>
              <a:rPr lang="ar-JO" sz="5400" dirty="0">
                <a:solidFill>
                  <a:schemeClr val="tx1"/>
                </a:solidFill>
              </a:rPr>
              <a:t>باشراف:استاذ يونس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47" y="859810"/>
            <a:ext cx="4981433" cy="504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59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0878" y="655755"/>
            <a:ext cx="10540170" cy="5335611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JO" sz="3600" dirty="0">
                <a:solidFill>
                  <a:schemeClr val="tx1"/>
                </a:solidFill>
              </a:rPr>
              <a:t>لخلايا الجذعية </a:t>
            </a:r>
            <a:r>
              <a:rPr lang="ar-JO" sz="3600" dirty="0"/>
              <a:t>هي خلايا غير متمايزة في جسم الإنسان تمتلك قدرة فريدة على الانقسام والتحول إلى أنواع مختلفة من الخلايا.</a:t>
            </a:r>
            <a:br>
              <a:rPr lang="ar-JO" sz="3600" dirty="0"/>
            </a:br>
            <a:r>
              <a:rPr lang="ar-JO" sz="3600" dirty="0"/>
              <a:t>تعمل كبنك احتياطي يستخدمه الجسم للتجدد والإصلاح.</a:t>
            </a:r>
          </a:p>
          <a:p>
            <a:pPr algn="r" rtl="1"/>
            <a:r>
              <a:rPr lang="ar-JO" sz="3600" b="1" dirty="0">
                <a:solidFill>
                  <a:schemeClr val="tx1"/>
                </a:solidFill>
              </a:rPr>
              <a:t>نقاط مفتاحية:</a:t>
            </a:r>
            <a:endParaRPr lang="ar-JO" sz="3600" dirty="0">
              <a:solidFill>
                <a:schemeClr val="tx1"/>
              </a:solidFill>
            </a:endParaRPr>
          </a:p>
          <a:p>
            <a:pPr algn="r" rtl="1"/>
            <a:r>
              <a:rPr lang="ar-JO" sz="4400" dirty="0"/>
              <a:t>.قادرة على الانقسام المتكرر</a:t>
            </a:r>
          </a:p>
          <a:p>
            <a:pPr algn="r" rtl="1"/>
            <a:endParaRPr lang="ar-JO" sz="4400" dirty="0"/>
          </a:p>
          <a:p>
            <a:pPr algn="r" rtl="1"/>
            <a:r>
              <a:rPr lang="ar-JO" sz="4400" dirty="0"/>
              <a:t>.يمكنها التحول لعدة أنواع من الخلايا</a:t>
            </a:r>
          </a:p>
          <a:p>
            <a:pPr algn="r" rtl="1"/>
            <a:endParaRPr lang="ar-JO" sz="4400" dirty="0"/>
          </a:p>
          <a:p>
            <a:pPr algn="r" rtl="1"/>
            <a:r>
              <a:rPr lang="ar-JO" sz="4400" dirty="0"/>
              <a:t>.وجودها ضروري لنمو الجسم وإصلاح الأنسجة</a:t>
            </a:r>
          </a:p>
          <a:p>
            <a:pPr algn="r" rtl="1"/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32" y="1433015"/>
            <a:ext cx="3179928" cy="344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0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846138" y="887413"/>
            <a:ext cx="10426700" cy="5118100"/>
          </a:xfrm>
        </p:spPr>
        <p:txBody>
          <a:bodyPr>
            <a:normAutofit/>
          </a:bodyPr>
          <a:lstStyle/>
          <a:p>
            <a:pPr algn="r" rtl="1"/>
            <a:r>
              <a:rPr lang="ar-JO" sz="3600" b="1" dirty="0">
                <a:solidFill>
                  <a:schemeClr val="tx1"/>
                </a:solidFill>
              </a:rPr>
              <a:t>نواع الخلايا الجذعية في الإنسان</a:t>
            </a:r>
          </a:p>
          <a:p>
            <a:pPr algn="r" rtl="1"/>
            <a:r>
              <a:rPr lang="ar-JO" sz="3200" b="1" dirty="0"/>
              <a:t>محتوى مبسّط:</a:t>
            </a:r>
            <a:endParaRPr lang="ar-JO" sz="3200" dirty="0"/>
          </a:p>
          <a:p>
            <a:pPr algn="r" rtl="1"/>
            <a:r>
              <a:rPr lang="ar-JO" sz="3200" dirty="0">
                <a:solidFill>
                  <a:srgbClr val="0070C0"/>
                </a:solidFill>
              </a:rPr>
              <a:t>1⃣ </a:t>
            </a:r>
            <a:r>
              <a:rPr lang="ar-JO" sz="3200" b="1" dirty="0">
                <a:solidFill>
                  <a:srgbClr val="FF0000"/>
                </a:solidFill>
              </a:rPr>
              <a:t>الخلايا الجذعية الجنينية </a:t>
            </a:r>
            <a:r>
              <a:rPr lang="ar-JO" sz="3200" b="1" dirty="0"/>
              <a:t>(</a:t>
            </a:r>
            <a:r>
              <a:rPr lang="en-US" sz="3200" b="1" dirty="0"/>
              <a:t>Embryonic):</a:t>
            </a:r>
            <a:br>
              <a:rPr lang="en-US" sz="3200" dirty="0"/>
            </a:br>
            <a:r>
              <a:rPr lang="ar-JO" sz="3200" dirty="0"/>
              <a:t>قادرة على التمايز إلى أي نوع من خلايا الجسم.</a:t>
            </a:r>
          </a:p>
          <a:p>
            <a:pPr algn="r" rtl="1"/>
            <a:r>
              <a:rPr lang="ar-JO" sz="3200" dirty="0">
                <a:solidFill>
                  <a:srgbClr val="0070C0"/>
                </a:solidFill>
              </a:rPr>
              <a:t>2️⃣ </a:t>
            </a:r>
            <a:r>
              <a:rPr lang="ar-JO" sz="3200" b="1" dirty="0">
                <a:solidFill>
                  <a:srgbClr val="FF0000"/>
                </a:solidFill>
              </a:rPr>
              <a:t>الخلايا الجذعية البالغة </a:t>
            </a:r>
            <a:r>
              <a:rPr lang="ar-JO" sz="3200" b="1" dirty="0"/>
              <a:t>(</a:t>
            </a:r>
            <a:r>
              <a:rPr lang="en-US" sz="3200" b="1" dirty="0"/>
              <a:t>Adult):</a:t>
            </a:r>
            <a:br>
              <a:rPr lang="en-US" sz="3200" dirty="0"/>
            </a:br>
            <a:r>
              <a:rPr lang="ar-JO" sz="3200" dirty="0"/>
              <a:t>توجد في أعضاء محددة مثل الدماغ والجلد ونخاع العظم، ووظيفتها إصلاح الأنسجة.</a:t>
            </a:r>
          </a:p>
          <a:p>
            <a:pPr algn="r" rtl="1"/>
            <a:r>
              <a:rPr lang="ar-JO" sz="3200" dirty="0">
                <a:solidFill>
                  <a:srgbClr val="0070C0"/>
                </a:solidFill>
              </a:rPr>
              <a:t>3️⃣</a:t>
            </a:r>
            <a:r>
              <a:rPr lang="ar-JO" sz="3200" dirty="0"/>
              <a:t> </a:t>
            </a:r>
            <a:r>
              <a:rPr lang="ar-JO" sz="3200" b="1" dirty="0">
                <a:solidFill>
                  <a:srgbClr val="FF0000"/>
                </a:solidFill>
              </a:rPr>
              <a:t>الخلايا الجذعية المستحثة </a:t>
            </a:r>
            <a:r>
              <a:rPr lang="ar-JO" sz="3200" b="1" dirty="0"/>
              <a:t>(</a:t>
            </a:r>
            <a:r>
              <a:rPr lang="en-US" sz="3200" b="1" dirty="0" err="1"/>
              <a:t>iPSCs</a:t>
            </a:r>
            <a:r>
              <a:rPr lang="en-US" sz="3200" b="1" dirty="0"/>
              <a:t>):</a:t>
            </a:r>
            <a:br>
              <a:rPr lang="en-US" sz="3200" dirty="0"/>
            </a:br>
            <a:r>
              <a:rPr lang="ar-JO" sz="3200" dirty="0"/>
              <a:t>خلايا عادية أعيدت برمجتها لتصبح مشابهة للجنينية.</a:t>
            </a:r>
          </a:p>
          <a:p>
            <a:pPr algn="r" rtl="1"/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38" y="760413"/>
            <a:ext cx="3903283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5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1696" y="669403"/>
            <a:ext cx="10185329" cy="5335611"/>
          </a:xfrm>
        </p:spPr>
        <p:txBody>
          <a:bodyPr>
            <a:normAutofit/>
          </a:bodyPr>
          <a:lstStyle/>
          <a:p>
            <a:pPr algn="r" rtl="1"/>
            <a:r>
              <a:rPr lang="ar-JO" sz="3600" b="1" dirty="0">
                <a:solidFill>
                  <a:schemeClr val="tx1"/>
                </a:solidFill>
              </a:rPr>
              <a:t>أين توجد الخلايا الجذعية في جسم الإنسان؟</a:t>
            </a:r>
            <a:br>
              <a:rPr lang="ar-JO" sz="3200" dirty="0"/>
            </a:br>
            <a:r>
              <a:rPr lang="ar-JO" sz="3200" dirty="0"/>
              <a:t>توجد في عدة أماكن داخل الجسم مثل:</a:t>
            </a:r>
          </a:p>
          <a:p>
            <a:pPr algn="r" rtl="1"/>
            <a:r>
              <a:rPr lang="ar-JO" sz="3200" b="1" dirty="0"/>
              <a:t>.نخاع العظم</a:t>
            </a:r>
            <a:endParaRPr lang="ar-JO" sz="3200" dirty="0"/>
          </a:p>
          <a:p>
            <a:pPr algn="r" rtl="1"/>
            <a:r>
              <a:rPr lang="ar-JO" sz="3200" b="1" dirty="0"/>
              <a:t>.الدم</a:t>
            </a:r>
            <a:endParaRPr lang="ar-JO" sz="3200" dirty="0"/>
          </a:p>
          <a:p>
            <a:pPr algn="r" rtl="1"/>
            <a:r>
              <a:rPr lang="ar-JO" sz="3200" b="1" dirty="0"/>
              <a:t>.الجلد</a:t>
            </a:r>
            <a:endParaRPr lang="ar-JO" sz="3200" dirty="0"/>
          </a:p>
          <a:p>
            <a:pPr algn="r" rtl="1"/>
            <a:r>
              <a:rPr lang="ar-JO" sz="3200" b="1" dirty="0"/>
              <a:t>.الدماغ</a:t>
            </a:r>
            <a:endParaRPr lang="ar-JO" sz="3200" dirty="0"/>
          </a:p>
          <a:p>
            <a:pPr algn="r" rtl="1"/>
            <a:r>
              <a:rPr lang="ar-JO" sz="3200" b="1" dirty="0"/>
              <a:t>.العضلات</a:t>
            </a:r>
            <a:endParaRPr lang="ar-JO" sz="3200" dirty="0"/>
          </a:p>
          <a:p>
            <a:pPr algn="r" rtl="1"/>
            <a:r>
              <a:rPr lang="ar-JO" sz="3200" b="1" dirty="0"/>
              <a:t>.الحبل السري (عند الولادة)</a:t>
            </a:r>
            <a:endParaRPr lang="ar-JO" sz="3200" dirty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96" y="1276396"/>
            <a:ext cx="3589362" cy="448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6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707" y="915063"/>
            <a:ext cx="10158034" cy="5062655"/>
          </a:xfrm>
        </p:spPr>
        <p:txBody>
          <a:bodyPr/>
          <a:lstStyle/>
          <a:p>
            <a:pPr algn="r" rtl="1"/>
            <a:r>
              <a:rPr lang="ar-JO" sz="3600" b="1" dirty="0">
                <a:solidFill>
                  <a:schemeClr val="tx1"/>
                </a:solidFill>
              </a:rPr>
              <a:t>استخدامات الخلايا الجذعية الطبية</a:t>
            </a:r>
          </a:p>
          <a:p>
            <a:pPr algn="r" rtl="1"/>
            <a:r>
              <a:rPr lang="ar-JO" sz="3600" b="1" dirty="0"/>
              <a:t>نقاط مختصرة ومهمة:</a:t>
            </a:r>
            <a:endParaRPr lang="ar-JO" sz="3600" dirty="0"/>
          </a:p>
          <a:p>
            <a:pPr algn="r" rtl="1"/>
            <a:r>
              <a:rPr lang="ar-JO" sz="3600" dirty="0"/>
              <a:t>.علاج أمراض الدم مثل اللوكيميا</a:t>
            </a:r>
          </a:p>
          <a:p>
            <a:pPr algn="r" rtl="1"/>
            <a:r>
              <a:rPr lang="ar-JO" sz="3600" dirty="0"/>
              <a:t>.تجديد الجلد لضحايا الحروق</a:t>
            </a:r>
          </a:p>
          <a:p>
            <a:pPr algn="r" rtl="1"/>
            <a:r>
              <a:rPr lang="ar-JO" sz="3600" dirty="0"/>
              <a:t>.إصلاح إصابات نخاع العمود الفقري</a:t>
            </a:r>
          </a:p>
          <a:p>
            <a:pPr algn="r" rtl="1"/>
            <a:r>
              <a:rPr lang="ar-JO" sz="3600" dirty="0"/>
              <a:t>.تطوير أعضاء مخبرية مستقبلية</a:t>
            </a:r>
          </a:p>
          <a:p>
            <a:pPr algn="r" rtl="1"/>
            <a:r>
              <a:rPr lang="ar-JO" sz="3600" dirty="0"/>
              <a:t>.علاج السكري وأمراض القلب مستقبلاً</a:t>
            </a:r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78" y="1119115"/>
            <a:ext cx="3957849" cy="454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90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3582" y="777922"/>
            <a:ext cx="10349103" cy="5338549"/>
          </a:xfrm>
        </p:spPr>
        <p:txBody>
          <a:bodyPr/>
          <a:lstStyle/>
          <a:p>
            <a:pPr algn="r" rtl="1"/>
            <a:r>
              <a:rPr lang="ar-JO" sz="3200" b="1" dirty="0">
                <a:solidFill>
                  <a:schemeClr val="tx1"/>
                </a:solidFill>
              </a:rPr>
              <a:t>التحديات والأخلاقيات + الخاتمة</a:t>
            </a:r>
          </a:p>
          <a:p>
            <a:pPr algn="r" rtl="1"/>
            <a:r>
              <a:rPr lang="ar-JO" sz="3600" b="1" dirty="0">
                <a:solidFill>
                  <a:srgbClr val="FF0000"/>
                </a:solidFill>
              </a:rPr>
              <a:t>التحديات:</a:t>
            </a:r>
            <a:endParaRPr lang="ar-JO" sz="3600" dirty="0">
              <a:solidFill>
                <a:srgbClr val="FF0000"/>
              </a:solidFill>
            </a:endParaRPr>
          </a:p>
          <a:p>
            <a:pPr algn="r" rtl="1"/>
            <a:r>
              <a:rPr lang="ar-JO" sz="3600" dirty="0"/>
              <a:t>صعوبة التحكم الكامل في تمايز الخلايا</a:t>
            </a:r>
          </a:p>
          <a:p>
            <a:pPr algn="r" rtl="1"/>
            <a:r>
              <a:rPr lang="ar-JO" sz="3600" dirty="0"/>
              <a:t>ارتفاع تكاليف العلاج</a:t>
            </a:r>
          </a:p>
          <a:p>
            <a:pPr algn="r" rtl="1"/>
            <a:r>
              <a:rPr lang="ar-JO" sz="3600" dirty="0"/>
              <a:t>مخاوف أخلاقية خاصة بالخلايا الجنينية</a:t>
            </a:r>
          </a:p>
          <a:p>
            <a:pPr algn="r" rtl="1"/>
            <a:r>
              <a:rPr lang="ar-JO" sz="3600" b="1" dirty="0">
                <a:solidFill>
                  <a:schemeClr val="tx1"/>
                </a:solidFill>
              </a:rPr>
              <a:t>الخاتمة:</a:t>
            </a:r>
            <a:br>
              <a:rPr lang="ar-JO" sz="3600" dirty="0"/>
            </a:br>
            <a:r>
              <a:rPr lang="ar-JO" sz="3600" dirty="0"/>
              <a:t>الخلايا الجذعية تمثل ثورة طبية واعدة قد تغيّر مستقبل الطب والعلاج، لكنها ما زالت تحتاج إلى بحوث أعمق وتنظيمات دقيقة.</a:t>
            </a:r>
          </a:p>
          <a:p>
            <a:pPr algn="r" rtl="1"/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82" y="982639"/>
            <a:ext cx="4258102" cy="337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195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214</TotalTime>
  <Words>110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 Boardroom</vt:lpstr>
      <vt:lpstr>اعداد الطالب:هشام هديب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hisham hudaiib</cp:lastModifiedBy>
  <cp:revision>10</cp:revision>
  <dcterms:created xsi:type="dcterms:W3CDTF">2025-11-18T16:06:04Z</dcterms:created>
  <dcterms:modified xsi:type="dcterms:W3CDTF">2025-11-22T14:25:24Z</dcterms:modified>
</cp:coreProperties>
</file>