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56" r:id="rId5"/>
    <p:sldId id="277" r:id="rId6"/>
    <p:sldId id="278" r:id="rId7"/>
    <p:sldId id="281" r:id="rId8"/>
    <p:sldId id="282" r:id="rId9"/>
    <p:sldId id="279" r:id="rId10"/>
    <p:sldId id="280"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BC789-30FD-481B-BA96-25FEDBFCFBAA}" v="97" dt="2025-11-22T14:40:19.999"/>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204" autoAdjust="0"/>
  </p:normalViewPr>
  <p:slideViewPr>
    <p:cSldViewPr snapToGrid="0">
      <p:cViewPr varScale="1">
        <p:scale>
          <a:sx n="81" d="100"/>
          <a:sy n="81" d="100"/>
        </p:scale>
        <p:origin x="936" y="96"/>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11/22/2025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ar-SA" dirty="0"/>
              <a:t>الخلايا الجذعية من الأسنان</a:t>
            </a:r>
            <a:endParaRPr lang="en-US" dirty="0"/>
          </a:p>
        </p:txBody>
      </p:sp>
      <p:sp>
        <p:nvSpPr>
          <p:cNvPr id="3" name="TextBox 2">
            <a:extLst>
              <a:ext uri="{FF2B5EF4-FFF2-40B4-BE49-F238E27FC236}">
                <a16:creationId xmlns:a16="http://schemas.microsoft.com/office/drawing/2014/main" id="{815D0D98-C873-E270-80AB-8FE830610628}"/>
              </a:ext>
            </a:extLst>
          </p:cNvPr>
          <p:cNvSpPr txBox="1"/>
          <p:nvPr/>
        </p:nvSpPr>
        <p:spPr>
          <a:xfrm>
            <a:off x="6096000" y="3515095"/>
            <a:ext cx="4441371" cy="1754326"/>
          </a:xfrm>
          <a:prstGeom prst="rect">
            <a:avLst/>
          </a:prstGeom>
          <a:noFill/>
        </p:spPr>
        <p:txBody>
          <a:bodyPr wrap="square" rtlCol="0">
            <a:spAutoFit/>
          </a:bodyPr>
          <a:lstStyle/>
          <a:p>
            <a:pPr algn="ctr"/>
            <a:r>
              <a:rPr lang="ar-JO" sz="3600" dirty="0">
                <a:solidFill>
                  <a:schemeClr val="bg1"/>
                </a:solidFill>
              </a:rPr>
              <a:t>إعداد الطالب:محمد قطيشات</a:t>
            </a:r>
          </a:p>
          <a:p>
            <a:pPr algn="ctr" rtl="1"/>
            <a:r>
              <a:rPr lang="ar-JO" sz="3600" dirty="0">
                <a:solidFill>
                  <a:schemeClr val="bg1"/>
                </a:solidFill>
              </a:rPr>
              <a:t> الصف:التاسع</a:t>
            </a:r>
          </a:p>
          <a:p>
            <a:pPr algn="ctr" rtl="1"/>
            <a:r>
              <a:rPr lang="ar-JO" sz="3600" dirty="0">
                <a:solidFill>
                  <a:schemeClr val="bg1"/>
                </a:solidFill>
              </a:rPr>
              <a:t>الشعبة:أ</a:t>
            </a:r>
            <a:endParaRPr lang="en-US" sz="3600" dirty="0">
              <a:solidFill>
                <a:schemeClr val="bg1"/>
              </a:solidFill>
            </a:endParaRPr>
          </a:p>
        </p:txBody>
      </p:sp>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2"/>
            <a:ext cx="6343650" cy="1316212"/>
          </a:xfrm>
        </p:spPr>
        <p:txBody>
          <a:bodyPr>
            <a:normAutofit/>
          </a:bodyPr>
          <a:lstStyle/>
          <a:p>
            <a:pPr algn="r" rtl="1"/>
            <a:r>
              <a:rPr lang="ar-JO" dirty="0"/>
              <a:t>خطة المشروع</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3950" y="1984201"/>
            <a:ext cx="6338887" cy="2668587"/>
          </a:xfrm>
        </p:spPr>
        <p:txBody>
          <a:bodyPr>
            <a:normAutofit fontScale="92500" lnSpcReduction="20000"/>
          </a:bodyPr>
          <a:lstStyle/>
          <a:p>
            <a:pPr marL="457200" indent="-457200" algn="r" rtl="1">
              <a:buFont typeface="Arial" panose="020B0604020202020204" pitchFamily="34" charset="0"/>
              <a:buChar char="•"/>
            </a:pPr>
            <a:r>
              <a:rPr lang="ar-JO" sz="2800" dirty="0"/>
              <a:t>تعريف الخلايا الجذعية</a:t>
            </a:r>
          </a:p>
          <a:p>
            <a:pPr marL="457200" indent="-457200" algn="r" rtl="1">
              <a:buFont typeface="Arial" panose="020B0604020202020204" pitchFamily="34" charset="0"/>
              <a:buChar char="•"/>
            </a:pPr>
            <a:r>
              <a:rPr lang="ar-SA" sz="2800" dirty="0"/>
              <a:t>خصائص الخلايا الجذعية </a:t>
            </a:r>
            <a:endParaRPr lang="ar-JO" sz="2800" dirty="0"/>
          </a:p>
          <a:p>
            <a:pPr marL="457200" indent="-457200" algn="r" rtl="1">
              <a:buFont typeface="Arial" panose="020B0604020202020204" pitchFamily="34" charset="0"/>
              <a:buChar char="•"/>
            </a:pPr>
            <a:r>
              <a:rPr lang="ar-JO" sz="2800" dirty="0"/>
              <a:t>انواع الخلايا الجذعية</a:t>
            </a:r>
          </a:p>
          <a:p>
            <a:pPr marL="457200" indent="-457200" algn="r" rtl="1">
              <a:buFont typeface="Arial" panose="020B0604020202020204" pitchFamily="34" charset="0"/>
              <a:buChar char="•"/>
            </a:pPr>
            <a:r>
              <a:rPr lang="ar-SA" sz="2800" dirty="0"/>
              <a:t>خصائص الخلايا الجذعية المستخرجة من الأسنان</a:t>
            </a:r>
            <a:endParaRPr lang="ar-JO" sz="2800" dirty="0"/>
          </a:p>
          <a:p>
            <a:pPr marL="457200" indent="-457200" algn="r" rtl="1">
              <a:buFont typeface="Arial" panose="020B0604020202020204" pitchFamily="34" charset="0"/>
              <a:buChar char="•"/>
            </a:pPr>
            <a:r>
              <a:rPr lang="ar-SA" sz="2800" dirty="0"/>
              <a:t>استكشاف التطبيقات الطبية المستقبلية </a:t>
            </a:r>
            <a:endParaRPr lang="ar-JO" sz="2800" dirty="0"/>
          </a:p>
          <a:p>
            <a:pPr marL="457200" indent="-457200" algn="r" rtl="1">
              <a:buFont typeface="Arial" panose="020B0604020202020204" pitchFamily="34" charset="0"/>
              <a:buChar char="•"/>
            </a:pPr>
            <a:endParaRPr lang="en-US" sz="2800" dirty="0"/>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dirty="0"/>
          </a:p>
        </p:txBody>
      </p:sp>
      <p:pic>
        <p:nvPicPr>
          <p:cNvPr id="7170" name="Picture 2" descr="علاج المفاصل بالخلايا الجذعية: حل لآلام المفاصل - بيمارستان">
            <a:extLst>
              <a:ext uri="{FF2B5EF4-FFF2-40B4-BE49-F238E27FC236}">
                <a16:creationId xmlns:a16="http://schemas.microsoft.com/office/drawing/2014/main" id="{0781DF45-A00D-5A7F-2FB3-F077BCF8E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086"/>
            <a:ext cx="4930096" cy="416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9499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C390B2-E43F-75B4-3F92-4A0B2FEA0C79}"/>
              </a:ext>
            </a:extLst>
          </p:cNvPr>
          <p:cNvSpPr>
            <a:spLocks noGrp="1"/>
          </p:cNvSpPr>
          <p:nvPr>
            <p:ph type="title"/>
          </p:nvPr>
        </p:nvSpPr>
        <p:spPr>
          <a:xfrm>
            <a:off x="770223" y="931738"/>
            <a:ext cx="6589150" cy="1407701"/>
          </a:xfrm>
        </p:spPr>
        <p:txBody>
          <a:bodyPr/>
          <a:lstStyle/>
          <a:p>
            <a:pPr algn="r" rtl="1"/>
            <a:r>
              <a:rPr lang="ar-JO" dirty="0"/>
              <a:t>تعريف الخلايا الجذعية</a:t>
            </a:r>
            <a:endParaRPr lang="en-US" dirty="0"/>
          </a:p>
        </p:txBody>
      </p:sp>
      <p:sp>
        <p:nvSpPr>
          <p:cNvPr id="4" name="Slide Number Placeholder 3">
            <a:extLst>
              <a:ext uri="{FF2B5EF4-FFF2-40B4-BE49-F238E27FC236}">
                <a16:creationId xmlns:a16="http://schemas.microsoft.com/office/drawing/2014/main" id="{CDE8A6C8-66E9-A238-CEBE-68B2E421C3C9}"/>
              </a:ext>
            </a:extLst>
          </p:cNvPr>
          <p:cNvSpPr>
            <a:spLocks noGrp="1"/>
          </p:cNvSpPr>
          <p:nvPr>
            <p:ph type="sldNum" sz="quarter" idx="12"/>
          </p:nvPr>
        </p:nvSpPr>
        <p:spPr>
          <a:xfrm>
            <a:off x="11274091" y="6355080"/>
            <a:ext cx="457200" cy="365125"/>
          </a:xfrm>
        </p:spPr>
        <p:txBody>
          <a:bodyPr anchor="ctr">
            <a:normAutofit/>
          </a:bodyPr>
          <a:lstStyle/>
          <a:p>
            <a:pPr>
              <a:spcAft>
                <a:spcPts val="600"/>
              </a:spcAft>
            </a:pPr>
            <a:fld id="{B5CEABB6-07DC-46E8-9B57-56EC44A396E5}" type="slidenum">
              <a:rPr lang="en-US" smtClean="0"/>
              <a:pPr>
                <a:spcAft>
                  <a:spcPts val="600"/>
                </a:spcAft>
              </a:pPr>
              <a:t>3</a:t>
            </a:fld>
            <a:endParaRPr lang="en-US"/>
          </a:p>
        </p:txBody>
      </p:sp>
      <p:sp>
        <p:nvSpPr>
          <p:cNvPr id="11" name="Content Placeholder 3">
            <a:extLst>
              <a:ext uri="{FF2B5EF4-FFF2-40B4-BE49-F238E27FC236}">
                <a16:creationId xmlns:a16="http://schemas.microsoft.com/office/drawing/2014/main" id="{DD4EEFA9-AD8C-2628-1DBB-2C1A6413CF2A}"/>
              </a:ext>
            </a:extLst>
          </p:cNvPr>
          <p:cNvSpPr>
            <a:spLocks noGrp="1"/>
          </p:cNvSpPr>
          <p:nvPr>
            <p:ph sz="half" idx="14"/>
          </p:nvPr>
        </p:nvSpPr>
        <p:spPr>
          <a:xfrm rot="10800000" flipH="1" flipV="1">
            <a:off x="1132732" y="1800587"/>
            <a:ext cx="6589150" cy="1628413"/>
          </a:xfrm>
        </p:spPr>
        <p:txBody>
          <a:bodyPr>
            <a:normAutofit/>
          </a:bodyPr>
          <a:lstStyle/>
          <a:p>
            <a:pPr algn="r" rtl="1"/>
            <a:r>
              <a:rPr lang="ar-JO" dirty="0"/>
              <a:t>الخلايا الجذعية </a:t>
            </a:r>
            <a:r>
              <a:rPr lang="en-US" dirty="0"/>
              <a:t>Stem Cells) </a:t>
            </a:r>
            <a:r>
              <a:rPr lang="ar-JO" dirty="0"/>
              <a:t>)هي "المواد الخام" الأساسية للجسم، وهي خلايا غير متخصصة تتميز بقدرة فريدة لا تمتلكها أي خلايا أخرى في الجسم.</a:t>
            </a:r>
          </a:p>
          <a:p>
            <a:pPr algn="r" rtl="1"/>
            <a:endParaRPr lang="ar-JO" dirty="0"/>
          </a:p>
          <a:p>
            <a:pPr algn="r" rtl="1"/>
            <a:endParaRPr lang="ar-JO" dirty="0"/>
          </a:p>
          <a:p>
            <a:pPr algn="r" rtl="1"/>
            <a:endParaRPr lang="ar-JO" dirty="0"/>
          </a:p>
          <a:p>
            <a:pPr algn="r" rtl="1"/>
            <a:endParaRPr lang="ar-JO" dirty="0"/>
          </a:p>
          <a:p>
            <a:pPr algn="r" rtl="1"/>
            <a:endParaRPr lang="ar-JO" dirty="0"/>
          </a:p>
          <a:p>
            <a:pPr algn="r" rtl="1"/>
            <a:endParaRPr lang="en-US" dirty="0"/>
          </a:p>
        </p:txBody>
      </p:sp>
      <p:pic>
        <p:nvPicPr>
          <p:cNvPr id="3076" name="Picture 4" descr="Image of stem cell differentiation diagram">
            <a:extLst>
              <a:ext uri="{FF2B5EF4-FFF2-40B4-BE49-F238E27FC236}">
                <a16:creationId xmlns:a16="http://schemas.microsoft.com/office/drawing/2014/main" id="{D4745E94-EC6E-86F3-6F85-66CD991C7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281321" y="3025725"/>
            <a:ext cx="5888506" cy="332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7985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CC7B-A82E-7241-3096-2DC99C09F430}"/>
              </a:ext>
            </a:extLst>
          </p:cNvPr>
          <p:cNvSpPr>
            <a:spLocks noGrp="1"/>
          </p:cNvSpPr>
          <p:nvPr>
            <p:ph type="title"/>
          </p:nvPr>
        </p:nvSpPr>
        <p:spPr/>
        <p:txBody>
          <a:bodyPr/>
          <a:lstStyle/>
          <a:p>
            <a:pPr algn="r" rtl="1"/>
            <a:r>
              <a:rPr lang="ar-SA" dirty="0"/>
              <a:t>خصائص الخلايا الجذعية </a:t>
            </a:r>
            <a:endParaRPr lang="en-US" dirty="0"/>
          </a:p>
        </p:txBody>
      </p:sp>
      <p:sp>
        <p:nvSpPr>
          <p:cNvPr id="3" name="Slide Number Placeholder 2">
            <a:extLst>
              <a:ext uri="{FF2B5EF4-FFF2-40B4-BE49-F238E27FC236}">
                <a16:creationId xmlns:a16="http://schemas.microsoft.com/office/drawing/2014/main" id="{53B56BA2-9B47-FE3C-F081-8F2738EBE6C9}"/>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
        <p:nvSpPr>
          <p:cNvPr id="5" name="Rectangle 1">
            <a:extLst>
              <a:ext uri="{FF2B5EF4-FFF2-40B4-BE49-F238E27FC236}">
                <a16:creationId xmlns:a16="http://schemas.microsoft.com/office/drawing/2014/main" id="{F7829D9C-1C44-5082-E87F-94103DB2867E}"/>
              </a:ext>
            </a:extLst>
          </p:cNvPr>
          <p:cNvSpPr>
            <a:spLocks noGrp="1" noChangeArrowheads="1"/>
          </p:cNvSpPr>
          <p:nvPr>
            <p:ph sz="half" idx="14"/>
          </p:nvPr>
        </p:nvSpPr>
        <p:spPr bwMode="auto">
          <a:xfrm>
            <a:off x="460709" y="2200096"/>
            <a:ext cx="719644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2400" b="1" i="0" u="none" strike="noStrike" cap="none" normalizeH="0" baseline="0" dirty="0">
                <a:ln>
                  <a:noFill/>
                </a:ln>
                <a:effectLst/>
                <a:latin typeface="Arial" panose="020B0604020202020204" pitchFamily="34" charset="0"/>
                <a:cs typeface="Arial" panose="020B0604020202020204" pitchFamily="34" charset="0"/>
              </a:rPr>
              <a:t>التجدد الذاتي (ينبوع الشباب)</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a:t>
            </a:r>
            <a:r>
              <a:rPr kumimoji="0" lang="en-US" altLang="en-US" sz="2400" b="0" i="0" u="none" strike="noStrike" cap="none" normalizeH="0" baseline="0" dirty="0">
                <a:ln>
                  <a:noFill/>
                </a:ln>
                <a:effectLst/>
                <a:latin typeface="Arial" panose="020B0604020202020204" pitchFamily="34" charset="0"/>
              </a:rPr>
              <a:t> </a:t>
            </a:r>
            <a:r>
              <a:rPr kumimoji="0" lang="ar-SA" altLang="en-US" sz="2400" b="0" i="0" u="none" strike="noStrike" cap="none" normalizeH="0" baseline="0" dirty="0">
                <a:ln>
                  <a:noFill/>
                </a:ln>
                <a:effectLst/>
                <a:latin typeface="Arial" panose="020B0604020202020204" pitchFamily="34" charset="0"/>
                <a:cs typeface="Arial" panose="020B0604020202020204" pitchFamily="34" charset="0"/>
              </a:rPr>
              <a:t>تمتلك قدرة فريدة على الانقسام المستمر بحيث تنتج نسخة طبق الأصل من نفسها (للحفاظ على المخزون)، ونسخة أخرى تتحول لخلية متخصصة</a:t>
            </a:r>
            <a:r>
              <a:rPr kumimoji="0" lang="en-US" altLang="en-US" sz="2400" b="0" i="0" u="none" strike="noStrike" cap="none" normalizeH="0" baseline="0" dirty="0">
                <a:ln>
                  <a:noFill/>
                </a:ln>
                <a:effectLst/>
                <a:latin typeface="Arial" panose="020B0604020202020204" pitchFamily="34" charset="0"/>
              </a:rPr>
              <a:t>.</a:t>
            </a:r>
            <a:endParaRPr kumimoji="0" lang="ar-JO" altLang="en-US" sz="2400" b="0" i="0" u="none" strike="noStrike" cap="none" normalizeH="0" baseline="0" dirty="0">
              <a:ln>
                <a:noFill/>
              </a:ln>
              <a:effectLst/>
              <a:latin typeface="Arial" panose="020B0604020202020204" pitchFamily="34" charset="0"/>
            </a:endParaRPr>
          </a:p>
          <a:p>
            <a:pPr marL="285750" marR="0" lvl="0" indent="-28575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effectLst/>
              <a:latin typeface="Arial" panose="020B0604020202020204" pitchFamily="34" charset="0"/>
            </a:endParaRPr>
          </a:p>
          <a:p>
            <a:pPr marL="285750" marR="0" lvl="0" indent="-28575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2400" b="1" i="0" u="none" strike="noStrike" cap="none" normalizeH="0" baseline="0" dirty="0">
                <a:ln>
                  <a:noFill/>
                </a:ln>
                <a:effectLst/>
                <a:latin typeface="Arial" panose="020B0604020202020204" pitchFamily="34" charset="0"/>
                <a:cs typeface="Arial" panose="020B0604020202020204" pitchFamily="34" charset="0"/>
              </a:rPr>
              <a:t>الطبيعة غير المتخصصة (الورقة البيضاء)</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a:t>
            </a:r>
            <a:r>
              <a:rPr kumimoji="0" lang="en-US" altLang="en-US" sz="2400" b="0" i="0" u="none" strike="noStrike" cap="none" normalizeH="0" baseline="0" dirty="0">
                <a:ln>
                  <a:noFill/>
                </a:ln>
                <a:effectLst/>
                <a:latin typeface="Arial" panose="020B0604020202020204" pitchFamily="34" charset="0"/>
              </a:rPr>
              <a:t> </a:t>
            </a:r>
            <a:r>
              <a:rPr kumimoji="0" lang="ar-SA" altLang="en-US" sz="2400" b="0" i="0" u="none" strike="noStrike" cap="none" normalizeH="0" baseline="0" dirty="0">
                <a:ln>
                  <a:noFill/>
                </a:ln>
                <a:effectLst/>
                <a:latin typeface="Arial" panose="020B0604020202020204" pitchFamily="34" charset="0"/>
                <a:cs typeface="Arial" panose="020B0604020202020204" pitchFamily="34" charset="0"/>
              </a:rPr>
              <a:t>هي خلايا "خام" ليس لها وظيفة محددة (مثل ضخ الدم أو نقل الإشارات)، بل تنتظر التوجيه لتكتسب وظيفتها</a:t>
            </a:r>
            <a:r>
              <a:rPr kumimoji="0" lang="en-US" altLang="en-US" sz="2400" b="0" i="0" u="none" strike="noStrike" cap="none" normalizeH="0" baseline="0" dirty="0">
                <a:ln>
                  <a:noFill/>
                </a:ln>
                <a:effectLst/>
                <a:latin typeface="Arial" panose="020B0604020202020204" pitchFamily="34" charset="0"/>
              </a:rPr>
              <a:t>.</a:t>
            </a:r>
            <a:endParaRPr kumimoji="0" lang="ar-JO" altLang="en-US" sz="2400" b="0" i="0" u="none" strike="noStrike" cap="none" normalizeH="0" baseline="0" dirty="0">
              <a:ln>
                <a:noFill/>
              </a:ln>
              <a:effectLst/>
              <a:latin typeface="Arial" panose="020B0604020202020204" pitchFamily="34" charset="0"/>
            </a:endParaRPr>
          </a:p>
          <a:p>
            <a:pPr marL="285750" marR="0" lvl="0" indent="-28575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effectLst/>
              <a:latin typeface="Arial" panose="020B0604020202020204" pitchFamily="34" charset="0"/>
            </a:endParaRPr>
          </a:p>
          <a:p>
            <a:pPr marL="285750" marR="0" lvl="0" indent="-28575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2400" b="1" i="0" u="none" strike="noStrike" cap="none" normalizeH="0" baseline="0" dirty="0">
                <a:ln>
                  <a:noFill/>
                </a:ln>
                <a:effectLst/>
                <a:latin typeface="Arial" panose="020B0604020202020204" pitchFamily="34" charset="0"/>
                <a:cs typeface="Arial" panose="020B0604020202020204" pitchFamily="34" charset="0"/>
              </a:rPr>
              <a:t>تفاوت القدرة على التحول</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(Potency):</a:t>
            </a:r>
            <a:r>
              <a:rPr kumimoji="0" lang="en-US" altLang="en-US" sz="2400" b="0" i="0" u="none" strike="noStrike" cap="none" normalizeH="0" baseline="0" dirty="0">
                <a:ln>
                  <a:noFill/>
                </a:ln>
                <a:effectLst/>
                <a:latin typeface="Arial" panose="020B0604020202020204" pitchFamily="34" charset="0"/>
              </a:rPr>
              <a:t> </a:t>
            </a:r>
            <a:r>
              <a:rPr kumimoji="0" lang="ar-SA" altLang="en-US" sz="2400" b="0" i="0" u="none" strike="noStrike" cap="none" normalizeH="0" baseline="0" dirty="0">
                <a:ln>
                  <a:noFill/>
                </a:ln>
                <a:effectLst/>
                <a:latin typeface="Arial" panose="020B0604020202020204" pitchFamily="34" charset="0"/>
                <a:cs typeface="Arial" panose="020B0604020202020204" pitchFamily="34" charset="0"/>
              </a:rPr>
              <a:t>تختلف قوتها حسب نوعها؛ فبعضها</a:t>
            </a:r>
            <a:r>
              <a:rPr kumimoji="0" lang="en-US" altLang="en-US" sz="2400" b="0" i="0" u="none" strike="noStrike" cap="none" normalizeH="0" baseline="0" dirty="0">
                <a:ln>
                  <a:noFill/>
                </a:ln>
                <a:effectLst/>
                <a:latin typeface="Arial" panose="020B0604020202020204" pitchFamily="34" charset="0"/>
              </a:rPr>
              <a:t> </a:t>
            </a:r>
            <a:r>
              <a:rPr kumimoji="0" lang="ar-SA" altLang="en-US" sz="2400" b="1" i="0" u="none" strike="noStrike" cap="none" normalizeH="0" baseline="0" dirty="0">
                <a:ln>
                  <a:noFill/>
                </a:ln>
                <a:effectLst/>
                <a:latin typeface="Arial" panose="020B0604020202020204" pitchFamily="34" charset="0"/>
                <a:cs typeface="Arial" panose="020B0604020202020204" pitchFamily="34" charset="0"/>
              </a:rPr>
              <a:t>كلي القدرة</a:t>
            </a:r>
            <a:r>
              <a:rPr kumimoji="0" lang="en-US" altLang="en-US" sz="2400" b="0" i="0" u="none" strike="noStrike" cap="none" normalizeH="0" baseline="0" dirty="0">
                <a:ln>
                  <a:noFill/>
                </a:ln>
                <a:effectLst/>
                <a:latin typeface="Arial" panose="020B0604020202020204" pitchFamily="34" charset="0"/>
              </a:rPr>
              <a:t> </a:t>
            </a:r>
            <a:r>
              <a:rPr kumimoji="0" lang="ar-SA" altLang="en-US" sz="2400" b="0" i="0" u="none" strike="noStrike" cap="none" normalizeH="0" baseline="0" dirty="0">
                <a:ln>
                  <a:noFill/>
                </a:ln>
                <a:effectLst/>
                <a:latin typeface="Arial" panose="020B0604020202020204" pitchFamily="34" charset="0"/>
                <a:cs typeface="Arial" panose="020B0604020202020204" pitchFamily="34" charset="0"/>
              </a:rPr>
              <a:t>(يبني جنيناً كاملاً)، وبعضها</a:t>
            </a:r>
            <a:r>
              <a:rPr kumimoji="0" lang="en-US" altLang="en-US" sz="2400" b="0" i="0" u="none" strike="noStrike" cap="none" normalizeH="0" baseline="0" dirty="0">
                <a:ln>
                  <a:noFill/>
                </a:ln>
                <a:effectLst/>
                <a:latin typeface="Arial" panose="020B0604020202020204" pitchFamily="34" charset="0"/>
              </a:rPr>
              <a:t> </a:t>
            </a:r>
            <a:r>
              <a:rPr kumimoji="0" lang="ar-SA" altLang="en-US" sz="2400" b="1" i="0" u="none" strike="noStrike" cap="none" normalizeH="0" baseline="0" dirty="0">
                <a:ln>
                  <a:noFill/>
                </a:ln>
                <a:effectLst/>
                <a:latin typeface="Arial" panose="020B0604020202020204" pitchFamily="34" charset="0"/>
                <a:cs typeface="Arial" panose="020B0604020202020204" pitchFamily="34" charset="0"/>
              </a:rPr>
              <a:t>متعدد القدرة</a:t>
            </a:r>
            <a:r>
              <a:rPr kumimoji="0" lang="en-US" altLang="en-US" sz="2400" b="0" i="0" u="none" strike="noStrike" cap="none" normalizeH="0" baseline="0" dirty="0">
                <a:ln>
                  <a:noFill/>
                </a:ln>
                <a:effectLst/>
                <a:latin typeface="Arial" panose="020B0604020202020204" pitchFamily="34" charset="0"/>
              </a:rPr>
              <a:t> (</a:t>
            </a:r>
            <a:r>
              <a:rPr kumimoji="0" lang="ar-SA" altLang="en-US" sz="2400" b="0" i="0" u="none" strike="noStrike" cap="none" normalizeH="0" baseline="0" dirty="0">
                <a:ln>
                  <a:noFill/>
                </a:ln>
                <a:effectLst/>
                <a:latin typeface="Arial" panose="020B0604020202020204" pitchFamily="34" charset="0"/>
                <a:cs typeface="Arial" panose="020B0604020202020204" pitchFamily="34" charset="0"/>
              </a:rPr>
              <a:t>يبني أنسجة محددة فقط مثل العظام والغضاريف، كخلايا الأسنان</a:t>
            </a:r>
            <a:r>
              <a:rPr kumimoji="0" lang="en-US" altLang="en-US" sz="2400" b="0" i="0" u="none" strike="noStrike" cap="none" normalizeH="0" baseline="0" dirty="0">
                <a:ln>
                  <a:noFill/>
                </a:ln>
                <a:effectLst/>
                <a:latin typeface="Arial" panose="020B0604020202020204" pitchFamily="34" charset="0"/>
              </a:rPr>
              <a:t>).</a:t>
            </a:r>
          </a:p>
        </p:txBody>
      </p:sp>
      <p:pic>
        <p:nvPicPr>
          <p:cNvPr id="2051" name="Picture 3" descr="تعرف على الخلايا الجذعية ودورها في علاج الأمراض - ويب طب">
            <a:extLst>
              <a:ext uri="{FF2B5EF4-FFF2-40B4-BE49-F238E27FC236}">
                <a16:creationId xmlns:a16="http://schemas.microsoft.com/office/drawing/2014/main" id="{FC1F88B4-5D2D-4FFC-1F8F-F9012533E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1105725"/>
            <a:ext cx="4128655" cy="244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0572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8A64-37A5-1D95-352D-F4CDB7585862}"/>
              </a:ext>
            </a:extLst>
          </p:cNvPr>
          <p:cNvSpPr>
            <a:spLocks noGrp="1"/>
          </p:cNvSpPr>
          <p:nvPr>
            <p:ph type="title"/>
          </p:nvPr>
        </p:nvSpPr>
        <p:spPr/>
        <p:txBody>
          <a:bodyPr/>
          <a:lstStyle/>
          <a:p>
            <a:pPr algn="r" rtl="1"/>
            <a:r>
              <a:rPr lang="ar-JO" dirty="0"/>
              <a:t>انواع الخلايا الجذعية:</a:t>
            </a:r>
            <a:endParaRPr lang="en-US" dirty="0"/>
          </a:p>
        </p:txBody>
      </p:sp>
      <p:sp>
        <p:nvSpPr>
          <p:cNvPr id="3" name="Slide Number Placeholder 2">
            <a:extLst>
              <a:ext uri="{FF2B5EF4-FFF2-40B4-BE49-F238E27FC236}">
                <a16:creationId xmlns:a16="http://schemas.microsoft.com/office/drawing/2014/main" id="{2135EFD9-A9C3-7C10-728C-74B36D2B866C}"/>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6" name="Content Placeholder 5">
            <a:extLst>
              <a:ext uri="{FF2B5EF4-FFF2-40B4-BE49-F238E27FC236}">
                <a16:creationId xmlns:a16="http://schemas.microsoft.com/office/drawing/2014/main" id="{DC5430C2-C6FB-AB1F-8AC9-FEBFA93866F1}"/>
              </a:ext>
            </a:extLst>
          </p:cNvPr>
          <p:cNvSpPr>
            <a:spLocks noGrp="1"/>
          </p:cNvSpPr>
          <p:nvPr>
            <p:ph sz="half" idx="14"/>
          </p:nvPr>
        </p:nvSpPr>
        <p:spPr>
          <a:xfrm>
            <a:off x="403762" y="1752599"/>
            <a:ext cx="7600208" cy="3543796"/>
          </a:xfrm>
        </p:spPr>
        <p:txBody>
          <a:bodyPr>
            <a:noAutofit/>
          </a:bodyPr>
          <a:lstStyle/>
          <a:p>
            <a:pPr algn="r" rtl="1">
              <a:lnSpc>
                <a:spcPct val="100000"/>
              </a:lnSpc>
            </a:pPr>
            <a:r>
              <a:rPr lang="ar-JO" sz="1600" b="1" dirty="0"/>
              <a:t>1. الخلايا الجذعية الجنينية </a:t>
            </a:r>
            <a:r>
              <a:rPr lang="en-US" sz="1600" b="1" dirty="0"/>
              <a:t>Embryonic)</a:t>
            </a:r>
            <a:r>
              <a:rPr lang="ar-JO" sz="1600" b="1" dirty="0"/>
              <a:t>)</a:t>
            </a:r>
            <a:endParaRPr lang="en-US" sz="1600" b="1" dirty="0"/>
          </a:p>
          <a:p>
            <a:pPr algn="r" rtl="1">
              <a:lnSpc>
                <a:spcPct val="100000"/>
              </a:lnSpc>
            </a:pPr>
            <a:r>
              <a:rPr lang="ar-JO" sz="1600" b="1" dirty="0"/>
              <a:t>	المصدر:</a:t>
            </a:r>
            <a:r>
              <a:rPr lang="ar-JO" sz="1600" dirty="0"/>
              <a:t> تُؤخذ من الأجنة في أيامها الأولى (مرحلة البلاستوسيست).</a:t>
            </a:r>
          </a:p>
          <a:p>
            <a:pPr algn="r" rtl="1">
              <a:lnSpc>
                <a:spcPct val="100000"/>
              </a:lnSpc>
            </a:pPr>
            <a:r>
              <a:rPr lang="ar-JO" sz="1600" b="1" dirty="0"/>
              <a:t>	الميزة:</a:t>
            </a:r>
            <a:r>
              <a:rPr lang="ar-JO" sz="1600" dirty="0"/>
              <a:t> هي </a:t>
            </a:r>
            <a:r>
              <a:rPr lang="ar-JO" sz="1600" b="1" dirty="0"/>
              <a:t>"الجوكر"</a:t>
            </a:r>
            <a:r>
              <a:rPr lang="ar-JO" sz="1600" dirty="0"/>
              <a:t>؛ تملك قدرة مطلقة على التحول لأي خلية في الجسم (قلب، كبد، أعصاب).</a:t>
            </a:r>
          </a:p>
          <a:p>
            <a:pPr algn="r" rtl="1">
              <a:lnSpc>
                <a:spcPct val="100000"/>
              </a:lnSpc>
            </a:pPr>
            <a:r>
              <a:rPr lang="ar-JO" sz="1600" b="1" dirty="0"/>
              <a:t>	العيب:</a:t>
            </a:r>
            <a:r>
              <a:rPr lang="ar-JO" sz="1600" dirty="0"/>
              <a:t> تثير جدلاً أخلاقياً (تدمير الجنين) وقد تسبب أوراماً لشدة نشاطها.</a:t>
            </a:r>
          </a:p>
          <a:p>
            <a:pPr algn="r" rtl="1">
              <a:lnSpc>
                <a:spcPct val="100000"/>
              </a:lnSpc>
            </a:pPr>
            <a:r>
              <a:rPr lang="ar-JO" sz="1600" b="1" dirty="0"/>
              <a:t>2. الخلايا الجذعية البالغة </a:t>
            </a:r>
            <a:r>
              <a:rPr lang="en-US" sz="1600" b="1" dirty="0"/>
              <a:t>Adult)</a:t>
            </a:r>
            <a:r>
              <a:rPr lang="ar-JO" sz="1600" b="1" dirty="0"/>
              <a:t>)</a:t>
            </a:r>
            <a:endParaRPr lang="en-US" sz="1600" b="1" dirty="0"/>
          </a:p>
          <a:p>
            <a:pPr algn="r" rtl="1">
              <a:lnSpc>
                <a:spcPct val="100000"/>
              </a:lnSpc>
            </a:pPr>
            <a:r>
              <a:rPr lang="ar-JO" sz="1600" b="1" dirty="0"/>
              <a:t>	المصدر:</a:t>
            </a:r>
            <a:r>
              <a:rPr lang="ar-JO" sz="1600" dirty="0"/>
              <a:t> توجد داخل أنسجة الجسم لترميمها (نخاع العظم، الدهون، و</a:t>
            </a:r>
            <a:r>
              <a:rPr lang="ar-JO" sz="1600" b="1" dirty="0"/>
              <a:t>لب الأسنان</a:t>
            </a:r>
            <a:r>
              <a:rPr lang="ar-JO" sz="1600" dirty="0"/>
              <a:t>).</a:t>
            </a:r>
          </a:p>
          <a:p>
            <a:pPr algn="r" rtl="1">
              <a:lnSpc>
                <a:spcPct val="100000"/>
              </a:lnSpc>
            </a:pPr>
            <a:r>
              <a:rPr lang="ar-JO" sz="1600" b="1" dirty="0"/>
              <a:t>	الميزة:</a:t>
            </a:r>
            <a:r>
              <a:rPr lang="ar-JO" sz="1600" dirty="0"/>
              <a:t> آمنة جداً ولا يرفضها الجسم (لأنها منك وإليك).</a:t>
            </a:r>
          </a:p>
          <a:p>
            <a:pPr algn="r" rtl="1">
              <a:lnSpc>
                <a:spcPct val="100000"/>
              </a:lnSpc>
            </a:pPr>
            <a:r>
              <a:rPr lang="ar-JO" sz="1600" b="1" dirty="0"/>
              <a:t>	ملاحظة:</a:t>
            </a:r>
            <a:r>
              <a:rPr lang="ar-JO" sz="1600" dirty="0"/>
              <a:t> </a:t>
            </a:r>
            <a:r>
              <a:rPr lang="ar-JO" sz="1600" b="1" dirty="0"/>
              <a:t>خلايا الأسنان</a:t>
            </a:r>
            <a:r>
              <a:rPr lang="ar-JO" sz="1600" dirty="0"/>
              <a:t> تقع ضمن هذا النوع، لكنها تتميز بقدرة أعلى من غيرها على تكوين العظام 	والأعصاب.</a:t>
            </a:r>
          </a:p>
          <a:p>
            <a:pPr algn="r" rtl="1">
              <a:lnSpc>
                <a:spcPct val="100000"/>
              </a:lnSpc>
            </a:pPr>
            <a:r>
              <a:rPr lang="ar-JO" sz="1600" b="1" dirty="0"/>
              <a:t>3. الخلايا الجذعية المستحثة (</a:t>
            </a:r>
            <a:r>
              <a:rPr lang="en-US" sz="1600" b="1" dirty="0"/>
              <a:t>iPSCs</a:t>
            </a:r>
            <a:r>
              <a:rPr lang="ar-JO" sz="1600" b="1" dirty="0"/>
              <a:t>)</a:t>
            </a:r>
            <a:endParaRPr lang="en-US" sz="1600" b="1" dirty="0"/>
          </a:p>
          <a:p>
            <a:pPr algn="r" rtl="1">
              <a:lnSpc>
                <a:spcPct val="100000"/>
              </a:lnSpc>
            </a:pPr>
            <a:r>
              <a:rPr lang="ar-JO" sz="1600" b="1" dirty="0"/>
              <a:t>	المصدر:</a:t>
            </a:r>
            <a:r>
              <a:rPr lang="ar-JO" sz="1600" dirty="0"/>
              <a:t> خلايا جلد عادية يتم "إعادة برمجتها" في المختبر لتعود لحالة تشبه الجنينية.</a:t>
            </a:r>
          </a:p>
          <a:p>
            <a:pPr algn="r" rtl="1">
              <a:lnSpc>
                <a:spcPct val="100000"/>
              </a:lnSpc>
            </a:pPr>
            <a:r>
              <a:rPr lang="ar-JO" sz="1600" b="1" dirty="0"/>
              <a:t>	الميزة:</a:t>
            </a:r>
            <a:r>
              <a:rPr lang="ar-JO" sz="1600" dirty="0"/>
              <a:t> اختراع علمي حديث يجمع بين قوة الخلايا الجنينية وأمان الخلايا البالغة، دون الحاجة لأجنة.</a:t>
            </a:r>
          </a:p>
          <a:p>
            <a:pPr lvl="8" indent="0" algn="just" rtl="1">
              <a:lnSpc>
                <a:spcPct val="100000"/>
              </a:lnSpc>
              <a:buNone/>
            </a:pPr>
            <a:endParaRPr lang="ar-JO" sz="1600" dirty="0"/>
          </a:p>
        </p:txBody>
      </p:sp>
      <p:pic>
        <p:nvPicPr>
          <p:cNvPr id="4098" name="Picture 2" descr="ماهي خلايا الجذعية ؟ خلايا الجذعية -نوفافيدا تايلاند">
            <a:extLst>
              <a:ext uri="{FF2B5EF4-FFF2-40B4-BE49-F238E27FC236}">
                <a16:creationId xmlns:a16="http://schemas.microsoft.com/office/drawing/2014/main" id="{3066FA25-8A5D-4C2A-7412-1A3732207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868" y="0"/>
            <a:ext cx="4083132" cy="408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24681"/>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6D2B-964D-7204-554A-DD5813DE2C7C}"/>
              </a:ext>
            </a:extLst>
          </p:cNvPr>
          <p:cNvSpPr>
            <a:spLocks noGrp="1"/>
          </p:cNvSpPr>
          <p:nvPr>
            <p:ph type="title"/>
          </p:nvPr>
        </p:nvSpPr>
        <p:spPr>
          <a:xfrm>
            <a:off x="631697" y="373597"/>
            <a:ext cx="7087589" cy="1988706"/>
          </a:xfrm>
        </p:spPr>
        <p:txBody>
          <a:bodyPr>
            <a:normAutofit/>
          </a:bodyPr>
          <a:lstStyle/>
          <a:p>
            <a:pPr algn="r" rtl="1"/>
            <a:r>
              <a:rPr lang="ar-SA" dirty="0"/>
              <a:t>خصائص الخلايا الجذعية المستخرجة من الأسنان</a:t>
            </a:r>
            <a:endParaRPr lang="en-US" dirty="0"/>
          </a:p>
        </p:txBody>
      </p:sp>
      <p:sp>
        <p:nvSpPr>
          <p:cNvPr id="3" name="Slide Number Placeholder 2">
            <a:extLst>
              <a:ext uri="{FF2B5EF4-FFF2-40B4-BE49-F238E27FC236}">
                <a16:creationId xmlns:a16="http://schemas.microsoft.com/office/drawing/2014/main" id="{356199D8-54BE-9297-B7A8-A165798103F5}"/>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
        <p:nvSpPr>
          <p:cNvPr id="4" name="Content Placeholder 3">
            <a:extLst>
              <a:ext uri="{FF2B5EF4-FFF2-40B4-BE49-F238E27FC236}">
                <a16:creationId xmlns:a16="http://schemas.microsoft.com/office/drawing/2014/main" id="{58DA1153-DBF7-AC7D-C243-EE2D7B8D60B3}"/>
              </a:ext>
            </a:extLst>
          </p:cNvPr>
          <p:cNvSpPr>
            <a:spLocks noGrp="1"/>
          </p:cNvSpPr>
          <p:nvPr>
            <p:ph sz="half" idx="14"/>
          </p:nvPr>
        </p:nvSpPr>
        <p:spPr>
          <a:xfrm>
            <a:off x="762000" y="1983179"/>
            <a:ext cx="7087589" cy="4371901"/>
          </a:xfrm>
        </p:spPr>
        <p:txBody>
          <a:bodyPr>
            <a:normAutofit/>
          </a:bodyPr>
          <a:lstStyle/>
          <a:p>
            <a:pPr marL="342900" indent="-342900" algn="r" rtl="1">
              <a:lnSpc>
                <a:spcPct val="150000"/>
              </a:lnSpc>
              <a:buFont typeface="Arial" panose="020B0604020202020204" pitchFamily="34" charset="0"/>
              <a:buChar char="•"/>
            </a:pPr>
            <a:r>
              <a:rPr lang="ar-JO" sz="2000" b="1" dirty="0"/>
              <a:t>مصدر غير مؤلم: يتم الحصول عليها بسهولة من "الأسنان اللبنية" المتساقطة أو "أضراس العقل" المخلوعة، دون الحاجة لعمليات جراحية كما في نخاع العظم.</a:t>
            </a:r>
          </a:p>
          <a:p>
            <a:pPr marL="342900" indent="-342900" algn="r" rtl="1">
              <a:lnSpc>
                <a:spcPct val="150000"/>
              </a:lnSpc>
              <a:buFont typeface="Arial" panose="020B0604020202020204" pitchFamily="34" charset="0"/>
              <a:buChar char="•"/>
            </a:pPr>
            <a:r>
              <a:rPr lang="ar-JO" sz="2000" b="1" dirty="0"/>
              <a:t>تعدد القدرات: تتميز بقدرة فريدة على التحول إلى خلايا عصبية وعظمية، مما يجعلها مثالية لترميم الأعصاب والفكين.</a:t>
            </a:r>
          </a:p>
          <a:p>
            <a:pPr marL="342900" indent="-342900" algn="r" rtl="1">
              <a:lnSpc>
                <a:spcPct val="150000"/>
              </a:lnSpc>
              <a:buFont typeface="Arial" panose="020B0604020202020204" pitchFamily="34" charset="0"/>
              <a:buChar char="•"/>
            </a:pPr>
            <a:r>
              <a:rPr lang="ar-JO" sz="2000" b="1" dirty="0"/>
              <a:t>حيوية فائقة: تمتلك سرعة انقسام ونمو أعلى بكثير من أنواع الخلايا الجذعية الأخرى، مما يسهل تكثيرها علاجياً.</a:t>
            </a:r>
          </a:p>
          <a:p>
            <a:pPr marL="342900" indent="-342900" algn="r" rtl="1">
              <a:lnSpc>
                <a:spcPct val="150000"/>
              </a:lnSpc>
              <a:buFont typeface="Arial" panose="020B0604020202020204" pitchFamily="34" charset="0"/>
              <a:buChar char="•"/>
            </a:pPr>
            <a:r>
              <a:rPr lang="ar-JO" sz="2000" b="1" dirty="0"/>
              <a:t>أمان تام: لا يرفضها الجهاز المناعي لأنها مأخوذة من نفس الشخص، ولديها خصائص مضادة للالتهاب.</a:t>
            </a:r>
          </a:p>
          <a:p>
            <a:pPr marL="285750" indent="-285750" algn="r" rtl="1">
              <a:lnSpc>
                <a:spcPct val="150000"/>
              </a:lnSpc>
              <a:buFont typeface="Arial" panose="020B0604020202020204" pitchFamily="34" charset="0"/>
              <a:buChar char="•"/>
            </a:pPr>
            <a:endParaRPr lang="en-US" sz="1600" b="1" dirty="0"/>
          </a:p>
        </p:txBody>
      </p:sp>
      <p:pic>
        <p:nvPicPr>
          <p:cNvPr id="5126" name="Picture 6" descr="Liệu pháp tế bào gốc: Triển vọng và thách thức">
            <a:extLst>
              <a:ext uri="{FF2B5EF4-FFF2-40B4-BE49-F238E27FC236}">
                <a16:creationId xmlns:a16="http://schemas.microsoft.com/office/drawing/2014/main" id="{65C64AB1-E40E-8C92-5FAC-45BE94C55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064" y="852805"/>
            <a:ext cx="405993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3699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9B70-BDAA-75F9-E334-919326F3A9E8}"/>
              </a:ext>
            </a:extLst>
          </p:cNvPr>
          <p:cNvSpPr>
            <a:spLocks noGrp="1"/>
          </p:cNvSpPr>
          <p:nvPr>
            <p:ph type="title"/>
          </p:nvPr>
        </p:nvSpPr>
        <p:spPr>
          <a:xfrm>
            <a:off x="845129" y="337971"/>
            <a:ext cx="6589150" cy="1988706"/>
          </a:xfrm>
        </p:spPr>
        <p:txBody>
          <a:bodyPr/>
          <a:lstStyle/>
          <a:p>
            <a:pPr algn="r" rtl="1"/>
            <a:r>
              <a:rPr lang="ar-SA" dirty="0"/>
              <a:t>استكشاف التطبيقات الطبية المستقبلية </a:t>
            </a:r>
            <a:endParaRPr lang="en-US" dirty="0"/>
          </a:p>
        </p:txBody>
      </p:sp>
      <p:sp>
        <p:nvSpPr>
          <p:cNvPr id="3" name="Slide Number Placeholder 2">
            <a:extLst>
              <a:ext uri="{FF2B5EF4-FFF2-40B4-BE49-F238E27FC236}">
                <a16:creationId xmlns:a16="http://schemas.microsoft.com/office/drawing/2014/main" id="{11C8AB05-653D-ABDE-7A16-CDCB76FB6C74}"/>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5" name="Rectangle 1">
            <a:extLst>
              <a:ext uri="{FF2B5EF4-FFF2-40B4-BE49-F238E27FC236}">
                <a16:creationId xmlns:a16="http://schemas.microsoft.com/office/drawing/2014/main" id="{5B58D069-825F-A68D-8B02-0FEA8096029F}"/>
              </a:ext>
            </a:extLst>
          </p:cNvPr>
          <p:cNvSpPr>
            <a:spLocks noGrp="1" noChangeArrowheads="1"/>
          </p:cNvSpPr>
          <p:nvPr>
            <p:ph sz="half" idx="14"/>
          </p:nvPr>
        </p:nvSpPr>
        <p:spPr bwMode="auto">
          <a:xfrm>
            <a:off x="762001" y="1798221"/>
            <a:ext cx="729614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r" rtl="1" eaLnBrk="0" fontAlgn="base" hangingPunct="0">
              <a:lnSpc>
                <a:spcPct val="100000"/>
              </a:lnSpc>
              <a:spcBef>
                <a:spcPct val="0"/>
              </a:spcBef>
              <a:spcAft>
                <a:spcPct val="0"/>
              </a:spcAft>
              <a:buFont typeface="Arial" panose="020B0604020202020204" pitchFamily="34" charset="0"/>
              <a:buChar char="•"/>
            </a:pPr>
            <a:r>
              <a:rPr lang="ar-JO" sz="2400" b="1" dirty="0"/>
              <a:t>ثورة طب الأسنان:</a:t>
            </a:r>
            <a:r>
              <a:rPr lang="ar-JO" sz="2400" dirty="0"/>
              <a:t> الانتقال من الحشوات والزراعة المعدنية إلى </a:t>
            </a:r>
            <a:r>
              <a:rPr lang="ar-JO" sz="2400" b="1" dirty="0"/>
              <a:t>"إعادة إحياء" عصب السن</a:t>
            </a:r>
            <a:r>
              <a:rPr lang="ar-JO" sz="2400" dirty="0"/>
              <a:t> الميت، وزراعة </a:t>
            </a:r>
            <a:r>
              <a:rPr lang="ar-JO" sz="2400" b="1" dirty="0"/>
              <a:t>أسنان بيولوجية</a:t>
            </a:r>
            <a:r>
              <a:rPr lang="ar-JO" sz="2400" dirty="0"/>
              <a:t> كاملة تنمو من جديد.</a:t>
            </a:r>
          </a:p>
          <a:p>
            <a:pPr marL="342900" lvl="0" indent="-342900" algn="r" rtl="1" eaLnBrk="0" fontAlgn="base" hangingPunct="0">
              <a:lnSpc>
                <a:spcPct val="100000"/>
              </a:lnSpc>
              <a:spcBef>
                <a:spcPct val="0"/>
              </a:spcBef>
              <a:spcAft>
                <a:spcPct val="0"/>
              </a:spcAft>
              <a:buFont typeface="Arial" panose="020B0604020202020204" pitchFamily="34" charset="0"/>
              <a:buChar char="•"/>
            </a:pPr>
            <a:endParaRPr lang="ar-JO" sz="2400" dirty="0"/>
          </a:p>
          <a:p>
            <a:pPr marL="342900" lvl="0" indent="-342900" algn="r" rtl="1" eaLnBrk="0" fontAlgn="base" hangingPunct="0">
              <a:lnSpc>
                <a:spcPct val="100000"/>
              </a:lnSpc>
              <a:spcBef>
                <a:spcPct val="0"/>
              </a:spcBef>
              <a:spcAft>
                <a:spcPct val="0"/>
              </a:spcAft>
              <a:buFont typeface="Arial" panose="020B0604020202020204" pitchFamily="34" charset="0"/>
              <a:buChar char="•"/>
            </a:pPr>
            <a:r>
              <a:rPr lang="ar-JO" sz="2400" b="1" dirty="0"/>
              <a:t>ترميم الجهاز العصبي:</a:t>
            </a:r>
            <a:r>
              <a:rPr lang="ar-JO" sz="2400" dirty="0"/>
              <a:t> أمل حقيقي لعلاج </a:t>
            </a:r>
            <a:r>
              <a:rPr lang="ar-JO" sz="2400" b="1" dirty="0"/>
              <a:t>الشلل</a:t>
            </a:r>
            <a:r>
              <a:rPr lang="ar-JO" sz="2400" dirty="0"/>
              <a:t> (إصابات الحبل الشوكي) وأمراض الدماغ المستعصية مثل </a:t>
            </a:r>
            <a:r>
              <a:rPr lang="ar-JO" sz="2400" b="1" dirty="0"/>
              <a:t>الزهايمر وباركنسونصلاح العظام والوجه:</a:t>
            </a:r>
            <a:r>
              <a:rPr lang="ar-JO" sz="2400" dirty="0"/>
              <a:t> ترميم عظام الفك، وعلاج التشوهات الخلقية (مثل الشفة الأرنبية) والكسور المعقدة.</a:t>
            </a:r>
            <a:r>
              <a:rPr lang="ar-JO" sz="2400" b="1" dirty="0"/>
              <a:t> </a:t>
            </a:r>
          </a:p>
          <a:p>
            <a:pPr marL="342900" lvl="0" indent="-342900" algn="r" rtl="1" eaLnBrk="0" fontAlgn="base" hangingPunct="0">
              <a:lnSpc>
                <a:spcPct val="100000"/>
              </a:lnSpc>
              <a:spcBef>
                <a:spcPct val="0"/>
              </a:spcBef>
              <a:spcAft>
                <a:spcPct val="0"/>
              </a:spcAft>
              <a:buFont typeface="Arial" panose="020B0604020202020204" pitchFamily="34" charset="0"/>
              <a:buChar char="•"/>
            </a:pPr>
            <a:endParaRPr lang="ar-JO" sz="2400" b="1" dirty="0"/>
          </a:p>
          <a:p>
            <a:pPr marL="342900" lvl="0" indent="-342900" algn="r" rtl="1" eaLnBrk="0" fontAlgn="base" hangingPunct="0">
              <a:lnSpc>
                <a:spcPct val="100000"/>
              </a:lnSpc>
              <a:spcBef>
                <a:spcPct val="0"/>
              </a:spcBef>
              <a:spcAft>
                <a:spcPct val="0"/>
              </a:spcAft>
              <a:buFont typeface="Arial" panose="020B0604020202020204" pitchFamily="34" charset="0"/>
              <a:buChar char="•"/>
            </a:pPr>
            <a:r>
              <a:rPr lang="ar-JO" sz="2400" b="1" dirty="0"/>
              <a:t>علاج الأعضاء الحيوية:</a:t>
            </a:r>
            <a:r>
              <a:rPr lang="ar-JO" sz="2400" dirty="0"/>
              <a:t> تجديد </a:t>
            </a:r>
            <a:r>
              <a:rPr lang="ar-JO" sz="2400" b="1" dirty="0"/>
              <a:t>عضلة القلب</a:t>
            </a:r>
            <a:r>
              <a:rPr lang="ar-JO" sz="2400" dirty="0"/>
              <a:t> بعد الجلطات، والمساعدة في علاج </a:t>
            </a:r>
            <a:r>
              <a:rPr lang="ar-JO" sz="2400" b="1" dirty="0"/>
              <a:t>السكري</a:t>
            </a:r>
            <a:r>
              <a:rPr lang="ar-JO" sz="2400" dirty="0"/>
              <a:t> (النوع الأول) وضمور العضلات.</a:t>
            </a:r>
          </a:p>
        </p:txBody>
      </p:sp>
      <p:pic>
        <p:nvPicPr>
          <p:cNvPr id="1029" name="Picture 5" descr="‫شركة تطوير تطبيقات الرعاية الصحية - ساينس سوفت‬‎">
            <a:extLst>
              <a:ext uri="{FF2B5EF4-FFF2-40B4-BE49-F238E27FC236}">
                <a16:creationId xmlns:a16="http://schemas.microsoft.com/office/drawing/2014/main" id="{28486F13-EEFC-A608-4BA7-34D6FFB90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278" y="1332324"/>
            <a:ext cx="4050722" cy="306159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كيف يُحدث الذكاء الاصطناعي ثورة في الرعاية الصحية: تحسينات جذرية في التشخيص  والعلاج - الموسوعة الثقافية">
            <a:extLst>
              <a:ext uri="{FF2B5EF4-FFF2-40B4-BE49-F238E27FC236}">
                <a16:creationId xmlns:a16="http://schemas.microsoft.com/office/drawing/2014/main" id="{DE866081-F9DE-C714-4E02-09721F90F4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كيف يُحدث الذكاء الاصطناعي ثورة في الرعاية الصحية: تحسينات جذرية في التشخيص  والعلاج - الموسوعة الثقافية">
            <a:extLst>
              <a:ext uri="{FF2B5EF4-FFF2-40B4-BE49-F238E27FC236}">
                <a16:creationId xmlns:a16="http://schemas.microsoft.com/office/drawing/2014/main" id="{B0978D26-5851-5570-41A7-8AC8EAE7029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3757025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3F2D-2EC9-C418-B062-4DC4AFB8ABAE}"/>
              </a:ext>
            </a:extLst>
          </p:cNvPr>
          <p:cNvSpPr>
            <a:spLocks noGrp="1"/>
          </p:cNvSpPr>
          <p:nvPr>
            <p:ph type="title"/>
          </p:nvPr>
        </p:nvSpPr>
        <p:spPr/>
        <p:txBody>
          <a:bodyPr/>
          <a:lstStyle/>
          <a:p>
            <a:pPr algn="r" rtl="1"/>
            <a:r>
              <a:rPr lang="ar-JO" dirty="0"/>
              <a:t>الخلاصة</a:t>
            </a:r>
            <a:endParaRPr lang="en-US" dirty="0"/>
          </a:p>
        </p:txBody>
      </p:sp>
      <p:sp>
        <p:nvSpPr>
          <p:cNvPr id="3" name="Slide Number Placeholder 2">
            <a:extLst>
              <a:ext uri="{FF2B5EF4-FFF2-40B4-BE49-F238E27FC236}">
                <a16:creationId xmlns:a16="http://schemas.microsoft.com/office/drawing/2014/main" id="{94434865-40F8-AF3D-634B-18F97680AD05}"/>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5" name="Rectangle 1">
            <a:extLst>
              <a:ext uri="{FF2B5EF4-FFF2-40B4-BE49-F238E27FC236}">
                <a16:creationId xmlns:a16="http://schemas.microsoft.com/office/drawing/2014/main" id="{200AB506-DE45-D090-278B-0368F47BD6F1}"/>
              </a:ext>
            </a:extLst>
          </p:cNvPr>
          <p:cNvSpPr>
            <a:spLocks noGrp="1" noChangeArrowheads="1"/>
          </p:cNvSpPr>
          <p:nvPr>
            <p:ph sz="half" idx="14"/>
          </p:nvPr>
        </p:nvSpPr>
        <p:spPr bwMode="auto">
          <a:xfrm>
            <a:off x="762001" y="2555879"/>
            <a:ext cx="6943818"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800" b="0" i="0" u="none" strike="noStrike" cap="none" normalizeH="0" baseline="0" dirty="0">
                <a:ln>
                  <a:noFill/>
                </a:ln>
                <a:effectLst/>
                <a:latin typeface="Google Sans Text"/>
                <a:cs typeface="Arial" panose="020B0604020202020204" pitchFamily="34" charset="0"/>
              </a:rPr>
              <a:t>تُعد الخلايا الجذعية السنية كنزاً بيولوجياً كامناً داخل لب الأسنان اللبنية وأضراس العقل، إذ تتميز عن غيرها بسهولة استخراجها دون جراحة وقدرتها الفائقة على التحول إلى خلايا عصبية وعظمية. يمثل هذا الاكتشاف مستقبل الطب التجديدي، حيث يحمل الأمل للانتقال من مجرد ترميم الأسنان بالمواد الصناعية، إلى إعادة إحياء الأنسجة التالفة وعلاج الأمراض المستعصية باستخدام خلايا المريض الذاتية، مما يجعل الاحتفاظ بهذه الأسنان استثماراً صحياً للمستقبل.</a:t>
            </a:r>
            <a:endParaRPr kumimoji="0" lang="ar-SA" altLang="en-US" sz="28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6147" name="Picture 3" descr="المدونة العربية للتوعية بصحة الأسنان: مستقبل طب الأسنان: استخدام الخلايا  الجذعية في تكوين اسنان حقيقية">
            <a:extLst>
              <a:ext uri="{FF2B5EF4-FFF2-40B4-BE49-F238E27FC236}">
                <a16:creationId xmlns:a16="http://schemas.microsoft.com/office/drawing/2014/main" id="{819FFA7A-9155-CD3C-1A99-4771A4D66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494" y="87985"/>
            <a:ext cx="3062597" cy="668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9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EB7BDDAB6C5E499A537BC99D4D56B4" ma:contentTypeVersion="20" ma:contentTypeDescription="Create a new document." ma:contentTypeScope="" ma:versionID="a8d8a8ca433ddd0e1868e6d51549b1eb">
  <xsd:schema xmlns:xsd="http://www.w3.org/2001/XMLSchema" xmlns:xs="http://www.w3.org/2001/XMLSchema" xmlns:p="http://schemas.microsoft.com/office/2006/metadata/properties" xmlns:ns1="http://schemas.microsoft.com/sharepoint/v3" xmlns:ns3="28a628f5-d624-4f6f-816d-1a66416fa591" xmlns:ns4="a75131b5-ded7-4ae3-b035-59303082a28a" targetNamespace="http://schemas.microsoft.com/office/2006/metadata/properties" ma:root="true" ma:fieldsID="d9946e664ffa65f0c77a369dcfeb1bbb" ns1:_="" ns3:_="" ns4:_="">
    <xsd:import namespace="http://schemas.microsoft.com/sharepoint/v3"/>
    <xsd:import namespace="28a628f5-d624-4f6f-816d-1a66416fa591"/>
    <xsd:import namespace="a75131b5-ded7-4ae3-b035-59303082a2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SearchProperties" minOccurs="0"/>
                <xsd:element ref="ns3:MediaServiceObjectDetectorVersions" minOccurs="0"/>
                <xsd:element ref="ns3:MediaServiceSystemTags" minOccurs="0"/>
                <xsd:element ref="ns3:_activity" minOccurs="0"/>
                <xsd:element ref="ns3:MediaLengthInSecond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a628f5-d624-4f6f-816d-1a66416fa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5131b5-ded7-4ae3-b035-59303082a28a"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28a628f5-d624-4f6f-816d-1a66416fa591" xsi:nil="true"/>
    <_activity xmlns="28a628f5-d624-4f6f-816d-1a66416fa591" xsi:nil="true"/>
  </documentManagement>
</p:properties>
</file>

<file path=customXml/itemProps1.xml><?xml version="1.0" encoding="utf-8"?>
<ds:datastoreItem xmlns:ds="http://schemas.openxmlformats.org/officeDocument/2006/customXml" ds:itemID="{AF168B0C-0EBA-4194-AA78-BDE1A8FEA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a628f5-d624-4f6f-816d-1a66416fa591"/>
    <ds:schemaRef ds:uri="a75131b5-ded7-4ae3-b035-59303082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0F65614A-92F9-4391-AC3D-F3F5B0704F99}">
  <ds:schemaRefs>
    <ds:schemaRef ds:uri="http://schemas.openxmlformats.org/package/2006/metadata/core-properties"/>
    <ds:schemaRef ds:uri="28a628f5-d624-4f6f-816d-1a66416fa591"/>
    <ds:schemaRef ds:uri="http://schemas.microsoft.com/office/2006/metadata/properties"/>
    <ds:schemaRef ds:uri="http://purl.org/dc/terms/"/>
    <ds:schemaRef ds:uri="http://schemas.microsoft.com/sharepoint/v3"/>
    <ds:schemaRef ds:uri="http://purl.org/dc/elements/1.1/"/>
    <ds:schemaRef ds:uri="http://purl.org/dc/dcmitype/"/>
    <ds:schemaRef ds:uri="http://schemas.microsoft.com/office/2006/documentManagement/types"/>
    <ds:schemaRef ds:uri="http://schemas.microsoft.com/office/infopath/2007/PartnerControls"/>
    <ds:schemaRef ds:uri="a75131b5-ded7-4ae3-b035-59303082a28a"/>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{BE5C99CB-8BAC-4A19-BF22-B55989505972}TF55c86556-70ea-476e-aa05-13a38f2d5b0da1381d77_win32-a3c664429073</Template>
  <TotalTime>302</TotalTime>
  <Words>601</Words>
  <Application>Microsoft Office PowerPoint</Application>
  <PresentationFormat>Widescreen</PresentationFormat>
  <Paragraphs>56</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Google Sans Text</vt:lpstr>
      <vt:lpstr>Custom</vt:lpstr>
      <vt:lpstr>الخلايا الجذعية من الأسنان</vt:lpstr>
      <vt:lpstr>خطة المشروع</vt:lpstr>
      <vt:lpstr>تعريف الخلايا الجذعية</vt:lpstr>
      <vt:lpstr>خصائص الخلايا الجذعية </vt:lpstr>
      <vt:lpstr>انواع الخلايا الجذعية:</vt:lpstr>
      <vt:lpstr>خصائص الخلايا الجذعية المستخرجة من الأسنان</vt:lpstr>
      <vt:lpstr>استكشاف التطبيقات الطبية المستقبلية </vt:lpstr>
      <vt:lpstr>الخلاصة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Anas Quteishat</dc:creator>
  <cp:lastModifiedBy>Anas Quteishat</cp:lastModifiedBy>
  <cp:revision>2</cp:revision>
  <dcterms:created xsi:type="dcterms:W3CDTF">2025-11-22T09:38:25Z</dcterms:created>
  <dcterms:modified xsi:type="dcterms:W3CDTF">2025-11-22T14:48:18Z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0x01010017EB7BDDAB6C5E499A537BC99D4D56B4</vt:lpwstr>
  </property>
</Properties>
</file>