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2" r:id="rId1"/>
  </p:sldMasterIdLst>
  <p:sldIdLst>
    <p:sldId id="256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47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600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838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409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43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11/22/2025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092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11/22/2025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9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532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02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88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690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62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2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03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480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1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06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02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  <p:sldLayoutId id="2147483994" r:id="rId12"/>
    <p:sldLayoutId id="2147483995" r:id="rId13"/>
    <p:sldLayoutId id="2147483996" r:id="rId14"/>
    <p:sldLayoutId id="2147483997" r:id="rId15"/>
    <p:sldLayoutId id="2147483998" r:id="rId16"/>
    <p:sldLayoutId id="214748399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olored pencils inside a pencil holder which is on top of a wood table">
            <a:extLst>
              <a:ext uri="{FF2B5EF4-FFF2-40B4-BE49-F238E27FC236}">
                <a16:creationId xmlns:a16="http://schemas.microsoft.com/office/drawing/2014/main" id="{8E3ABAB8-F58D-D189-3BAC-AA6AC818E64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15730"/>
          <a:stretch>
            <a:fillRect/>
          </a:stretch>
        </p:blipFill>
        <p:spPr>
          <a:xfrm>
            <a:off x="115746" y="0"/>
            <a:ext cx="12192001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E8572B-EC06-D88A-601C-3EEE6A90E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978407"/>
            <a:ext cx="5021182" cy="3290107"/>
          </a:xfrm>
        </p:spPr>
        <p:txBody>
          <a:bodyPr anchor="t">
            <a:normAutofit/>
          </a:bodyPr>
          <a:lstStyle/>
          <a:p>
            <a:pPr algn="r" rtl="1"/>
            <a:r>
              <a:rPr lang="ar-JO" sz="6000" dirty="0">
                <a:solidFill>
                  <a:schemeClr val="tx1"/>
                </a:solidFill>
              </a:rPr>
              <a:t>لا تكن أسيراً لشاشتك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FE68C3-A6FB-EF09-183C-C523EB3F3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0" y="4482450"/>
            <a:ext cx="5040785" cy="1724029"/>
          </a:xfrm>
        </p:spPr>
        <p:txBody>
          <a:bodyPr anchor="t">
            <a:norm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JO" sz="2400" dirty="0">
                <a:solidFill>
                  <a:srgbClr val="FFFFFF"/>
                </a:solidFill>
              </a:rPr>
              <a:t>اسم الطالب:محمد قطيشات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JO" sz="2400" dirty="0">
                <a:solidFill>
                  <a:srgbClr val="FFFFFF"/>
                </a:solidFill>
              </a:rPr>
              <a:t>الصف و الشعبة:9 أ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JO" sz="2400" dirty="0">
                <a:solidFill>
                  <a:srgbClr val="FFFFFF"/>
                </a:solidFill>
              </a:rPr>
              <a:t>المادة:التربية المهنية و الحاسوب</a:t>
            </a:r>
            <a:endParaRPr lang="en-US" sz="2400" dirty="0">
              <a:solidFill>
                <a:srgbClr val="FFFFFF"/>
              </a:solidFill>
            </a:endParaRPr>
          </a:p>
        </p:txBody>
      </p:sp>
      <p:pic>
        <p:nvPicPr>
          <p:cNvPr id="3076" name="Picture 4" descr="Unhappy Child Addicted To Internet And Smartphone Vector Cartoon Stock  Illustration - Download Image Now - iStock">
            <a:extLst>
              <a:ext uri="{FF2B5EF4-FFF2-40B4-BE49-F238E27FC236}">
                <a16:creationId xmlns:a16="http://schemas.microsoft.com/office/drawing/2014/main" id="{55A2FE10-9133-E84F-6B4B-C7BD04BDAF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048" y="2105689"/>
            <a:ext cx="4899082" cy="3962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806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BD978-B8B2-8F06-722F-E5429042A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solidFill>
                  <a:schemeClr val="bg1"/>
                </a:solidFill>
              </a:rPr>
              <a:t>فكرة المشروع: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6C986-92F6-57DE-B199-5617D1604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3200" dirty="0">
                <a:solidFill>
                  <a:schemeClr val="tx1"/>
                </a:solidFill>
              </a:rPr>
              <a:t>انطلقت فكرة المشروع من مفارقة نعيشها يومياً: نمتلك أجهزةً تزداد ذكاءً، بينما يتراجع وعينا بمخاطرها، لذا كان لابد من وقفة لنكون نحن الأذكى في حماية خصوصيتنا وعلاقاتنا</a:t>
            </a:r>
            <a:r>
              <a:rPr lang="ar-JO" sz="3200" dirty="0"/>
              <a:t>.</a:t>
            </a:r>
            <a:endParaRPr lang="en-US" sz="3200" dirty="0"/>
          </a:p>
          <a:p>
            <a:pPr algn="r" rtl="1"/>
            <a:r>
              <a:rPr lang="ar-JO" sz="3200" dirty="0">
                <a:solidFill>
                  <a:schemeClr val="tx1"/>
                </a:solidFill>
              </a:rPr>
              <a:t>إن هذا المشروع استجابةً للحاجة الماسة لسد الفجوة بين تطور الهواتف المذهل، وبين ضعف الثقافة الأمنية الذي قد يكلفنا بياناتنا وسلامتنا الاجتماعية.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8235957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57EAE-7FDA-B622-C4AE-A4E92A842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solidFill>
                  <a:schemeClr val="bg1"/>
                </a:solidFill>
              </a:rPr>
              <a:t>أهداف المشروع: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A756D-2BC9-9DBC-799C-73E3F5CCF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170" y="2591926"/>
            <a:ext cx="8825659" cy="3416300"/>
          </a:xfrm>
        </p:spPr>
        <p:txBody>
          <a:bodyPr>
            <a:normAutofit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ar-JO" sz="2800" dirty="0">
                <a:solidFill>
                  <a:schemeClr val="tx1"/>
                </a:solidFill>
              </a:rPr>
              <a:t>رفع مستوى الوعي المجتمعي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JO" sz="2800" dirty="0">
                <a:solidFill>
                  <a:schemeClr val="tx1"/>
                </a:solidFill>
              </a:rPr>
              <a:t>تعزيز الصحة الرقمية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JO" sz="2800" dirty="0">
                <a:solidFill>
                  <a:schemeClr val="tx1"/>
                </a:solidFill>
              </a:rPr>
              <a:t>تنمية المهارات التقنية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JO" sz="2800" dirty="0">
                <a:solidFill>
                  <a:schemeClr val="tx1"/>
                </a:solidFill>
              </a:rPr>
              <a:t>تحسين السلوك الاجتماعي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11192119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71931-0811-5171-F357-9AC7A31D6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solidFill>
                  <a:srgbClr val="FFFFFF"/>
                </a:solidFill>
              </a:rPr>
              <a:t>الية تنفيذ المشروع: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69306-C53C-705C-4417-707B98D57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JO" dirty="0"/>
              <a:t>المرحلة الأولى: الإعداد والتجهيز (قبل الانطلاق)</a:t>
            </a:r>
          </a:p>
          <a:p>
            <a:pPr algn="r" rtl="1"/>
            <a:r>
              <a:rPr lang="ar-JO" dirty="0"/>
              <a:t>تجهيز المادة العلمية</a:t>
            </a:r>
          </a:p>
          <a:p>
            <a:pPr algn="r" rtl="1"/>
            <a:r>
              <a:rPr lang="ar-JO" dirty="0"/>
              <a:t>تصميم المطبوعات والأدوات</a:t>
            </a:r>
          </a:p>
          <a:p>
            <a:pPr algn="r" rtl="1"/>
            <a:r>
              <a:rPr lang="ar-JO" dirty="0"/>
              <a:t>تدريب فريق العمل</a:t>
            </a:r>
          </a:p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المرحلة الثانية: التنفيذ العملي</a:t>
            </a:r>
          </a:p>
          <a:p>
            <a:pPr algn="r" rtl="1"/>
            <a:r>
              <a:rPr lang="ar-JO" dirty="0"/>
              <a:t>محطة الفحص</a:t>
            </a:r>
          </a:p>
          <a:p>
            <a:pPr algn="r" rtl="1"/>
            <a:r>
              <a:rPr lang="ar-JO" dirty="0"/>
              <a:t>محطة الاختبار</a:t>
            </a:r>
          </a:p>
          <a:p>
            <a:pPr algn="r" rtl="1"/>
            <a:r>
              <a:rPr lang="ar-JO" dirty="0"/>
              <a:t>ركن "التعهد الرقمي"</a:t>
            </a:r>
          </a:p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endParaRPr lang="en-US" dirty="0">
              <a:solidFill>
                <a:srgbClr val="EBEBEB"/>
              </a:solidFill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949165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2DBE9-AB24-F941-E9DC-F36C2D9F6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solidFill>
                  <a:srgbClr val="FFFFFF"/>
                </a:solidFill>
              </a:rPr>
              <a:t>تكلفة المشروع: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581C9D-E9FB-50A3-7DD8-F40F1839DD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0306798"/>
              </p:ext>
            </p:extLst>
          </p:nvPr>
        </p:nvGraphicFramePr>
        <p:xfrm>
          <a:off x="601884" y="2328815"/>
          <a:ext cx="10810754" cy="4001136"/>
        </p:xfrm>
        <a:graphic>
          <a:graphicData uri="http://schemas.openxmlformats.org/drawingml/2006/table">
            <a:tbl>
              <a:tblPr/>
              <a:tblGrid>
                <a:gridCol w="1643605">
                  <a:extLst>
                    <a:ext uri="{9D8B030D-6E8A-4147-A177-3AD203B41FA5}">
                      <a16:colId xmlns:a16="http://schemas.microsoft.com/office/drawing/2014/main" val="2202093038"/>
                    </a:ext>
                  </a:extLst>
                </a:gridCol>
                <a:gridCol w="3139526">
                  <a:extLst>
                    <a:ext uri="{9D8B030D-6E8A-4147-A177-3AD203B41FA5}">
                      <a16:colId xmlns:a16="http://schemas.microsoft.com/office/drawing/2014/main" val="1511565042"/>
                    </a:ext>
                  </a:extLst>
                </a:gridCol>
                <a:gridCol w="1849162">
                  <a:extLst>
                    <a:ext uri="{9D8B030D-6E8A-4147-A177-3AD203B41FA5}">
                      <a16:colId xmlns:a16="http://schemas.microsoft.com/office/drawing/2014/main" val="3983481204"/>
                    </a:ext>
                  </a:extLst>
                </a:gridCol>
                <a:gridCol w="4178461">
                  <a:extLst>
                    <a:ext uri="{9D8B030D-6E8A-4147-A177-3AD203B41FA5}">
                      <a16:colId xmlns:a16="http://schemas.microsoft.com/office/drawing/2014/main" val="2462884721"/>
                    </a:ext>
                  </a:extLst>
                </a:gridCol>
              </a:tblGrid>
              <a:tr h="28746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>
                          <a:effectLst/>
                          <a:latin typeface="Google Sans Text"/>
                        </a:rPr>
                        <a:t>الفئة</a:t>
                      </a:r>
                      <a:endParaRPr lang="ar-JO" sz="140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>
                          <a:effectLst/>
                          <a:latin typeface="Google Sans Text"/>
                        </a:rPr>
                        <a:t>البند (التفاصيل)</a:t>
                      </a:r>
                      <a:endParaRPr lang="ar-JO" sz="140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 dirty="0">
                          <a:effectLst/>
                          <a:latin typeface="Google Sans Text"/>
                        </a:rPr>
                        <a:t>التكلفة التقديرية (دينار أردني)</a:t>
                      </a:r>
                      <a:endParaRPr lang="ar-JO" sz="1400" dirty="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 dirty="0">
                          <a:effectLst/>
                          <a:latin typeface="Google Sans Text"/>
                        </a:rPr>
                        <a:t>ملاحظات للتوفير</a:t>
                      </a:r>
                      <a:endParaRPr lang="ar-JO" sz="1400" dirty="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833788"/>
                  </a:ext>
                </a:extLst>
              </a:tr>
              <a:tr h="60336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>
                          <a:effectLst/>
                          <a:latin typeface="Google Sans Text"/>
                        </a:rPr>
                        <a:t>الدعاية والإعلان</a:t>
                      </a:r>
                      <a:endParaRPr lang="ar-JO" sz="140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 dirty="0">
                          <a:effectLst/>
                          <a:latin typeface="Google Sans Text"/>
                        </a:rPr>
                        <a:t>لوحة "رول أب" (</a:t>
                      </a:r>
                      <a:r>
                        <a:rPr lang="en-US" sz="1400" b="1" dirty="0">
                          <a:effectLst/>
                          <a:latin typeface="Google Sans Text"/>
                        </a:rPr>
                        <a:t>Roll-up)</a:t>
                      </a:r>
                      <a:r>
                        <a:rPr lang="en-US" sz="1400" dirty="0">
                          <a:effectLst/>
                          <a:latin typeface="Google Sans Text"/>
                        </a:rPr>
                        <a:t> </a:t>
                      </a:r>
                    </a:p>
                    <a:p>
                      <a:pPr algn="r" rtl="1">
                        <a:buNone/>
                      </a:pPr>
                      <a:r>
                        <a:rPr lang="en-US" sz="1400" dirty="0">
                          <a:effectLst/>
                          <a:latin typeface="Google Sans Text"/>
                        </a:rPr>
                        <a:t>(</a:t>
                      </a:r>
                      <a:r>
                        <a:rPr lang="ar-JO" sz="1400" dirty="0">
                          <a:effectLst/>
                          <a:latin typeface="Google Sans Text"/>
                        </a:rPr>
                        <a:t>ستاند إعلاني كبير بشعار المشروع)</a:t>
                      </a: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 dirty="0">
                          <a:effectLst/>
                          <a:latin typeface="Google Sans Text"/>
                        </a:rPr>
                        <a:t>18 - 25 دينار</a:t>
                      </a:r>
                      <a:endParaRPr lang="ar-JO" sz="1400" dirty="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dirty="0">
                          <a:effectLst/>
                          <a:latin typeface="Google Sans Text"/>
                        </a:rPr>
                        <a:t>يمكن الاستغناء عنه بلوحات كرتونية يدوية (2-3 دنانير).</a:t>
                      </a: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2337910"/>
                  </a:ext>
                </a:extLst>
              </a:tr>
              <a:tr h="634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endParaRPr lang="en-US" sz="1400" dirty="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 dirty="0">
                          <a:effectLst/>
                          <a:latin typeface="Google Sans Text"/>
                        </a:rPr>
                        <a:t>طباعة "رخص القيادة الرقمية"</a:t>
                      </a:r>
                      <a:r>
                        <a:rPr lang="ar-JO" sz="1400" dirty="0">
                          <a:effectLst/>
                          <a:latin typeface="Google Sans Text"/>
                        </a:rPr>
                        <a:t> </a:t>
                      </a:r>
                    </a:p>
                    <a:p>
                      <a:pPr algn="r" rtl="1">
                        <a:buNone/>
                      </a:pPr>
                      <a:r>
                        <a:rPr lang="ar-JO" sz="1400" dirty="0">
                          <a:effectLst/>
                          <a:latin typeface="Google Sans Text"/>
                        </a:rPr>
                        <a:t>(100 بطاقة ملونة ورق مقوى)</a:t>
                      </a: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 dirty="0">
                          <a:effectLst/>
                          <a:latin typeface="Google Sans Text"/>
                        </a:rPr>
                        <a:t>8 - 12 دينار</a:t>
                      </a:r>
                      <a:endParaRPr lang="ar-JO" sz="1400" dirty="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>
                          <a:effectLst/>
                          <a:latin typeface="Google Sans Text"/>
                        </a:rPr>
                        <a:t>الطباعة في المطابع الكبيرة (مثل شارع الجامعة) أرخص من المكتبات الصغيرة.</a:t>
                      </a: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7472992"/>
                  </a:ext>
                </a:extLst>
              </a:tr>
              <a:tr h="70605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>
                          <a:effectLst/>
                          <a:latin typeface="Google Sans Text"/>
                        </a:rPr>
                        <a:t>مستلزمات "العيادة"</a:t>
                      </a:r>
                      <a:endParaRPr lang="ar-JO" sz="140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 dirty="0">
                          <a:effectLst/>
                          <a:latin typeface="Google Sans Text"/>
                        </a:rPr>
                        <a:t>مناديل كحولية طبية (</a:t>
                      </a:r>
                      <a:r>
                        <a:rPr lang="en-US" sz="1400" b="1" dirty="0">
                          <a:effectLst/>
                          <a:latin typeface="Google Sans Text"/>
                        </a:rPr>
                        <a:t>Alcohol Swabs)</a:t>
                      </a:r>
                      <a:r>
                        <a:rPr lang="en-US" sz="1400" dirty="0">
                          <a:effectLst/>
                          <a:latin typeface="Google Sans Text"/>
                        </a:rPr>
                        <a:t> </a:t>
                      </a:r>
                    </a:p>
                    <a:p>
                      <a:pPr algn="r" rtl="1">
                        <a:buNone/>
                      </a:pPr>
                      <a:r>
                        <a:rPr lang="en-US" sz="1400" dirty="0">
                          <a:effectLst/>
                          <a:latin typeface="Google Sans Text"/>
                        </a:rPr>
                        <a:t>(</a:t>
                      </a:r>
                      <a:r>
                        <a:rPr lang="ar-JO" sz="1400" dirty="0">
                          <a:effectLst/>
                          <a:latin typeface="Google Sans Text"/>
                        </a:rPr>
                        <a:t>علبة فيها 100 حبة)</a:t>
                      </a: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>
                          <a:effectLst/>
                          <a:latin typeface="Google Sans Text"/>
                        </a:rPr>
                        <a:t>3 - 5 دنانير</a:t>
                      </a:r>
                      <a:endParaRPr lang="ar-JO" sz="140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>
                          <a:effectLst/>
                          <a:latin typeface="Google Sans Text"/>
                        </a:rPr>
                        <a:t>متوفرة في أي صيدلية.</a:t>
                      </a: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531151"/>
                  </a:ext>
                </a:extLst>
              </a:tr>
              <a:tr h="28746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endParaRPr lang="en-US" sz="1400" dirty="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>
                          <a:effectLst/>
                          <a:latin typeface="Google Sans Text"/>
                        </a:rPr>
                        <a:t>قفازات طبية + معقم يدين</a:t>
                      </a:r>
                      <a:endParaRPr lang="ar-JO" sz="140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>
                          <a:effectLst/>
                          <a:latin typeface="Google Sans Text"/>
                        </a:rPr>
                        <a:t>3 - 5 دنانير</a:t>
                      </a:r>
                      <a:endParaRPr lang="ar-JO" sz="140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>
                          <a:effectLst/>
                          <a:latin typeface="Google Sans Text"/>
                        </a:rPr>
                        <a:t>لإعطاء طابع احترافي لفريق العمل.</a:t>
                      </a: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275253"/>
                  </a:ext>
                </a:extLst>
              </a:tr>
              <a:tr h="61536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>
                          <a:effectLst/>
                          <a:latin typeface="Google Sans Text"/>
                        </a:rPr>
                        <a:t>الهدايا والجوائز</a:t>
                      </a:r>
                      <a:endParaRPr lang="ar-JO" sz="140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 dirty="0">
                          <a:effectLst/>
                          <a:latin typeface="Google Sans Text"/>
                        </a:rPr>
                        <a:t>أغطية كاميرا (</a:t>
                      </a:r>
                      <a:r>
                        <a:rPr lang="en-US" sz="1400" b="1" dirty="0">
                          <a:effectLst/>
                          <a:latin typeface="Google Sans Text"/>
                        </a:rPr>
                        <a:t>Webcam Covers)</a:t>
                      </a:r>
                      <a:r>
                        <a:rPr lang="en-US" sz="1400" dirty="0">
                          <a:effectLst/>
                          <a:latin typeface="Google Sans Text"/>
                        </a:rPr>
                        <a:t> </a:t>
                      </a:r>
                    </a:p>
                    <a:p>
                      <a:pPr algn="r" rtl="1">
                        <a:buNone/>
                      </a:pPr>
                      <a:r>
                        <a:rPr lang="en-US" sz="1400" dirty="0">
                          <a:effectLst/>
                          <a:latin typeface="Google Sans Text"/>
                        </a:rPr>
                        <a:t>(</a:t>
                      </a:r>
                      <a:r>
                        <a:rPr lang="ar-JO" sz="1400" dirty="0">
                          <a:effectLst/>
                          <a:latin typeface="Google Sans Text"/>
                        </a:rPr>
                        <a:t>عدد 50 حبة لتوزيعها كجوائز)</a:t>
                      </a: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 dirty="0">
                          <a:effectLst/>
                          <a:latin typeface="Google Sans Text"/>
                        </a:rPr>
                        <a:t>15 - 25 دينار</a:t>
                      </a:r>
                      <a:endParaRPr lang="ar-JO" sz="1400" dirty="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>
                          <a:effectLst/>
                          <a:latin typeface="Google Sans Text"/>
                        </a:rPr>
                        <a:t>السعر يعتمد إذا اشتريتها "جملة" من وسط البلد أو محلات الموبايل.</a:t>
                      </a: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70625"/>
                  </a:ext>
                </a:extLst>
              </a:tr>
              <a:tr h="28746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endParaRPr lang="en-US" sz="1400" dirty="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>
                          <a:effectLst/>
                          <a:latin typeface="Google Sans Text"/>
                        </a:rPr>
                        <a:t>ضيافة بسيطة (حلويات/شوكولاتة)</a:t>
                      </a:r>
                      <a:endParaRPr lang="ar-JO" sz="140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>
                          <a:effectLst/>
                          <a:latin typeface="Google Sans Text"/>
                        </a:rPr>
                        <a:t>5 - 10 دنانير</a:t>
                      </a:r>
                      <a:endParaRPr lang="ar-JO" sz="140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>
                          <a:effectLst/>
                          <a:latin typeface="Google Sans Text"/>
                        </a:rPr>
                        <a:t>كيس شوكولاتة مرتب للزوار.</a:t>
                      </a: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966870"/>
                  </a:ext>
                </a:extLst>
              </a:tr>
              <a:tr h="28746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>
                          <a:effectLst/>
                          <a:latin typeface="Google Sans Text"/>
                        </a:rPr>
                        <a:t>تجهيز المكان</a:t>
                      </a:r>
                      <a:endParaRPr lang="ar-JO" sz="140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>
                          <a:effectLst/>
                          <a:latin typeface="Google Sans Text"/>
                        </a:rPr>
                        <a:t>مفرش طاولة + ستاندات ورقية صغيرة</a:t>
                      </a:r>
                      <a:endParaRPr lang="ar-JO" sz="140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 b="1" dirty="0">
                          <a:effectLst/>
                          <a:latin typeface="Google Sans Text"/>
                        </a:rPr>
                        <a:t>5 دنانير</a:t>
                      </a:r>
                      <a:endParaRPr lang="ar-JO" sz="1400" dirty="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400">
                          <a:effectLst/>
                          <a:latin typeface="Google Sans Text"/>
                        </a:rPr>
                        <a:t>لتنسيق الطاولة بشكل جذاب.</a:t>
                      </a: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9290957"/>
                  </a:ext>
                </a:extLst>
              </a:tr>
              <a:tr h="142092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r>
                        <a:rPr lang="ar-JO" sz="1800" b="1" dirty="0">
                          <a:effectLst/>
                          <a:latin typeface="Google Sans Text"/>
                        </a:rPr>
                        <a:t>المجموع الكلي(تقريبياً)  :55 - 85 دينار أردني</a:t>
                      </a:r>
                      <a:endParaRPr lang="ar-JO" sz="1800" dirty="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endParaRPr/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endParaRPr dirty="0"/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 rtl="1">
                        <a:buNone/>
                      </a:pPr>
                      <a:endParaRPr lang="en-US" sz="1400" dirty="0">
                        <a:effectLst/>
                        <a:latin typeface="Google Sans Text"/>
                      </a:endParaRPr>
                    </a:p>
                  </a:txBody>
                  <a:tcPr marL="17454" marR="17454" marT="8728" marB="8728" anchor="ctr">
                    <a:lnL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1876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11508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A1A1-85E2-A858-5234-D39561EF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solidFill>
                  <a:srgbClr val="FFFFFF"/>
                </a:solidFill>
              </a:rPr>
              <a:t>النتاىج المتوقع للمشروع: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819C9-F547-02CA-F4A6-B4CDDD965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ar-SA" altLang="en-US" sz="2000" b="1" dirty="0">
                <a:solidFill>
                  <a:schemeClr val="tx1"/>
                </a:solidFill>
                <a:latin typeface="Arial" panose="020B0604020202020204" pitchFamily="34" charset="0"/>
              </a:rPr>
              <a:t>تأمين فوري</a:t>
            </a:r>
            <a:r>
              <a:rPr lang="en-US" alt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ar-SA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حماية هواتف الزوار بشكل عملي من خلال ضبط إعدادات الخصوصية وإغلاق الثغرات داخل "العيادة التقنية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".</a:t>
            </a:r>
            <a:endParaRPr lang="ar-JO" altLang="en-US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4" indent="-34290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endParaRPr lang="en-US" altLang="en-US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ar-SA" altLang="en-US" sz="2000" b="1" dirty="0">
                <a:solidFill>
                  <a:schemeClr val="tx1"/>
                </a:solidFill>
                <a:latin typeface="Arial" panose="020B0604020202020204" pitchFamily="34" charset="0"/>
              </a:rPr>
              <a:t>محو الأمية الأمنية</a:t>
            </a:r>
            <a:r>
              <a:rPr lang="en-US" alt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ar-SA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تزويد المشاركين بمهارات كشف الروابط والرسائل المحتالة، ومنحهم "رخصة القيادة الرقمية" كدليل على وعيهم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ar-JO" altLang="en-US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endParaRPr lang="en-US" altLang="en-US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ar-SA" altLang="en-US" sz="2000" b="1" dirty="0">
                <a:solidFill>
                  <a:schemeClr val="tx1"/>
                </a:solidFill>
                <a:latin typeface="Arial" panose="020B0604020202020204" pitchFamily="34" charset="0"/>
              </a:rPr>
              <a:t>تعزيز الصحة الرقمية</a:t>
            </a:r>
            <a:r>
              <a:rPr lang="en-US" alt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ar-SA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نشر ثقافة "التوازن" وتقليل ساعات استخدام الشاشة لتحسين الصحة النفسية والاجتماعية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ar-JO" altLang="en-US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endParaRPr lang="en-US" altLang="en-US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ar-SA" altLang="en-US" sz="2000" b="1" dirty="0">
                <a:solidFill>
                  <a:schemeClr val="tx1"/>
                </a:solidFill>
                <a:latin typeface="Arial" panose="020B0604020202020204" pitchFamily="34" charset="0"/>
              </a:rPr>
              <a:t>قياس الأثر</a:t>
            </a:r>
            <a:r>
              <a:rPr lang="en-US" alt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ar-SA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الخروج بإحصائية واقعية عن مستوى الوعي التقني وأبرز الأخطاء الشائعة لدى الفئة المستهدفة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just" rt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85078476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197</TotalTime>
  <Words>406</Words>
  <Application>Microsoft Office PowerPoint</Application>
  <PresentationFormat>Widescreen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Google Sans Text</vt:lpstr>
      <vt:lpstr>Wingdings</vt:lpstr>
      <vt:lpstr>Wingdings 3</vt:lpstr>
      <vt:lpstr>Ion Boardroom</vt:lpstr>
      <vt:lpstr>لا تكن أسيراً لشاشتك</vt:lpstr>
      <vt:lpstr>فكرة المشروع:</vt:lpstr>
      <vt:lpstr>أهداف المشروع:</vt:lpstr>
      <vt:lpstr>الية تنفيذ المشروع:</vt:lpstr>
      <vt:lpstr>تكلفة المشروع:</vt:lpstr>
      <vt:lpstr>النتاىج المتوقع للمشروع: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 Quteishat</dc:creator>
  <cp:lastModifiedBy>Anas Quteishat</cp:lastModifiedBy>
  <cp:revision>4</cp:revision>
  <dcterms:created xsi:type="dcterms:W3CDTF">2025-11-22T11:29:15Z</dcterms:created>
  <dcterms:modified xsi:type="dcterms:W3CDTF">2025-11-22T14:46:56Z</dcterms:modified>
</cp:coreProperties>
</file>