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8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3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1.png"/><Relationship Id="rId5" Type="http://schemas.openxmlformats.org/officeDocument/2006/relationships/image" Target="../media/image16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5.png"/><Relationship Id="rId9" Type="http://schemas.openxmlformats.org/officeDocument/2006/relationships/image" Target="../media/image7.png"/><Relationship Id="rId1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34.png"/><Relationship Id="rId5" Type="http://schemas.openxmlformats.org/officeDocument/2006/relationships/image" Target="../media/image29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4" Type="http://schemas.openxmlformats.org/officeDocument/2006/relationships/image" Target="../media/image28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3" Type="http://schemas.openxmlformats.org/officeDocument/2006/relationships/image" Target="../media/image40.png"/><Relationship Id="rId7" Type="http://schemas.openxmlformats.org/officeDocument/2006/relationships/image" Target="../media/image13.png"/><Relationship Id="rId12" Type="http://schemas.openxmlformats.org/officeDocument/2006/relationships/image" Target="../media/image48.png"/><Relationship Id="rId2" Type="http://schemas.openxmlformats.org/officeDocument/2006/relationships/image" Target="../media/image39.png"/><Relationship Id="rId16" Type="http://schemas.openxmlformats.org/officeDocument/2006/relationships/image" Target="../media/image5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11" Type="http://schemas.openxmlformats.org/officeDocument/2006/relationships/image" Target="../media/image47.png"/><Relationship Id="rId5" Type="http://schemas.openxmlformats.org/officeDocument/2006/relationships/image" Target="../media/image42.png"/><Relationship Id="rId15" Type="http://schemas.openxmlformats.org/officeDocument/2006/relationships/image" Target="../media/image50.png"/><Relationship Id="rId10" Type="http://schemas.openxmlformats.org/officeDocument/2006/relationships/image" Target="../media/image46.png"/><Relationship Id="rId4" Type="http://schemas.openxmlformats.org/officeDocument/2006/relationships/image" Target="../media/image41.png"/><Relationship Id="rId9" Type="http://schemas.openxmlformats.org/officeDocument/2006/relationships/image" Target="../media/image45.png"/><Relationship Id="rId14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13" Type="http://schemas.openxmlformats.org/officeDocument/2006/relationships/image" Target="../media/image62.png"/><Relationship Id="rId3" Type="http://schemas.openxmlformats.org/officeDocument/2006/relationships/image" Target="../media/image27.png"/><Relationship Id="rId7" Type="http://schemas.openxmlformats.org/officeDocument/2006/relationships/image" Target="../media/image56.png"/><Relationship Id="rId12" Type="http://schemas.openxmlformats.org/officeDocument/2006/relationships/image" Target="../media/image61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11" Type="http://schemas.openxmlformats.org/officeDocument/2006/relationships/image" Target="../media/image60.png"/><Relationship Id="rId5" Type="http://schemas.openxmlformats.org/officeDocument/2006/relationships/image" Target="../media/image5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Relationship Id="rId14" Type="http://schemas.openxmlformats.org/officeDocument/2006/relationships/image" Target="../media/image6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976D2">
                  <a:alpha val="70000"/>
                </a:srgbClr>
              </a:gs>
              <a:gs pos="100000">
                <a:srgbClr val="1976D2">
                  <a:alpha val="70000"/>
                </a:srgb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752556" y="1523999"/>
            <a:ext cx="8686582" cy="1371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680"/>
              </a:lnSpc>
              <a:spcBef>
                <a:spcPts val="0"/>
              </a:spcBef>
              <a:spcAft>
                <a:spcPts val="1950"/>
              </a:spcAft>
            </a:pPr>
            <a:r>
              <a:rPr sz="3588" b="1">
                <a:solidFill>
                  <a:srgbClr val="FFFFFF"/>
                </a:solidFill>
              </a:rPr>
              <a:t>الخلايا الجذعية المستخرجة من الأسنان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2556" y="3181350"/>
            <a:ext cx="8686582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600"/>
              </a:spcAft>
            </a:pPr>
            <a:r>
              <a:rPr sz="1435" b="0">
                <a:solidFill>
                  <a:srgbClr val="FFFFFF"/>
                </a:solidFill>
              </a:rPr>
              <a:t>الخصائص والفوائد الطبية المستقبلية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85165" y="4029947"/>
            <a:ext cx="1021370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600"/>
              </a:spcAft>
            </a:pPr>
            <a:r>
              <a:rPr lang="ar-JO" sz="1435" b="0" dirty="0">
                <a:solidFill>
                  <a:srgbClr val="FFFFFF"/>
                </a:solidFill>
              </a:rPr>
              <a:t>احمد ابو حسين</a:t>
            </a:r>
            <a:endParaRPr sz="1435" b="0" dirty="0">
              <a:solidFill>
                <a:srgbClr val="FFFFFF"/>
              </a:solidFill>
            </a:endParaRP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7253" y="4845718"/>
            <a:ext cx="457188" cy="3669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5374"/>
          </a:xfrm>
          <a:prstGeom prst="rect">
            <a:avLst/>
          </a:prstGeom>
          <a:solidFill>
            <a:srgbClr val="1976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مفهوم الخلايا الجذعية وأنواعها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05352" y="1381124"/>
            <a:ext cx="5238619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04"/>
              <a:t>  </a:t>
            </a:r>
            <a:r>
              <a:rPr sz="1435" b="1">
                <a:solidFill>
                  <a:srgbClr val="1976D2"/>
                </a:solidFill>
              </a:rPr>
              <a:t>ما هي الخلايا الجذعية؟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915377" y="1517332"/>
            <a:ext cx="228594" cy="16573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5905352" y="1952624"/>
            <a:ext cx="5238619" cy="581025"/>
          </a:xfrm>
          <a:prstGeom prst="roundRect">
            <a:avLst>
              <a:gd name="adj" fmla="val 26229"/>
            </a:avLst>
          </a:prstGeom>
          <a:solidFill>
            <a:srgbClr val="1976D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72505" y="2145030"/>
            <a:ext cx="228594" cy="20573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38739" y="2066924"/>
            <a:ext cx="4190895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خلايا </a:t>
            </a:r>
            <a:r>
              <a:rPr sz="1196" b="1">
                <a:solidFill>
                  <a:srgbClr val="1976D2"/>
                </a:solidFill>
              </a:rPr>
              <a:t>سحرية</a:t>
            </a:r>
            <a:r>
              <a:rPr sz="1196" b="0">
                <a:solidFill>
                  <a:srgbClr val="333333"/>
                </a:solidFill>
              </a:rPr>
              <a:t> قادرة على التحول لأي نوع من خلايا الجسم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05352" y="2867025"/>
            <a:ext cx="5238619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04"/>
              <a:t>  </a:t>
            </a:r>
            <a:r>
              <a:rPr sz="1435" b="1">
                <a:solidFill>
                  <a:srgbClr val="1976D2"/>
                </a:solidFill>
              </a:rPr>
              <a:t>قدراتها المذهلة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915377" y="2983229"/>
            <a:ext cx="228594" cy="205739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5905352" y="3438525"/>
            <a:ext cx="5238619" cy="581025"/>
          </a:xfrm>
          <a:prstGeom prst="roundRect">
            <a:avLst>
              <a:gd name="adj" fmla="val 26229"/>
            </a:avLst>
          </a:prstGeom>
          <a:solidFill>
            <a:srgbClr val="1976D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772505" y="3650932"/>
            <a:ext cx="228594" cy="16573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286442" y="3552825"/>
            <a:ext cx="334319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976D2"/>
                </a:solidFill>
              </a:rPr>
              <a:t>النسخ والتكاثر</a:t>
            </a:r>
            <a:r>
              <a:rPr sz="1196" b="0">
                <a:solidFill>
                  <a:srgbClr val="333333"/>
                </a:solidFill>
              </a:rPr>
              <a:t>: صنع نسخ جديدة من نفسها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905352" y="4114800"/>
            <a:ext cx="5238619" cy="581025"/>
          </a:xfrm>
          <a:prstGeom prst="roundRect">
            <a:avLst>
              <a:gd name="adj" fmla="val 26229"/>
            </a:avLst>
          </a:prstGeom>
          <a:solidFill>
            <a:srgbClr val="1976D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772505" y="4291965"/>
            <a:ext cx="228594" cy="21717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743531" y="4229100"/>
            <a:ext cx="3886102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976D2"/>
                </a:solidFill>
              </a:rPr>
              <a:t>التحول والتخصص</a:t>
            </a:r>
            <a:r>
              <a:rPr sz="1196" b="0">
                <a:solidFill>
                  <a:srgbClr val="333333"/>
                </a:solidFill>
              </a:rPr>
              <a:t>: التغير لخلايا ذات وظائف محددة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05352" y="5029200"/>
            <a:ext cx="5238619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04"/>
              <a:t>  </a:t>
            </a:r>
            <a:r>
              <a:rPr sz="1435" b="1">
                <a:solidFill>
                  <a:srgbClr val="1976D2"/>
                </a:solidFill>
              </a:rPr>
              <a:t>أنواع الخلايا الجذعية</a:t>
            </a:r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915377" y="5141594"/>
            <a:ext cx="228594" cy="194309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10039099" y="5600700"/>
            <a:ext cx="1104872" cy="504824"/>
          </a:xfrm>
          <a:prstGeom prst="roundRect">
            <a:avLst>
              <a:gd name="adj" fmla="val 30188"/>
            </a:avLst>
          </a:prstGeom>
          <a:solidFill>
            <a:srgbClr val="1976D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039099" y="5600700"/>
            <a:ext cx="1104872" cy="50482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/>
              <a:t>  </a:t>
            </a:r>
            <a:r>
              <a:rPr sz="1076" b="1">
                <a:solidFill>
                  <a:srgbClr val="1976D2"/>
                </a:solidFill>
              </a:rPr>
              <a:t>الجنينية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810604" y="5772710"/>
            <a:ext cx="190495" cy="151279"/>
          </a:xfrm>
          <a:prstGeom prst="rect">
            <a:avLst/>
          </a:prstGeom>
        </p:spPr>
      </p:pic>
      <p:sp>
        <p:nvSpPr>
          <p:cNvPr id="22" name="Rounded Rectangle 21"/>
          <p:cNvSpPr/>
          <p:nvPr/>
        </p:nvSpPr>
        <p:spPr>
          <a:xfrm>
            <a:off x="8867553" y="5600700"/>
            <a:ext cx="1019149" cy="504824"/>
          </a:xfrm>
          <a:prstGeom prst="roundRect">
            <a:avLst>
              <a:gd name="adj" fmla="val 30188"/>
            </a:avLst>
          </a:prstGeom>
          <a:solidFill>
            <a:srgbClr val="1976D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867553" y="5600700"/>
            <a:ext cx="1019149" cy="50482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/>
              <a:t>  </a:t>
            </a:r>
            <a:r>
              <a:rPr sz="1076" b="1">
                <a:solidFill>
                  <a:srgbClr val="1976D2"/>
                </a:solidFill>
              </a:rPr>
              <a:t>البالغة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562860" y="5778313"/>
            <a:ext cx="190495" cy="140073"/>
          </a:xfrm>
          <a:prstGeom prst="rect">
            <a:avLst/>
          </a:prstGeom>
        </p:spPr>
      </p:pic>
      <p:sp>
        <p:nvSpPr>
          <p:cNvPr id="25" name="Rounded Rectangle 24"/>
          <p:cNvSpPr/>
          <p:nvPr/>
        </p:nvSpPr>
        <p:spPr>
          <a:xfrm>
            <a:off x="7457888" y="5600700"/>
            <a:ext cx="1266793" cy="504824"/>
          </a:xfrm>
          <a:prstGeom prst="roundRect">
            <a:avLst>
              <a:gd name="adj" fmla="val 30188"/>
            </a:avLst>
          </a:prstGeom>
          <a:solidFill>
            <a:srgbClr val="1976D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457888" y="5600700"/>
            <a:ext cx="1266793" cy="50482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/>
              <a:t>  </a:t>
            </a:r>
            <a:r>
              <a:rPr sz="1076" b="1">
                <a:solidFill>
                  <a:srgbClr val="1976D2"/>
                </a:solidFill>
              </a:rPr>
              <a:t>المستحثة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391315" y="5778313"/>
            <a:ext cx="190495" cy="140073"/>
          </a:xfrm>
          <a:prstGeom prst="rect">
            <a:avLst/>
          </a:prstGeom>
        </p:spPr>
      </p:pic>
      <p:sp>
        <p:nvSpPr>
          <p:cNvPr id="28" name="Rounded Rectangle 27"/>
          <p:cNvSpPr/>
          <p:nvPr/>
        </p:nvSpPr>
        <p:spPr>
          <a:xfrm>
            <a:off x="5933926" y="5600700"/>
            <a:ext cx="1381090" cy="504824"/>
          </a:xfrm>
          <a:prstGeom prst="roundRect">
            <a:avLst>
              <a:gd name="adj" fmla="val 30188"/>
            </a:avLst>
          </a:prstGeom>
          <a:solidFill>
            <a:srgbClr val="1976D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5933926" y="5600700"/>
            <a:ext cx="1381090" cy="50482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/>
              <a:t>  </a:t>
            </a:r>
            <a:r>
              <a:rPr sz="1076" b="1">
                <a:solidFill>
                  <a:srgbClr val="1976D2"/>
                </a:solidFill>
              </a:rPr>
              <a:t>قبل الولادة</a:t>
            </a: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981650" y="5767107"/>
            <a:ext cx="190495" cy="162485"/>
          </a:xfrm>
          <a:prstGeom prst="rect">
            <a:avLst/>
          </a:prstGeom>
        </p:spPr>
      </p:pic>
      <p:sp>
        <p:nvSpPr>
          <p:cNvPr id="31" name="Rounded Rectangle 30"/>
          <p:cNvSpPr/>
          <p:nvPr/>
        </p:nvSpPr>
        <p:spPr>
          <a:xfrm>
            <a:off x="666733" y="2343150"/>
            <a:ext cx="5238619" cy="3257550"/>
          </a:xfrm>
          <a:prstGeom prst="roundRect">
            <a:avLst/>
          </a:prstGeom>
          <a:blipFill>
            <a:blip r:embed="rId11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00100"/>
          </a:xfrm>
          <a:prstGeom prst="rect">
            <a:avLst/>
          </a:prstGeom>
          <a:solidFill>
            <a:srgbClr val="1976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80990" y="114300"/>
            <a:ext cx="11429714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913" b="1">
                <a:solidFill>
                  <a:srgbClr val="FFFFFF"/>
                </a:solidFill>
              </a:rPr>
              <a:t>خصائص وأنواع الخلايا الجذعية السنية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76678" y="942975"/>
            <a:ext cx="674353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76D2"/>
                </a:solidFill>
              </a:rPr>
              <a:t>ما هي الخلايا الجذعية السنية؟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391615" y="1031081"/>
            <a:ext cx="228594" cy="185737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286542" y="1371600"/>
            <a:ext cx="3333666" cy="438149"/>
          </a:xfrm>
          <a:prstGeom prst="roundRect">
            <a:avLst>
              <a:gd name="adj" fmla="val 2608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682020" y="1495424"/>
            <a:ext cx="733406" cy="19049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239019" y="1447800"/>
            <a:ext cx="1257268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خلايا </a:t>
            </a:r>
            <a:r>
              <a:rPr sz="956" b="1">
                <a:solidFill>
                  <a:srgbClr val="1976D2"/>
                </a:solidFill>
              </a:rPr>
              <a:t>خاصة بالأسنان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876678" y="1371600"/>
            <a:ext cx="3333666" cy="438149"/>
          </a:xfrm>
          <a:prstGeom prst="roundRect">
            <a:avLst>
              <a:gd name="adj" fmla="val 2608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24601" y="1505230"/>
            <a:ext cx="190495" cy="17088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19649" y="1447800"/>
            <a:ext cx="1828754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قادرة على </a:t>
            </a:r>
            <a:r>
              <a:rPr sz="956" b="1">
                <a:solidFill>
                  <a:srgbClr val="1976D2"/>
                </a:solidFill>
              </a:rPr>
              <a:t>إعادة بناء</a:t>
            </a:r>
            <a:r>
              <a:rPr sz="956" b="0">
                <a:solidFill>
                  <a:srgbClr val="333333"/>
                </a:solidFill>
              </a:rPr>
              <a:t> الأنسجة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76678" y="2000250"/>
            <a:ext cx="674353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76D2"/>
                </a:solidFill>
              </a:rPr>
              <a:t>مميزاتها الرائعة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391615" y="2063114"/>
            <a:ext cx="228594" cy="217170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8286542" y="2428875"/>
            <a:ext cx="3333666" cy="438149"/>
          </a:xfrm>
          <a:prstGeom prst="roundRect">
            <a:avLst>
              <a:gd name="adj" fmla="val 2608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1334466" y="2579313"/>
            <a:ext cx="190495" cy="13727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410564" y="2505074"/>
            <a:ext cx="847703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1976D2"/>
                </a:solidFill>
              </a:rPr>
              <a:t>تتكاثر بسرعة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876678" y="2428875"/>
            <a:ext cx="3333666" cy="438149"/>
          </a:xfrm>
          <a:prstGeom prst="roundRect">
            <a:avLst>
              <a:gd name="adj" fmla="val 2608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924601" y="2566707"/>
            <a:ext cx="190495" cy="16248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314917" y="2505074"/>
            <a:ext cx="1533486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يمكن </a:t>
            </a:r>
            <a:r>
              <a:rPr sz="956" b="1">
                <a:solidFill>
                  <a:srgbClr val="1976D2"/>
                </a:solidFill>
              </a:rPr>
              <a:t>تجميدها</a:t>
            </a:r>
            <a:r>
              <a:rPr sz="956" b="0">
                <a:solidFill>
                  <a:srgbClr val="333333"/>
                </a:solidFill>
              </a:rPr>
              <a:t> وحفظها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876678" y="2943225"/>
            <a:ext cx="6743531" cy="438149"/>
          </a:xfrm>
          <a:prstGeom prst="roundRect">
            <a:avLst>
              <a:gd name="adj" fmla="val 2608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1334466" y="3072652"/>
            <a:ext cx="190495" cy="17929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9810504" y="3019424"/>
            <a:ext cx="1447763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1976D2"/>
                </a:solidFill>
              </a:rPr>
              <a:t>آمنة</a:t>
            </a:r>
            <a:r>
              <a:rPr sz="956" b="0">
                <a:solidFill>
                  <a:srgbClr val="333333"/>
                </a:solidFill>
              </a:rPr>
              <a:t> ولا يرفضها الجسم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6678" y="3571875"/>
            <a:ext cx="674353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76D2"/>
                </a:solidFill>
              </a:rPr>
              <a:t>أنواعها المختلفة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1391615" y="3655695"/>
            <a:ext cx="228594" cy="194309"/>
          </a:xfrm>
          <a:prstGeom prst="rect">
            <a:avLst/>
          </a:prstGeom>
        </p:spPr>
      </p:pic>
      <p:sp>
        <p:nvSpPr>
          <p:cNvPr id="25" name="Rounded Rectangle 24"/>
          <p:cNvSpPr/>
          <p:nvPr/>
        </p:nvSpPr>
        <p:spPr>
          <a:xfrm>
            <a:off x="10134346" y="4000500"/>
            <a:ext cx="1485862" cy="361950"/>
          </a:xfrm>
          <a:prstGeom prst="roundRect">
            <a:avLst>
              <a:gd name="adj" fmla="val 31578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10134346" y="4000500"/>
            <a:ext cx="1485862" cy="361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/>
              <a:t>  </a:t>
            </a:r>
            <a:r>
              <a:rPr sz="837" b="1">
                <a:solidFill>
                  <a:srgbClr val="1976D2"/>
                </a:solidFill>
              </a:rPr>
              <a:t>لب السن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0857651" y="4105274"/>
            <a:ext cx="572640" cy="152400"/>
          </a:xfrm>
          <a:prstGeom prst="rect">
            <a:avLst/>
          </a:prstGeom>
        </p:spPr>
      </p:pic>
      <p:sp>
        <p:nvSpPr>
          <p:cNvPr id="28" name="Rounded Rectangle 27"/>
          <p:cNvSpPr/>
          <p:nvPr/>
        </p:nvSpPr>
        <p:spPr>
          <a:xfrm>
            <a:off x="8848503" y="4000500"/>
            <a:ext cx="1209644" cy="361950"/>
          </a:xfrm>
          <a:prstGeom prst="roundRect">
            <a:avLst>
              <a:gd name="adj" fmla="val 31578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848503" y="4000500"/>
            <a:ext cx="1209644" cy="361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/>
              <a:t>  </a:t>
            </a:r>
            <a:r>
              <a:rPr sz="837" b="1">
                <a:solidFill>
                  <a:srgbClr val="1976D2"/>
                </a:solidFill>
              </a:rPr>
              <a:t>الأسنان اللبنية</a:t>
            </a: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9810504" y="4121603"/>
            <a:ext cx="152396" cy="119742"/>
          </a:xfrm>
          <a:prstGeom prst="rect">
            <a:avLst/>
          </a:prstGeom>
        </p:spPr>
      </p:pic>
      <p:sp>
        <p:nvSpPr>
          <p:cNvPr id="31" name="Rounded Rectangle 30"/>
          <p:cNvSpPr/>
          <p:nvPr/>
        </p:nvSpPr>
        <p:spPr>
          <a:xfrm>
            <a:off x="7638859" y="4000500"/>
            <a:ext cx="1133446" cy="361950"/>
          </a:xfrm>
          <a:prstGeom prst="roundRect">
            <a:avLst>
              <a:gd name="adj" fmla="val 31578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7638859" y="4000500"/>
            <a:ext cx="1133446" cy="361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/>
              <a:t>  </a:t>
            </a:r>
            <a:r>
              <a:rPr sz="837" b="1">
                <a:solidFill>
                  <a:srgbClr val="1976D2"/>
                </a:solidFill>
              </a:rPr>
              <a:t>الرباط اللثوي</a:t>
            </a:r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524661" y="4139292"/>
            <a:ext cx="152396" cy="84364"/>
          </a:xfrm>
          <a:prstGeom prst="rect">
            <a:avLst/>
          </a:prstGeom>
        </p:spPr>
      </p:pic>
      <p:sp>
        <p:nvSpPr>
          <p:cNvPr id="34" name="Rounded Rectangle 33"/>
          <p:cNvSpPr/>
          <p:nvPr/>
        </p:nvSpPr>
        <p:spPr>
          <a:xfrm>
            <a:off x="6448263" y="4000500"/>
            <a:ext cx="1114397" cy="361950"/>
          </a:xfrm>
          <a:prstGeom prst="roundRect">
            <a:avLst>
              <a:gd name="adj" fmla="val 31578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448263" y="4000500"/>
            <a:ext cx="1114397" cy="361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/>
              <a:t>  </a:t>
            </a:r>
            <a:r>
              <a:rPr sz="837" b="1">
                <a:solidFill>
                  <a:srgbClr val="1976D2"/>
                </a:solidFill>
              </a:rPr>
              <a:t>حليمة القمة</a:t>
            </a:r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315017" y="4137932"/>
            <a:ext cx="152396" cy="87085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5381490" y="4000500"/>
            <a:ext cx="1000099" cy="361950"/>
          </a:xfrm>
          <a:prstGeom prst="roundRect">
            <a:avLst>
              <a:gd name="adj" fmla="val 31578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5381490" y="4000500"/>
            <a:ext cx="1000099" cy="361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/>
              <a:t>  </a:t>
            </a:r>
            <a:r>
              <a:rPr sz="837" b="1">
                <a:solidFill>
                  <a:srgbClr val="1976D2"/>
                </a:solidFill>
              </a:rPr>
              <a:t>جراب السن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6124421" y="4124324"/>
            <a:ext cx="152396" cy="114300"/>
          </a:xfrm>
          <a:prstGeom prst="rect">
            <a:avLst/>
          </a:prstGeom>
        </p:spPr>
      </p:pic>
      <p:sp>
        <p:nvSpPr>
          <p:cNvPr id="40" name="Rounded Rectangle 39"/>
          <p:cNvSpPr/>
          <p:nvPr/>
        </p:nvSpPr>
        <p:spPr>
          <a:xfrm>
            <a:off x="609584" y="2381250"/>
            <a:ext cx="4048023" cy="2886075"/>
          </a:xfrm>
          <a:prstGeom prst="roundRect">
            <a:avLst/>
          </a:prstGeom>
          <a:blipFill>
            <a:blip r:embed="rId1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00100"/>
          </a:xfrm>
          <a:prstGeom prst="rect">
            <a:avLst/>
          </a:prstGeom>
          <a:solidFill>
            <a:srgbClr val="1976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80990" y="114300"/>
            <a:ext cx="11429714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913" b="1">
                <a:solidFill>
                  <a:srgbClr val="FFFFFF"/>
                </a:solidFill>
              </a:rPr>
              <a:t>الفرق بين الخلايا الجذعية السنية والأنواع الأخرى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76678" y="942975"/>
            <a:ext cx="674353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76D2"/>
                </a:solidFill>
              </a:rPr>
              <a:t>مصادر الخلايا الجذعية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391615" y="1041082"/>
            <a:ext cx="228594" cy="16573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9419989" y="1371600"/>
            <a:ext cx="2200219" cy="1123949"/>
          </a:xfrm>
          <a:prstGeom prst="roundRect">
            <a:avLst>
              <a:gd name="adj" fmla="val 10169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10334366" y="146684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26962" y="1552574"/>
            <a:ext cx="795799" cy="2095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134346" y="1904999"/>
            <a:ext cx="781030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95"/>
              </a:spcAft>
            </a:pPr>
            <a:r>
              <a:rPr sz="837" b="1">
                <a:solidFill>
                  <a:srgbClr val="1976D2"/>
                </a:solidFill>
              </a:rPr>
              <a:t>الخلايا السنية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67653" y="2181225"/>
            <a:ext cx="131441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717" b="0">
                <a:solidFill>
                  <a:srgbClr val="333333"/>
                </a:solidFill>
              </a:rPr>
              <a:t>من الأسنان المقتلعة واللبنية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153096" y="1371600"/>
            <a:ext cx="2200219" cy="1123949"/>
          </a:xfrm>
          <a:prstGeom prst="roundRect">
            <a:avLst>
              <a:gd name="adj" fmla="val 10169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8057948" y="146684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43671" y="1566733"/>
            <a:ext cx="209544" cy="18123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924601" y="1904999"/>
            <a:ext cx="647683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95"/>
              </a:spcAft>
            </a:pPr>
            <a:r>
              <a:rPr sz="837" b="1">
                <a:solidFill>
                  <a:srgbClr val="1976D2"/>
                </a:solidFill>
              </a:rPr>
              <a:t>نخاع العظم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00779" y="2181225"/>
            <a:ext cx="89532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717" b="0">
                <a:solidFill>
                  <a:srgbClr val="333333"/>
                </a:solidFill>
              </a:rPr>
              <a:t>تحتاج لعملية جراحية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876678" y="1371600"/>
            <a:ext cx="2200219" cy="1123949"/>
          </a:xfrm>
          <a:prstGeom prst="roundRect">
            <a:avLst>
              <a:gd name="adj" fmla="val 10169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5781530" y="146684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67253" y="1575229"/>
            <a:ext cx="209544" cy="16424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752956" y="1904999"/>
            <a:ext cx="457188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95"/>
              </a:spcAft>
            </a:pPr>
            <a:r>
              <a:rPr sz="837" b="1">
                <a:solidFill>
                  <a:srgbClr val="1976D2"/>
                </a:solidFill>
              </a:rPr>
              <a:t>الجنينية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62460" y="2181225"/>
            <a:ext cx="81912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717" b="0">
                <a:solidFill>
                  <a:srgbClr val="333333"/>
                </a:solidFill>
              </a:rPr>
              <a:t>من الأجنة المبكرة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76678" y="2724150"/>
            <a:ext cx="674353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76D2"/>
                </a:solidFill>
              </a:rPr>
              <a:t>مميزات الخلايا السنية</a:t>
            </a:r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1391615" y="2787015"/>
            <a:ext cx="228594" cy="217170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8286542" y="3152775"/>
            <a:ext cx="3333666" cy="400050"/>
          </a:xfrm>
          <a:prstGeom prst="roundRect">
            <a:avLst>
              <a:gd name="adj" fmla="val 28571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1372565" y="3278136"/>
            <a:ext cx="171445" cy="149327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0115297" y="3228975"/>
            <a:ext cx="1181070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1976D2"/>
                </a:solidFill>
              </a:rPr>
              <a:t>سهلة الحصول عليها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876678" y="3152775"/>
            <a:ext cx="3333666" cy="400050"/>
          </a:xfrm>
          <a:prstGeom prst="roundRect">
            <a:avLst>
              <a:gd name="adj" fmla="val 28571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62700" y="3290580"/>
            <a:ext cx="171445" cy="12443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7143571" y="3228975"/>
            <a:ext cx="742931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1976D2"/>
                </a:solidFill>
              </a:rPr>
              <a:t>تتكاثر بسرعة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286542" y="3629025"/>
            <a:ext cx="3333666" cy="400050"/>
          </a:xfrm>
          <a:prstGeom prst="roundRect">
            <a:avLst>
              <a:gd name="adj" fmla="val 28571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1372565" y="3748855"/>
            <a:ext cx="171445" cy="160388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0410564" y="3705224"/>
            <a:ext cx="885802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1976D2"/>
                </a:solidFill>
              </a:rPr>
              <a:t>آمنة للاستخدام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876678" y="3629025"/>
            <a:ext cx="3333666" cy="400050"/>
          </a:xfrm>
          <a:prstGeom prst="roundRect">
            <a:avLst>
              <a:gd name="adj" fmla="val 28571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379080" y="3743325"/>
            <a:ext cx="652902" cy="17145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6181570" y="3705224"/>
            <a:ext cx="1019149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1976D2"/>
                </a:solidFill>
              </a:rPr>
              <a:t>متخصصة للأسنان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76678" y="4143375"/>
            <a:ext cx="674353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76D2"/>
                </a:solidFill>
              </a:rPr>
              <a:t>قدراتها المختلفة</a:t>
            </a:r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1391615" y="4215765"/>
            <a:ext cx="228594" cy="217170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8286542" y="4572000"/>
            <a:ext cx="3333666" cy="400050"/>
          </a:xfrm>
          <a:prstGeom prst="roundRect">
            <a:avLst>
              <a:gd name="adj" fmla="val 28571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0788945" y="4686300"/>
            <a:ext cx="652902" cy="171450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8543711" y="4648200"/>
            <a:ext cx="2066873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1976D2"/>
                </a:solidFill>
              </a:rPr>
              <a:t>الخلايا السنية</a:t>
            </a:r>
            <a:r>
              <a:rPr sz="837" b="0">
                <a:solidFill>
                  <a:srgbClr val="333333"/>
                </a:solidFill>
              </a:rPr>
              <a:t>: ممتازة في بناء الأسنان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4876678" y="4572000"/>
            <a:ext cx="3333666" cy="400050"/>
          </a:xfrm>
          <a:prstGeom prst="roundRect">
            <a:avLst>
              <a:gd name="adj" fmla="val 28571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962700" y="4697361"/>
            <a:ext cx="171445" cy="149327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5972025" y="4648200"/>
            <a:ext cx="1914477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1976D2"/>
                </a:solidFill>
              </a:rPr>
              <a:t>نخاع العظم</a:t>
            </a:r>
            <a:r>
              <a:rPr sz="837" b="0">
                <a:solidFill>
                  <a:srgbClr val="333333"/>
                </a:solidFill>
              </a:rPr>
              <a:t>: ممتازة في بناء العظام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8286542" y="5048250"/>
            <a:ext cx="3333666" cy="400050"/>
          </a:xfrm>
          <a:prstGeom prst="roundRect">
            <a:avLst>
              <a:gd name="adj" fmla="val 28571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4" name="Picture 43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11372565" y="5179141"/>
            <a:ext cx="171445" cy="138266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9277118" y="5124449"/>
            <a:ext cx="2019249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1976D2"/>
                </a:solidFill>
              </a:rPr>
              <a:t>الخلايا السنية</a:t>
            </a:r>
            <a:r>
              <a:rPr sz="837" b="0">
                <a:solidFill>
                  <a:srgbClr val="333333"/>
                </a:solidFill>
              </a:rPr>
              <a:t>: جيدة في بناء الأعصاب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4876678" y="5048250"/>
            <a:ext cx="3333666" cy="400050"/>
          </a:xfrm>
          <a:prstGeom prst="roundRect">
            <a:avLst>
              <a:gd name="adj" fmla="val 28571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7" name="Picture 46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962700" y="5179141"/>
            <a:ext cx="171445" cy="138266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6076798" y="5124449"/>
            <a:ext cx="1809704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1976D2"/>
                </a:solidFill>
              </a:rPr>
              <a:t>الجنينية</a:t>
            </a:r>
            <a:r>
              <a:rPr sz="837" b="0">
                <a:solidFill>
                  <a:srgbClr val="333333"/>
                </a:solidFill>
              </a:rPr>
              <a:t>: قادرة على بناء كل شيء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609584" y="2667000"/>
            <a:ext cx="4048023" cy="2314575"/>
          </a:xfrm>
          <a:prstGeom prst="roundRect">
            <a:avLst/>
          </a:prstGeom>
          <a:blipFill>
            <a:blip r:embed="rId1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00100"/>
          </a:xfrm>
          <a:prstGeom prst="rect">
            <a:avLst/>
          </a:prstGeom>
          <a:solidFill>
            <a:srgbClr val="1976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80990" y="114300"/>
            <a:ext cx="11429714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913" b="1">
                <a:solidFill>
                  <a:srgbClr val="FFFFFF"/>
                </a:solidFill>
              </a:rPr>
              <a:t>التطبيقات الطبية المستقبلية للخلايا الجذعية السنية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76678" y="942975"/>
            <a:ext cx="674353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76D2"/>
                </a:solidFill>
              </a:rPr>
              <a:t>في طب الأسنان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391615" y="1026794"/>
            <a:ext cx="228594" cy="194309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286542" y="1371600"/>
            <a:ext cx="3333666" cy="495299"/>
          </a:xfrm>
          <a:prstGeom prst="roundRect">
            <a:avLst>
              <a:gd name="adj" fmla="val 230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11201119" y="1447800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77318" y="1536606"/>
            <a:ext cx="190495" cy="16528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105772" y="1495424"/>
            <a:ext cx="1019149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333333"/>
                </a:solidFill>
              </a:rPr>
              <a:t>إعادة بناء الأسنان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876678" y="1371600"/>
            <a:ext cx="3333666" cy="495299"/>
          </a:xfrm>
          <a:prstGeom prst="roundRect">
            <a:avLst>
              <a:gd name="adj" fmla="val 230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7791255" y="1447800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67453" y="1528202"/>
            <a:ext cx="190495" cy="18209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486362" y="1495424"/>
            <a:ext cx="1228694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333333"/>
                </a:solidFill>
              </a:rPr>
              <a:t>إصلاح الأسنان التالفة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86542" y="1943100"/>
            <a:ext cx="3333666" cy="495299"/>
          </a:xfrm>
          <a:prstGeom prst="roundRect">
            <a:avLst>
              <a:gd name="adj" fmla="val 230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11201119" y="2019299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277318" y="2101102"/>
            <a:ext cx="190495" cy="17929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0162920" y="2066924"/>
            <a:ext cx="962000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333333"/>
                </a:solidFill>
              </a:rPr>
              <a:t>علاج أمراض اللثة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876678" y="1943100"/>
            <a:ext cx="3333666" cy="495299"/>
          </a:xfrm>
          <a:prstGeom prst="roundRect">
            <a:avLst>
              <a:gd name="adj" fmla="val 230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7791255" y="2019299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867453" y="2101102"/>
            <a:ext cx="190495" cy="17929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686382" y="2066924"/>
            <a:ext cx="1028674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333333"/>
                </a:solidFill>
              </a:rPr>
              <a:t>تجديد أنسجة الفم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6678" y="2552700"/>
            <a:ext cx="674353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76D2"/>
                </a:solidFill>
              </a:rPr>
              <a:t>في مجالات طبية أخرى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1391615" y="2631281"/>
            <a:ext cx="228594" cy="185737"/>
          </a:xfrm>
          <a:prstGeom prst="rect">
            <a:avLst/>
          </a:prstGeom>
        </p:spPr>
      </p:pic>
      <p:sp>
        <p:nvSpPr>
          <p:cNvPr id="24" name="Rounded Rectangle 23"/>
          <p:cNvSpPr/>
          <p:nvPr/>
        </p:nvSpPr>
        <p:spPr>
          <a:xfrm>
            <a:off x="8286542" y="2981325"/>
            <a:ext cx="3333666" cy="495299"/>
          </a:xfrm>
          <a:prstGeom prst="roundRect">
            <a:avLst>
              <a:gd name="adj" fmla="val 230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11201119" y="3057525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1277318" y="3153335"/>
            <a:ext cx="190495" cy="151279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9867653" y="3105149"/>
            <a:ext cx="1257268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333333"/>
                </a:solidFill>
              </a:rPr>
              <a:t>علاج الأمراض العصبية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876678" y="2981325"/>
            <a:ext cx="3333666" cy="495299"/>
          </a:xfrm>
          <a:prstGeom prst="roundRect">
            <a:avLst>
              <a:gd name="adj" fmla="val 230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7791255" y="3057525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867453" y="3147732"/>
            <a:ext cx="190495" cy="16248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6943551" y="3105149"/>
            <a:ext cx="771505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333333"/>
                </a:solidFill>
              </a:rPr>
              <a:t>إصلاح العظام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8286542" y="3552825"/>
            <a:ext cx="3333666" cy="495299"/>
          </a:xfrm>
          <a:prstGeom prst="roundRect">
            <a:avLst>
              <a:gd name="adj" fmla="val 230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ounded Rectangle 32"/>
          <p:cNvSpPr/>
          <p:nvPr/>
        </p:nvSpPr>
        <p:spPr>
          <a:xfrm>
            <a:off x="11201119" y="3629025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1277318" y="3723434"/>
            <a:ext cx="190495" cy="15408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10096247" y="3676649"/>
            <a:ext cx="1028674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333333"/>
                </a:solidFill>
              </a:rPr>
              <a:t>علاج أمراض القلب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876678" y="3552825"/>
            <a:ext cx="3333666" cy="495299"/>
          </a:xfrm>
          <a:prstGeom prst="roundRect">
            <a:avLst>
              <a:gd name="adj" fmla="val 230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ounded Rectangle 36"/>
          <p:cNvSpPr/>
          <p:nvPr/>
        </p:nvSpPr>
        <p:spPr>
          <a:xfrm>
            <a:off x="7791255" y="3629025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867453" y="3719232"/>
            <a:ext cx="190495" cy="16248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6124421" y="3676649"/>
            <a:ext cx="1590635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333333"/>
                </a:solidFill>
              </a:rPr>
              <a:t>علاج إصابات العمود الفقري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876678" y="4162424"/>
            <a:ext cx="674353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76D2"/>
                </a:solidFill>
              </a:rPr>
              <a:t>مميزاتها العلاجية</a:t>
            </a:r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11391615" y="4246245"/>
            <a:ext cx="228594" cy="19430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4876678" y="4591050"/>
            <a:ext cx="6743531" cy="400050"/>
          </a:xfrm>
          <a:prstGeom prst="roundRect">
            <a:avLst>
              <a:gd name="adj" fmla="val 28571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3" name="Picture 42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11372565" y="4716411"/>
            <a:ext cx="171445" cy="149327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9353316" y="4667249"/>
            <a:ext cx="1943051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1976D2"/>
                </a:solidFill>
              </a:rPr>
              <a:t>توافق بيولوجي</a:t>
            </a:r>
            <a:r>
              <a:rPr sz="837" b="0">
                <a:solidFill>
                  <a:srgbClr val="333333"/>
                </a:solidFill>
              </a:rPr>
              <a:t> - لا يرفضها الجسم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4876678" y="5067299"/>
            <a:ext cx="6743531" cy="400050"/>
          </a:xfrm>
          <a:prstGeom prst="roundRect">
            <a:avLst>
              <a:gd name="adj" fmla="val 28571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6" name="Picture 45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11372565" y="5205105"/>
            <a:ext cx="171445" cy="124439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9581910" y="5143500"/>
            <a:ext cx="1714457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1976D2"/>
                </a:solidFill>
              </a:rPr>
              <a:t>شفاء أسرع</a:t>
            </a:r>
            <a:r>
              <a:rPr sz="837" b="0">
                <a:solidFill>
                  <a:srgbClr val="333333"/>
                </a:solidFill>
              </a:rPr>
              <a:t> من الطرق التقليدية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876678" y="5543550"/>
            <a:ext cx="6743531" cy="400050"/>
          </a:xfrm>
          <a:prstGeom prst="roundRect">
            <a:avLst>
              <a:gd name="adj" fmla="val 28571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9" name="Picture 48" descr="image.png"/>
          <p:cNvPicPr>
            <a:picLocks noChangeAspect="1"/>
          </p:cNvPicPr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11372565" y="5663380"/>
            <a:ext cx="171445" cy="160388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10134346" y="5619750"/>
            <a:ext cx="1162020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1976D2"/>
                </a:solidFill>
              </a:rPr>
              <a:t>نتائج طبيعية</a:t>
            </a:r>
            <a:r>
              <a:rPr sz="837" b="0">
                <a:solidFill>
                  <a:srgbClr val="333333"/>
                </a:solidFill>
              </a:rPr>
              <a:t> وجميلة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609584" y="3086100"/>
            <a:ext cx="4048023" cy="1495424"/>
          </a:xfrm>
          <a:prstGeom prst="roundRect">
            <a:avLst/>
          </a:prstGeom>
          <a:blipFill>
            <a:blip r:embed="rId1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00100"/>
          </a:xfrm>
          <a:prstGeom prst="rect">
            <a:avLst/>
          </a:prstGeom>
          <a:solidFill>
            <a:srgbClr val="1976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80990" y="114300"/>
            <a:ext cx="11429714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913" b="1">
                <a:solidFill>
                  <a:srgbClr val="FFFFFF"/>
                </a:solidFill>
              </a:rPr>
              <a:t>الخاتمة والتطلعات المستقبلية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124621" y="990599"/>
            <a:ext cx="3686082" cy="4886325"/>
          </a:xfrm>
          <a:prstGeom prst="roundRect">
            <a:avLst>
              <a:gd name="adj" fmla="val 4134"/>
            </a:avLst>
          </a:prstGeom>
          <a:solidFill>
            <a:srgbClr val="1976D2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8267493" y="1133475"/>
            <a:ext cx="3400339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04"/>
              <a:t>  </a:t>
            </a:r>
            <a:r>
              <a:rPr sz="1315" b="1">
                <a:solidFill>
                  <a:srgbClr val="1976D2"/>
                </a:solidFill>
              </a:rPr>
              <a:t>ما تعلمنا؟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439239" y="1244917"/>
            <a:ext cx="228594" cy="177164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10029574" y="1676400"/>
            <a:ext cx="1638259" cy="2114550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1172545" y="254317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965141" y="2628900"/>
            <a:ext cx="795799" cy="2095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143871" y="2305049"/>
            <a:ext cx="914377" cy="8572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الخلايا الجذعية السنية </a:t>
            </a:r>
            <a:r>
              <a:rPr sz="956" b="1">
                <a:solidFill>
                  <a:srgbClr val="1976D2"/>
                </a:solidFill>
              </a:rPr>
              <a:t>مصدر واعد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67493" y="1676400"/>
            <a:ext cx="1638259" cy="2114550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9572385" y="2543175"/>
            <a:ext cx="228594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581910" y="2657217"/>
            <a:ext cx="209544" cy="15291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381790" y="2447924"/>
            <a:ext cx="1076298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يمكن الحصول عليها </a:t>
            </a:r>
            <a:r>
              <a:rPr sz="956" b="1">
                <a:solidFill>
                  <a:srgbClr val="1976D2"/>
                </a:solidFill>
              </a:rPr>
              <a:t>بسهولة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0029574" y="3905249"/>
            <a:ext cx="1638259" cy="1828800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11324941" y="4629150"/>
            <a:ext cx="228594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334466" y="4743192"/>
            <a:ext cx="209544" cy="15291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143871" y="4533900"/>
            <a:ext cx="1076298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قادرة على </a:t>
            </a:r>
            <a:r>
              <a:rPr sz="956" b="1">
                <a:solidFill>
                  <a:srgbClr val="1976D2"/>
                </a:solidFill>
              </a:rPr>
              <a:t>إعادة بناء</a:t>
            </a:r>
            <a:r>
              <a:rPr sz="956" b="0">
                <a:solidFill>
                  <a:srgbClr val="333333"/>
                </a:solidFill>
              </a:rPr>
              <a:t> الأنسجة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267493" y="3905249"/>
            <a:ext cx="1638259" cy="1828800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9515237" y="4629150"/>
            <a:ext cx="285742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553336" y="4720538"/>
            <a:ext cx="209544" cy="198222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8381790" y="4533900"/>
            <a:ext cx="1019149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1976D2"/>
                </a:solidFill>
              </a:rPr>
              <a:t>آمنة</a:t>
            </a:r>
            <a:r>
              <a:rPr sz="956" b="0">
                <a:solidFill>
                  <a:srgbClr val="333333"/>
                </a:solidFill>
              </a:rPr>
              <a:t> للاستخدام الطبي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257568" y="990599"/>
            <a:ext cx="3686082" cy="4886325"/>
          </a:xfrm>
          <a:prstGeom prst="roundRect">
            <a:avLst>
              <a:gd name="adj" fmla="val 4134"/>
            </a:avLst>
          </a:prstGeom>
          <a:solidFill>
            <a:srgbClr val="1976D2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400439" y="1133475"/>
            <a:ext cx="3400339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04"/>
              <a:t>  </a:t>
            </a:r>
            <a:r>
              <a:rPr sz="1315" b="1">
                <a:solidFill>
                  <a:srgbClr val="1976D2"/>
                </a:solidFill>
              </a:rPr>
              <a:t>مستقبل واعد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562660" y="1270635"/>
            <a:ext cx="228594" cy="125729"/>
          </a:xfrm>
          <a:prstGeom prst="rect">
            <a:avLst/>
          </a:prstGeom>
        </p:spPr>
      </p:pic>
      <p:sp>
        <p:nvSpPr>
          <p:cNvPr id="26" name="Rounded Rectangle 25"/>
          <p:cNvSpPr/>
          <p:nvPr/>
        </p:nvSpPr>
        <p:spPr>
          <a:xfrm>
            <a:off x="6152996" y="1676400"/>
            <a:ext cx="1638259" cy="1828800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ounded Rectangle 26"/>
          <p:cNvSpPr/>
          <p:nvPr/>
        </p:nvSpPr>
        <p:spPr>
          <a:xfrm>
            <a:off x="7362640" y="2400300"/>
            <a:ext cx="314317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19789" y="2514342"/>
            <a:ext cx="209544" cy="152914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6267293" y="2305049"/>
            <a:ext cx="981050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1976D2"/>
                </a:solidFill>
              </a:rPr>
              <a:t>زراعة أسنان</a:t>
            </a:r>
            <a:r>
              <a:rPr sz="956" b="0">
                <a:solidFill>
                  <a:srgbClr val="333333"/>
                </a:solidFill>
              </a:rPr>
              <a:t> جديدة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400439" y="1676400"/>
            <a:ext cx="1638259" cy="1828800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ounded Rectangle 30"/>
          <p:cNvSpPr/>
          <p:nvPr/>
        </p:nvSpPr>
        <p:spPr>
          <a:xfrm>
            <a:off x="5676758" y="2400300"/>
            <a:ext cx="247643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695807" y="2514342"/>
            <a:ext cx="209544" cy="15291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4514737" y="2305049"/>
            <a:ext cx="1047723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1976D2"/>
                </a:solidFill>
              </a:rPr>
              <a:t>علاجات شخصية</a:t>
            </a:r>
            <a:r>
              <a:rPr sz="956" b="0">
                <a:solidFill>
                  <a:srgbClr val="333333"/>
                </a:solidFill>
              </a:rPr>
              <a:t> مخصصة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152996" y="3619499"/>
            <a:ext cx="1638259" cy="2114550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7457888" y="4486275"/>
            <a:ext cx="228594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457888" y="4586158"/>
            <a:ext cx="209544" cy="181232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6267293" y="4248150"/>
            <a:ext cx="1076298" cy="8572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1976D2"/>
                </a:solidFill>
              </a:rPr>
              <a:t>مكافحة الشيخوخة</a:t>
            </a:r>
            <a:r>
              <a:rPr sz="956" b="0">
                <a:solidFill>
                  <a:srgbClr val="333333"/>
                </a:solidFill>
              </a:rPr>
              <a:t> والتجديد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4400439" y="3619499"/>
            <a:ext cx="1638259" cy="2114550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8"/>
          <p:cNvSpPr/>
          <p:nvPr/>
        </p:nvSpPr>
        <p:spPr>
          <a:xfrm>
            <a:off x="5619609" y="4486275"/>
            <a:ext cx="304792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667233" y="4590406"/>
            <a:ext cx="209544" cy="172737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4514737" y="4391025"/>
            <a:ext cx="1000099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1976D2"/>
                </a:solidFill>
              </a:rPr>
              <a:t>طب تجديدي</a:t>
            </a:r>
            <a:r>
              <a:rPr sz="956" b="0">
                <a:solidFill>
                  <a:srgbClr val="333333"/>
                </a:solidFill>
              </a:rPr>
              <a:t> متقدم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80990" y="990599"/>
            <a:ext cx="3686082" cy="4886325"/>
          </a:xfrm>
          <a:prstGeom prst="roundRect">
            <a:avLst>
              <a:gd name="adj" fmla="val 4134"/>
            </a:avLst>
          </a:prstGeom>
          <a:solidFill>
            <a:srgbClr val="1976D2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523861" y="1133475"/>
            <a:ext cx="3400339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04"/>
              <a:t>  </a:t>
            </a:r>
            <a:r>
              <a:rPr sz="1315" b="1">
                <a:solidFill>
                  <a:srgbClr val="1976D2"/>
                </a:solidFill>
              </a:rPr>
              <a:t>تحديات حالية</a:t>
            </a:r>
          </a:p>
        </p:txBody>
      </p:sp>
      <p:pic>
        <p:nvPicPr>
          <p:cNvPr id="44" name="Picture 43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695607" y="1240631"/>
            <a:ext cx="228594" cy="185737"/>
          </a:xfrm>
          <a:prstGeom prst="rect">
            <a:avLst/>
          </a:prstGeom>
        </p:spPr>
      </p:pic>
      <p:sp>
        <p:nvSpPr>
          <p:cNvPr id="45" name="Rounded Rectangle 44"/>
          <p:cNvSpPr/>
          <p:nvPr/>
        </p:nvSpPr>
        <p:spPr>
          <a:xfrm>
            <a:off x="2276418" y="1676400"/>
            <a:ext cx="1638259" cy="1971675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ounded Rectangle 45"/>
          <p:cNvSpPr/>
          <p:nvPr/>
        </p:nvSpPr>
        <p:spPr>
          <a:xfrm>
            <a:off x="3476538" y="2476499"/>
            <a:ext cx="333366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7" name="Picture 46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533686" y="2581017"/>
            <a:ext cx="209544" cy="152914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2390715" y="2381250"/>
            <a:ext cx="971525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1976D2"/>
                </a:solidFill>
              </a:rPr>
              <a:t>التكلفة</a:t>
            </a:r>
            <a:r>
              <a:rPr sz="956" b="0">
                <a:solidFill>
                  <a:srgbClr val="333333"/>
                </a:solidFill>
              </a:rPr>
              <a:t> المرتفعة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523861" y="1676400"/>
            <a:ext cx="1638259" cy="1971675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Rounded Rectangle 49"/>
          <p:cNvSpPr/>
          <p:nvPr/>
        </p:nvSpPr>
        <p:spPr>
          <a:xfrm>
            <a:off x="1733506" y="2476499"/>
            <a:ext cx="314317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1" name="Picture 50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1790655" y="2575354"/>
            <a:ext cx="209544" cy="164241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638159" y="2381250"/>
            <a:ext cx="981050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المراكز </a:t>
            </a:r>
            <a:r>
              <a:rPr sz="956" b="1">
                <a:solidFill>
                  <a:srgbClr val="1976D2"/>
                </a:solidFill>
              </a:rPr>
              <a:t>المتخصصة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2276418" y="3762374"/>
            <a:ext cx="1638259" cy="1971675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Rounded Rectangle 53"/>
          <p:cNvSpPr/>
          <p:nvPr/>
        </p:nvSpPr>
        <p:spPr>
          <a:xfrm>
            <a:off x="3428914" y="455294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5" name="Picture 54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514637" y="4666606"/>
            <a:ext cx="209544" cy="172737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2524061" y="4610099"/>
            <a:ext cx="790555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مراحل </a:t>
            </a:r>
            <a:r>
              <a:rPr sz="956" b="1">
                <a:solidFill>
                  <a:srgbClr val="1976D2"/>
                </a:solidFill>
              </a:rPr>
              <a:t>البحث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523861" y="3762374"/>
            <a:ext cx="1638259" cy="1971675"/>
          </a:xfrm>
          <a:prstGeom prst="roundRect">
            <a:avLst>
              <a:gd name="adj" fmla="val 6976"/>
            </a:avLst>
          </a:prstGeom>
          <a:solidFill>
            <a:srgbClr val="1976D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Rounded Rectangle 57"/>
          <p:cNvSpPr/>
          <p:nvPr/>
        </p:nvSpPr>
        <p:spPr>
          <a:xfrm>
            <a:off x="1733506" y="4552949"/>
            <a:ext cx="314317" cy="380999"/>
          </a:xfrm>
          <a:prstGeom prst="roundRect">
            <a:avLst>
              <a:gd name="adj" fmla="val 50000"/>
            </a:avLst>
          </a:prstGeom>
          <a:solidFill>
            <a:srgbClr val="1976D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9" name="Picture 58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1790655" y="4653863"/>
            <a:ext cx="209544" cy="198222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638159" y="4457700"/>
            <a:ext cx="981050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1976D2"/>
                </a:solidFill>
              </a:rPr>
              <a:t>القوانين</a:t>
            </a:r>
            <a:r>
              <a:rPr sz="956" b="0">
                <a:solidFill>
                  <a:srgbClr val="333333"/>
                </a:solidFill>
              </a:rPr>
              <a:t> والضوابط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380990" y="6067424"/>
            <a:ext cx="11429714" cy="600075"/>
          </a:xfrm>
          <a:prstGeom prst="roundRect">
            <a:avLst>
              <a:gd name="adj" fmla="val 25396"/>
            </a:avLst>
          </a:prstGeom>
          <a:solidFill>
            <a:srgbClr val="1976D2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TextBox 61"/>
          <p:cNvSpPr txBox="1"/>
          <p:nvPr/>
        </p:nvSpPr>
        <p:spPr>
          <a:xfrm>
            <a:off x="523861" y="6210299"/>
            <a:ext cx="11143971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76D2"/>
                </a:solidFill>
              </a:rPr>
              <a:t>الخلايا الجذعية السنية تمثل مستقبل الطب التجديدي بقدراتها الفريدة وإمكانياتها الواعدة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301</Words>
  <Application>Microsoft Office PowerPoint</Application>
  <PresentationFormat>Widescreen</PresentationFormat>
  <Paragraphs>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Dr. Mohammad Sudqi</dc:creator>
  <cp:keywords/>
  <dc:description>generated using python-pptx</dc:description>
  <cp:lastModifiedBy>Ahamad AboHussein</cp:lastModifiedBy>
  <cp:revision>2</cp:revision>
  <dcterms:created xsi:type="dcterms:W3CDTF">2013-01-27T09:14:16Z</dcterms:created>
  <dcterms:modified xsi:type="dcterms:W3CDTF">2025-11-21T14:53:53Z</dcterms:modified>
  <cp:category/>
</cp:coreProperties>
</file>