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8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0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8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3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5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8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1C627-EAA0-412C-9283-1BAE4F364F8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5C88-05C2-40FD-ADE1-55222587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8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133599"/>
          </a:xfrm>
        </p:spPr>
        <p:txBody>
          <a:bodyPr>
            <a:normAutofit/>
          </a:bodyPr>
          <a:lstStyle/>
          <a:p>
            <a:pPr rtl="1"/>
            <a:r>
              <a:rPr lang="ar-JO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العلاقة بين بعض أنواع السوطيات و الكائنات الحية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 b="1" dirty="0" smtClean="0"/>
          </a:p>
          <a:p>
            <a:r>
              <a:rPr lang="ar-JO" b="1" dirty="0" smtClean="0"/>
              <a:t>إعداد الطالب: محمد المشني</a:t>
            </a:r>
          </a:p>
          <a:p>
            <a:r>
              <a:rPr lang="ar-JO" b="1" dirty="0" smtClean="0"/>
              <a:t>من الصف: العاشر أ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9399"/>
            <a:ext cx="3505200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من أنا؟</a:t>
            </a:r>
          </a:p>
          <a:p>
            <a:pPr marL="0" indent="0" algn="r" rtl="1">
              <a:buNone/>
            </a:pPr>
            <a:r>
              <a:rPr lang="ar-JO" dirty="0" smtClean="0"/>
              <a:t>أعيش داخل أنسجة الإسفنج في علاقة تكافلية، وأزوّده بالأوكسجين والغذاء من البناء الضوئي.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من أكون؟</a:t>
            </a:r>
          </a:p>
          <a:p>
            <a:pPr marL="0" indent="0" algn="r" rtl="1">
              <a:buNone/>
            </a:pPr>
            <a:r>
              <a:rPr lang="ar-JO" dirty="0" smtClean="0"/>
              <a:t>الإجابة: السوطيات الدوارة </a:t>
            </a:r>
            <a:r>
              <a:rPr lang="en-US" dirty="0" smtClean="0"/>
              <a:t>Dinoflagellates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6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2400" dirty="0" smtClean="0"/>
              <a:t>هناك أنواع عديدة من السوطيات</a:t>
            </a:r>
            <a:r>
              <a:rPr lang="en-US" sz="2400" dirty="0" smtClean="0"/>
              <a:t> </a:t>
            </a:r>
            <a:r>
              <a:rPr lang="ar-JO" sz="2400" dirty="0" smtClean="0"/>
              <a:t>تقيم علاقات مختلفة مع كائنات حية أخرى، وقد تكون هذه العلاقات تعايشية، تكافلية، تطفلية أو تعاونية. فيما يلي أبرز الأنماط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JO" dirty="0" smtClean="0">
                <a:solidFill>
                  <a:srgbClr val="C00000"/>
                </a:solidFill>
              </a:rPr>
              <a:t>1</a:t>
            </a:r>
            <a:r>
              <a:rPr lang="ar-JO" dirty="0" smtClean="0"/>
              <a:t>. </a:t>
            </a:r>
            <a:r>
              <a:rPr lang="ar-JO" b="1" dirty="0" smtClean="0">
                <a:solidFill>
                  <a:srgbClr val="C00000"/>
                </a:solidFill>
              </a:rPr>
              <a:t>علاقة تكافل </a:t>
            </a:r>
            <a:r>
              <a:rPr lang="en-US" b="1" dirty="0" smtClean="0">
                <a:solidFill>
                  <a:srgbClr val="C00000"/>
                </a:solidFill>
              </a:rPr>
              <a:t>Mutualism</a:t>
            </a:r>
          </a:p>
          <a:p>
            <a:pPr marL="0" indent="0" algn="r" rtl="1">
              <a:buNone/>
            </a:pPr>
            <a:r>
              <a:rPr lang="ar-JO" sz="2800" dirty="0" smtClean="0"/>
              <a:t>في هذا النوع يستفيد كل من السوطيات والكائن المضيف.أمثلة:</a:t>
            </a:r>
            <a:endParaRPr lang="en-US" sz="2800" dirty="0" smtClean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 smtClean="0"/>
              <a:t>السوطيات الدوارة</a:t>
            </a:r>
            <a:r>
              <a:rPr lang="en-US" sz="2800" dirty="0" smtClean="0"/>
              <a:t> </a:t>
            </a:r>
            <a:r>
              <a:rPr lang="ar-JO" sz="2800" dirty="0" smtClean="0"/>
              <a:t>(</a:t>
            </a:r>
            <a:r>
              <a:rPr lang="en-US" sz="2800" dirty="0" smtClean="0"/>
              <a:t> (Dinoflagellates</a:t>
            </a:r>
            <a:r>
              <a:rPr lang="ar-JO" sz="2800" dirty="0" smtClean="0"/>
              <a:t>التي تعيش داخل خلايا الشعاب المرجانية (الزورانتلي):</a:t>
            </a:r>
            <a:endParaRPr lang="en-US" sz="2800" dirty="0" smtClean="0"/>
          </a:p>
          <a:p>
            <a:pPr algn="r" rtl="1"/>
            <a:r>
              <a:rPr lang="ar-JO" sz="2800" dirty="0" smtClean="0"/>
              <a:t>ت</a:t>
            </a:r>
            <a:r>
              <a:rPr lang="ar-JO" sz="2800" dirty="0" smtClean="0"/>
              <a:t>تزود المرجان بالغذاء عبر عملية البناء الضوئي.</a:t>
            </a:r>
            <a:endParaRPr lang="en-US" sz="2800" dirty="0" smtClean="0"/>
          </a:p>
          <a:p>
            <a:pPr algn="r" rtl="1"/>
            <a:r>
              <a:rPr lang="ar-JO" sz="2800" dirty="0" smtClean="0"/>
              <a:t>حصل السوطيات على الحماية والمركّبات الغذائية من المرجان.</a:t>
            </a:r>
            <a:endParaRPr lang="en-US" sz="2800" dirty="0" smtClean="0"/>
          </a:p>
          <a:p>
            <a:pPr marL="0" indent="0" algn="r" rtl="1">
              <a:buNone/>
            </a:pPr>
            <a:endParaRPr lang="en-US" sz="2800" dirty="0" smtClean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 smtClean="0"/>
              <a:t>سوطيات تعيش في أمعاء النمل الأبيض:</a:t>
            </a:r>
            <a:endParaRPr lang="en-US" sz="2800" dirty="0" smtClean="0"/>
          </a:p>
          <a:p>
            <a:pPr algn="r" rtl="1"/>
            <a:r>
              <a:rPr lang="ar-JO" sz="2800" dirty="0" smtClean="0"/>
              <a:t>تساعد النمل الأبيض على هضم السليلوز الموجود في الخشب.</a:t>
            </a:r>
            <a:endParaRPr lang="en-US" sz="2800" dirty="0" smtClean="0"/>
          </a:p>
          <a:p>
            <a:pPr algn="r" rtl="1"/>
            <a:r>
              <a:rPr lang="ar-JO" sz="2800" dirty="0" smtClean="0"/>
              <a:t>تحصل السوطيات على الغذاء وبيئة مناسبة للعيش.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088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"/>
            <a:ext cx="3810000" cy="22097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0"/>
            <a:ext cx="36576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371600"/>
            <a:ext cx="208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 smtClean="0"/>
              <a:t>السوطيات الدوارة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876800"/>
            <a:ext cx="239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 smtClean="0"/>
              <a:t>سوطيات تعيش داخل أمعاء النمل الأبيض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1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629400"/>
          </a:xfrm>
        </p:spPr>
        <p:txBody>
          <a:bodyPr/>
          <a:lstStyle/>
          <a:p>
            <a:pPr marL="0" indent="0" rtl="1">
              <a:buNone/>
            </a:pPr>
            <a:endParaRPr lang="en-US" dirty="0" smtClean="0"/>
          </a:p>
          <a:p>
            <a:pPr marL="0" indent="0" algn="r" rtl="1">
              <a:buNone/>
            </a:pPr>
            <a:r>
              <a:rPr lang="ar-JO" b="1" dirty="0" smtClean="0">
                <a:solidFill>
                  <a:srgbClr val="C00000"/>
                </a:solidFill>
              </a:rPr>
              <a:t>2. علاقة تطفل </a:t>
            </a:r>
            <a:r>
              <a:rPr lang="en-US" b="1" dirty="0" smtClean="0">
                <a:solidFill>
                  <a:srgbClr val="C00000"/>
                </a:solidFill>
              </a:rPr>
              <a:t> Parasitism</a:t>
            </a:r>
          </a:p>
          <a:p>
            <a:pPr marL="0" indent="0" algn="r" rtl="1">
              <a:buNone/>
            </a:pPr>
            <a:r>
              <a:rPr lang="ar-JO" sz="2800" dirty="0" smtClean="0"/>
              <a:t>السوطيات تتغذّى على حساب الكائن المضيف وتسبب له المرض.أمثلة:</a:t>
            </a:r>
            <a:endParaRPr lang="en-US" sz="2800" dirty="0" smtClean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 smtClean="0"/>
              <a:t>تريبانوسوما </a:t>
            </a:r>
            <a:r>
              <a:rPr lang="en-US" sz="2800" dirty="0" smtClean="0"/>
              <a:t> (Trypanosoma)</a:t>
            </a:r>
            <a:r>
              <a:rPr lang="ar-JO" sz="2800" dirty="0" smtClean="0"/>
              <a:t>تسبب:</a:t>
            </a:r>
            <a:endParaRPr lang="en-US" sz="2800" dirty="0" smtClean="0"/>
          </a:p>
          <a:p>
            <a:pPr algn="r" rtl="1"/>
            <a:r>
              <a:rPr lang="ar-JO" sz="2800" dirty="0" smtClean="0"/>
              <a:t>مرض النوم الإفريقي في الإنسان (تنقله ذبابة التسي</a:t>
            </a:r>
            <a:r>
              <a:rPr lang="en-US" sz="2800" dirty="0" smtClean="0"/>
              <a:t> </a:t>
            </a:r>
            <a:r>
              <a:rPr lang="ar-JO" sz="2800" dirty="0" smtClean="0"/>
              <a:t>تسي).  </a:t>
            </a:r>
          </a:p>
          <a:p>
            <a:pPr algn="r" rtl="1"/>
            <a:r>
              <a:rPr lang="ar-JO" sz="2800" dirty="0" smtClean="0"/>
              <a:t>مرض شاغاس في أميركا الجنوبية.</a:t>
            </a:r>
          </a:p>
          <a:p>
            <a:pPr marL="0" indent="0" algn="r" rtl="1">
              <a:buNone/>
            </a:pPr>
            <a:endParaRPr lang="ar-JO" sz="2800" dirty="0" smtClean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 smtClean="0"/>
              <a:t>لييشمانيا </a:t>
            </a:r>
            <a:r>
              <a:rPr lang="en-US" sz="2800" dirty="0" err="1" smtClean="0"/>
              <a:t>Leishmania</a:t>
            </a:r>
            <a:r>
              <a:rPr lang="en-US" sz="2800" dirty="0" smtClean="0"/>
              <a:t>)</a:t>
            </a:r>
            <a:r>
              <a:rPr lang="ar-JO" sz="2800" dirty="0" smtClean="0"/>
              <a:t>) تسبب:</a:t>
            </a:r>
          </a:p>
          <a:p>
            <a:pPr algn="r" rtl="1"/>
            <a:r>
              <a:rPr lang="ar-JO" sz="2800" dirty="0" smtClean="0"/>
              <a:t>الليشمانيا الجلدية والحشوية (تنقلها ذبابة الرمل).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3293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381000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57600"/>
            <a:ext cx="38862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752600"/>
            <a:ext cx="148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 smtClean="0"/>
              <a:t>تريبانوسوما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914900"/>
            <a:ext cx="148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 smtClean="0"/>
              <a:t>ليشمانيا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 algn="r" rtl="1">
              <a:buNone/>
            </a:pPr>
            <a:r>
              <a:rPr lang="ar-JO" b="1" dirty="0" smtClean="0">
                <a:solidFill>
                  <a:srgbClr val="C00000"/>
                </a:solidFill>
              </a:rPr>
              <a:t>3. علاقة تعايش </a:t>
            </a:r>
            <a:r>
              <a:rPr lang="en-US" b="1" dirty="0" smtClean="0">
                <a:solidFill>
                  <a:srgbClr val="C00000"/>
                </a:solidFill>
              </a:rPr>
              <a:t>Commensalism</a:t>
            </a:r>
            <a:endParaRPr lang="ar-JO" b="1" dirty="0" smtClean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r>
              <a:rPr lang="ar-JO" sz="2800" dirty="0" smtClean="0"/>
              <a:t>تستفيد فيها السوطيات دون أن تضر أو تفيد المضيف بشكل واضح.</a:t>
            </a:r>
          </a:p>
          <a:p>
            <a:pPr marL="0" indent="0" algn="r" rtl="1">
              <a:buNone/>
            </a:pPr>
            <a:r>
              <a:rPr lang="ar-JO" sz="2800" dirty="0" smtClean="0"/>
              <a:t>مثال:</a:t>
            </a:r>
          </a:p>
          <a:p>
            <a:pPr algn="r" rtl="1"/>
            <a:r>
              <a:rPr lang="ar-JO" sz="2800" dirty="0" smtClean="0"/>
              <a:t>بعض السوطيات المعويّة التي تعيش داخل أمعاء الحيوانات وتتغذى على نواتج الهضم دون التأثير على المضيف.</a:t>
            </a:r>
          </a:p>
          <a:p>
            <a:pPr marL="0" indent="0" algn="r" rtl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505200"/>
            <a:ext cx="5359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17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r" rtl="1">
              <a:buNone/>
            </a:pPr>
            <a:r>
              <a:rPr lang="ar-JO" b="1" dirty="0" smtClean="0">
                <a:solidFill>
                  <a:srgbClr val="C00000"/>
                </a:solidFill>
              </a:rPr>
              <a:t>4. علاقة تعايش داخلي </a:t>
            </a:r>
            <a:r>
              <a:rPr lang="en-US" b="1" dirty="0" smtClean="0">
                <a:solidFill>
                  <a:srgbClr val="C00000"/>
                </a:solidFill>
              </a:rPr>
              <a:t>Endosymbiosis</a:t>
            </a:r>
            <a:endParaRPr lang="ar-JO" b="1" dirty="0" smtClean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r>
              <a:rPr lang="ar-JO" dirty="0" smtClean="0"/>
              <a:t>فيها تعيش السوطيات داخل خلايا كائن آخر وتصبح جزءاً منه تقريباً. مثال:</a:t>
            </a:r>
          </a:p>
          <a:p>
            <a:pPr algn="r" rtl="1"/>
            <a:r>
              <a:rPr lang="ar-JO" dirty="0" smtClean="0"/>
              <a:t>بعض السوطيات الضوئية التي تعيش داخل إسفنجيات البحر وتزوّدها بالأوكسجين والمواد العضوية.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4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589092"/>
              </p:ext>
            </p:extLst>
          </p:nvPr>
        </p:nvGraphicFramePr>
        <p:xfrm>
          <a:off x="457200" y="685800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الفائدة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مثال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نوع العلاقة</a:t>
                      </a:r>
                      <a:endParaRPr lang="en-US" dirty="0"/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تبادل الغذاء والحماية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السوطيات مع المرجان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dirty="0" smtClean="0"/>
                        <a:t>تكافل</a:t>
                      </a:r>
                      <a:endParaRPr lang="en-US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تسبب أمراضاً للإنسان والحيوانات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تريبانوسوما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تطفل</a:t>
                      </a:r>
                      <a:endParaRPr lang="en-US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تستفيد دون ضرر للمضيف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سوطيات معوية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تعايش</a:t>
                      </a:r>
                      <a:endParaRPr lang="en-US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إنتاج غذاء وأوكسجين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سوطيات داخل الإسفنج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تعايش داخلي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891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لعبة من أنا؟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dirty="0" smtClean="0"/>
              <a:t>🔍</a:t>
            </a:r>
            <a:r>
              <a:rPr lang="ar-JO" dirty="0" smtClean="0"/>
              <a:t>من أنا؟</a:t>
            </a:r>
          </a:p>
          <a:p>
            <a:pPr marL="0" indent="0" algn="r" rtl="1">
              <a:buNone/>
            </a:pPr>
            <a:r>
              <a:rPr lang="ar-JO" dirty="0" smtClean="0"/>
              <a:t>أنا سوطية طفيليّة تعيش في دم الإنسان، وتنقلني ذبابة التسي تسي، وأسبّب مرض النوم.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 smtClean="0"/>
              <a:t>من أكون؟</a:t>
            </a:r>
          </a:p>
          <a:p>
            <a:pPr marL="0" indent="0" algn="r" rtl="1">
              <a:buNone/>
            </a:pPr>
            <a:r>
              <a:rPr lang="ar-JO" dirty="0" smtClean="0"/>
              <a:t>الإجابة: تريبانوسوما </a:t>
            </a:r>
            <a:r>
              <a:rPr lang="en-US" dirty="0" smtClean="0"/>
              <a:t>Trypanosoma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16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577</TotalTime>
  <Words>339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العلاقة بين بعض أنواع السوطيات و الكائنات الحية</vt:lpstr>
      <vt:lpstr>هناك أنواع عديدة من السوطيات تقيم علاقات مختلفة مع كائنات حية أخرى، وقد تكون هذه العلاقات تعايشية، تكافلية، تطفلية أو تعاونية. فيما يلي أبرز الأنماط: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لعبة من أنا؟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العلاقة بين بعض أنواع السوطيات و الكائنات الحية</dc:title>
  <dc:creator>hp</dc:creator>
  <cp:lastModifiedBy>hp</cp:lastModifiedBy>
  <cp:revision>8</cp:revision>
  <dcterms:created xsi:type="dcterms:W3CDTF">2025-11-22T07:27:25Z</dcterms:created>
  <dcterms:modified xsi:type="dcterms:W3CDTF">2025-11-22T17:04:56Z</dcterms:modified>
</cp:coreProperties>
</file>