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2"/>
  </p:notesMasterIdLst>
  <p:handoutMasterIdLst>
    <p:handoutMasterId r:id="rId13"/>
  </p:handoutMasterIdLst>
  <p:sldIdLst>
    <p:sldId id="256" r:id="rId5"/>
    <p:sldId id="259" r:id="rId6"/>
    <p:sldId id="264" r:id="rId7"/>
    <p:sldId id="260"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86" d="100"/>
          <a:sy n="86" d="100"/>
        </p:scale>
        <p:origin x="562" y="6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iconchunking_colorful2">
  <dgm:title val="iconchunking_colorful2"/>
  <dgm:desc val="iconchunking_colorful2"/>
  <dgm:catLst>
    <dgm:cat type="Other" pri="2"/>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pt>
    <dgm:pt modelId="{4AF52931-E4CA-4429-AACB-B8747CDB2409}">
      <dgm:prSet phldrT="[Text]"/>
      <dgm:spPr/>
      <dgm:t>
        <a:bodyPr/>
        <a:lstStyle/>
        <a:p>
          <a:pPr>
            <a:lnSpc>
              <a:spcPct val="100000"/>
            </a:lnSpc>
          </a:pPr>
          <a:endParaRPr lang="en-US" dirty="0"/>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en-US" dirty="0"/>
            <a:t>Chemical Testing</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a:t>Formulas</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6F4DA4D9-01DC-439B-8F27-AAA47846B277}" type="pres">
      <dgm:prSet presAssocID="{C7720856-93F0-4CC7-B7FD-2466914A11D4}" presName="root" presStyleCnt="0">
        <dgm:presLayoutVars>
          <dgm:dir/>
          <dgm:resizeHandles val="exact"/>
        </dgm:presLayoutVars>
      </dgm:prSet>
      <dgm:spPr/>
    </dgm:pt>
    <dgm:pt modelId="{7BD98E3C-315B-4C9C-8D58-D6DB162B58F8}" type="pres">
      <dgm:prSet presAssocID="{4AF52931-E4CA-4429-AACB-B8747CDB2409}" presName="compNode" presStyleCnt="0"/>
      <dgm:spPr/>
    </dgm:pt>
    <dgm:pt modelId="{DD5F79B1-3C2C-4604-AC16-19B868C74020}" type="pres">
      <dgm:prSet presAssocID="{4AF52931-E4CA-4429-AACB-B8747CDB2409}" presName="bgRect" presStyleLbl="bgShp" presStyleIdx="0" presStyleCnt="3"/>
      <dgm:spPr/>
    </dgm:pt>
    <dgm:pt modelId="{B949D2F1-162D-4D02-A732-D01345E22AA4}" type="pres">
      <dgm:prSet presAssocID="{4AF52931-E4CA-4429-AACB-B8747CDB24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B131C359-49F1-4CB8-8E9B-1B1386A2778B}" type="pres">
      <dgm:prSet presAssocID="{4AF52931-E4CA-4429-AACB-B8747CDB2409}" presName="spaceRect" presStyleCnt="0"/>
      <dgm:spPr/>
    </dgm:pt>
    <dgm:pt modelId="{F8F5240A-0D85-485B-9D93-407D1FFAF913}" type="pres">
      <dgm:prSet presAssocID="{4AF52931-E4CA-4429-AACB-B8747CDB2409}" presName="parTx" presStyleLbl="revTx" presStyleIdx="0" presStyleCnt="3">
        <dgm:presLayoutVars>
          <dgm:chMax val="0"/>
          <dgm:chPref val="0"/>
        </dgm:presLayoutVars>
      </dgm:prSet>
      <dgm:spPr/>
    </dgm:pt>
    <dgm:pt modelId="{D8ABCEC2-390B-429B-9081-E082DA5D0427}" type="pres">
      <dgm:prSet presAssocID="{D86AF01C-9CBC-41F8-9354-48CD82BDFDC9}" presName="sibTrans" presStyleCnt="0"/>
      <dgm:spPr/>
    </dgm:pt>
    <dgm:pt modelId="{F2D54F12-8080-4E0C-BD80-92EA1630D084}" type="pres">
      <dgm:prSet presAssocID="{81BEB84D-9A77-49C6-9301-B3359FCAC75F}" presName="compNode" presStyleCnt="0"/>
      <dgm:spPr/>
    </dgm:pt>
    <dgm:pt modelId="{CBA0401E-7684-42C8-839E-D801768D883C}" type="pres">
      <dgm:prSet presAssocID="{81BEB84D-9A77-49C6-9301-B3359FCAC75F}" presName="bgRect" presStyleLbl="bgShp" presStyleIdx="1" presStyleCnt="3"/>
      <dgm:spPr/>
    </dgm:pt>
    <dgm:pt modelId="{EF3B2503-2995-401B-AD2A-8687192014FC}"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69262E9A-AC8B-4E45-B562-DDB0B7EF679B}" type="pres">
      <dgm:prSet presAssocID="{81BEB84D-9A77-49C6-9301-B3359FCAC75F}" presName="spaceRect" presStyleCnt="0"/>
      <dgm:spPr/>
    </dgm:pt>
    <dgm:pt modelId="{686301C7-6BD3-4366-8AD9-2496B2EDF77C}" type="pres">
      <dgm:prSet presAssocID="{81BEB84D-9A77-49C6-9301-B3359FCAC75F}" presName="parTx" presStyleLbl="revTx" presStyleIdx="1" presStyleCnt="3">
        <dgm:presLayoutVars>
          <dgm:chMax val="0"/>
          <dgm:chPref val="0"/>
        </dgm:presLayoutVars>
      </dgm:prSet>
      <dgm:spPr/>
    </dgm:pt>
    <dgm:pt modelId="{6ED4671C-AA9A-4E39-8821-8479FB442A42}" type="pres">
      <dgm:prSet presAssocID="{5D260F18-25D2-4074-87F1-7E78DDA61C58}" presName="sibTrans" presStyleCnt="0"/>
      <dgm:spPr/>
    </dgm:pt>
    <dgm:pt modelId="{73B0EF57-FE6C-4349-B546-40C4671BE0AF}" type="pres">
      <dgm:prSet presAssocID="{BFF9359E-E9B1-4B73-BACC-2C7988765B16}" presName="compNode" presStyleCnt="0"/>
      <dgm:spPr/>
    </dgm:pt>
    <dgm:pt modelId="{5865A6BD-F99C-4927-AA71-14438D8BD5FD}" type="pres">
      <dgm:prSet presAssocID="{BFF9359E-E9B1-4B73-BACC-2C7988765B16}" presName="bgRect" presStyleLbl="bgShp" presStyleIdx="2" presStyleCnt="3"/>
      <dgm:spPr/>
    </dgm:pt>
    <dgm:pt modelId="{F7573F21-6CA6-4D82-A5B8-20E46E8BAE44}" type="pres">
      <dgm:prSet presAssocID="{BFF9359E-E9B1-4B73-BACC-2C7988765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CFA2DEF1-3E86-45A4-93DF-3F3524CE8FA1}" type="pres">
      <dgm:prSet presAssocID="{BFF9359E-E9B1-4B73-BACC-2C7988765B16}" presName="spaceRect" presStyleCnt="0"/>
      <dgm:spPr/>
    </dgm:pt>
    <dgm:pt modelId="{3A277CF8-63F3-4E73-9A0E-6D37315945D9}" type="pres">
      <dgm:prSet presAssocID="{BFF9359E-E9B1-4B73-BACC-2C7988765B16}" presName="parTx" presStyleLbl="revTx" presStyleIdx="2" presStyleCnt="3">
        <dgm:presLayoutVars>
          <dgm:chMax val="0"/>
          <dgm:chPref val="0"/>
        </dgm:presLayoutVars>
      </dgm:prSet>
      <dgm:spPr/>
    </dgm:pt>
  </dgm:ptLst>
  <dgm:cxnLst>
    <dgm:cxn modelId="{157D760D-D278-416A-8A95-E1E5E1AC50DD}" type="presOf" srcId="{BFF9359E-E9B1-4B73-BACC-2C7988765B16}" destId="{3A277CF8-63F3-4E73-9A0E-6D37315945D9}" srcOrd="0" destOrd="0" presId="urn:microsoft.com/office/officeart/2018/2/layout/IconVerticalSolidList"/>
    <dgm:cxn modelId="{0FB2B426-F0E1-46AC-8877-C6BC9AFEAA79}" type="presOf" srcId="{81BEB84D-9A77-49C6-9301-B3359FCAC75F}" destId="{686301C7-6BD3-4366-8AD9-2496B2EDF77C}" srcOrd="0" destOrd="0" presId="urn:microsoft.com/office/officeart/2018/2/layout/IconVerticalSolidList"/>
    <dgm:cxn modelId="{E35E8428-56F2-46AB-9E50-4261F022E415}" type="presOf" srcId="{4AF52931-E4CA-4429-AACB-B8747CDB2409}" destId="{F8F5240A-0D85-485B-9D93-407D1FFAF913}"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9AA0145A-3FA6-4E40-B6CD-6DB3507FF368}" type="presOf" srcId="{C7720856-93F0-4CC7-B7FD-2466914A11D4}" destId="{6F4DA4D9-01DC-439B-8F27-AAA47846B277}"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AFECB7CA-4E50-4F60-A6FB-C3816E8CAB87}" type="presParOf" srcId="{6F4DA4D9-01DC-439B-8F27-AAA47846B277}" destId="{7BD98E3C-315B-4C9C-8D58-D6DB162B58F8}" srcOrd="0" destOrd="0" presId="urn:microsoft.com/office/officeart/2018/2/layout/IconVerticalSolidList"/>
    <dgm:cxn modelId="{A2217810-9D1C-4BC7-BE87-D83BE419F7B1}" type="presParOf" srcId="{7BD98E3C-315B-4C9C-8D58-D6DB162B58F8}" destId="{DD5F79B1-3C2C-4604-AC16-19B868C74020}" srcOrd="0" destOrd="0" presId="urn:microsoft.com/office/officeart/2018/2/layout/IconVerticalSolidList"/>
    <dgm:cxn modelId="{30B94466-A785-41BF-BAD4-03A089615086}" type="presParOf" srcId="{7BD98E3C-315B-4C9C-8D58-D6DB162B58F8}" destId="{B949D2F1-162D-4D02-A732-D01345E22AA4}" srcOrd="1" destOrd="0" presId="urn:microsoft.com/office/officeart/2018/2/layout/IconVerticalSolidList"/>
    <dgm:cxn modelId="{FFB8D8B5-5828-46DD-BA77-13638195E4D6}" type="presParOf" srcId="{7BD98E3C-315B-4C9C-8D58-D6DB162B58F8}" destId="{B131C359-49F1-4CB8-8E9B-1B1386A2778B}" srcOrd="2" destOrd="0" presId="urn:microsoft.com/office/officeart/2018/2/layout/IconVerticalSolidList"/>
    <dgm:cxn modelId="{11227E96-FF77-4F39-8B07-07E8611C740D}" type="presParOf" srcId="{7BD98E3C-315B-4C9C-8D58-D6DB162B58F8}" destId="{F8F5240A-0D85-485B-9D93-407D1FFAF913}" srcOrd="3" destOrd="0" presId="urn:microsoft.com/office/officeart/2018/2/layout/IconVerticalSolidList"/>
    <dgm:cxn modelId="{FFC4B6D5-9F56-4405-843A-09B40CA888A3}" type="presParOf" srcId="{6F4DA4D9-01DC-439B-8F27-AAA47846B277}" destId="{D8ABCEC2-390B-429B-9081-E082DA5D0427}" srcOrd="1" destOrd="0" presId="urn:microsoft.com/office/officeart/2018/2/layout/IconVerticalSolidList"/>
    <dgm:cxn modelId="{16ACC83C-7034-4747-BC5D-1E635B3C6CE7}" type="presParOf" srcId="{6F4DA4D9-01DC-439B-8F27-AAA47846B277}" destId="{F2D54F12-8080-4E0C-BD80-92EA1630D084}" srcOrd="2" destOrd="0" presId="urn:microsoft.com/office/officeart/2018/2/layout/IconVerticalSolidList"/>
    <dgm:cxn modelId="{8B276A48-7CBD-4E21-9430-CF0A09D6C0BD}" type="presParOf" srcId="{F2D54F12-8080-4E0C-BD80-92EA1630D084}" destId="{CBA0401E-7684-42C8-839E-D801768D883C}" srcOrd="0" destOrd="0" presId="urn:microsoft.com/office/officeart/2018/2/layout/IconVerticalSolidList"/>
    <dgm:cxn modelId="{F08383BF-FD60-4A49-AD77-65D910EFB252}" type="presParOf" srcId="{F2D54F12-8080-4E0C-BD80-92EA1630D084}" destId="{EF3B2503-2995-401B-AD2A-8687192014FC}" srcOrd="1" destOrd="0" presId="urn:microsoft.com/office/officeart/2018/2/layout/IconVerticalSolidList"/>
    <dgm:cxn modelId="{9D8D1D89-E527-4484-AD56-92A94FED0B6C}" type="presParOf" srcId="{F2D54F12-8080-4E0C-BD80-92EA1630D084}" destId="{69262E9A-AC8B-4E45-B562-DDB0B7EF679B}" srcOrd="2" destOrd="0" presId="urn:microsoft.com/office/officeart/2018/2/layout/IconVerticalSolidList"/>
    <dgm:cxn modelId="{6BE50CC8-CADE-45A7-BC96-23D75538F39A}" type="presParOf" srcId="{F2D54F12-8080-4E0C-BD80-92EA1630D084}" destId="{686301C7-6BD3-4366-8AD9-2496B2EDF77C}" srcOrd="3" destOrd="0" presId="urn:microsoft.com/office/officeart/2018/2/layout/IconVerticalSolidList"/>
    <dgm:cxn modelId="{159D78D4-1170-4693-834B-E3B0A1E5AA76}" type="presParOf" srcId="{6F4DA4D9-01DC-439B-8F27-AAA47846B277}" destId="{6ED4671C-AA9A-4E39-8821-8479FB442A42}" srcOrd="3" destOrd="0" presId="urn:microsoft.com/office/officeart/2018/2/layout/IconVerticalSolidList"/>
    <dgm:cxn modelId="{0E014224-8D52-4573-89D1-F50AF2BE6748}" type="presParOf" srcId="{6F4DA4D9-01DC-439B-8F27-AAA47846B277}" destId="{73B0EF57-FE6C-4349-B546-40C4671BE0AF}" srcOrd="4" destOrd="0" presId="urn:microsoft.com/office/officeart/2018/2/layout/IconVerticalSolidList"/>
    <dgm:cxn modelId="{ACBC9EF5-3D90-4A12-AA98-CAAF2742426F}" type="presParOf" srcId="{73B0EF57-FE6C-4349-B546-40C4671BE0AF}" destId="{5865A6BD-F99C-4927-AA71-14438D8BD5FD}" srcOrd="0" destOrd="0" presId="urn:microsoft.com/office/officeart/2018/2/layout/IconVerticalSolidList"/>
    <dgm:cxn modelId="{528DEE1A-B9B3-44B7-9915-05F053EAB214}" type="presParOf" srcId="{73B0EF57-FE6C-4349-B546-40C4671BE0AF}" destId="{F7573F21-6CA6-4D82-A5B8-20E46E8BAE44}" srcOrd="1" destOrd="0" presId="urn:microsoft.com/office/officeart/2018/2/layout/IconVerticalSolidList"/>
    <dgm:cxn modelId="{BBB56E6E-28C7-4B11-9E9C-87BF204F01B2}" type="presParOf" srcId="{73B0EF57-FE6C-4349-B546-40C4671BE0AF}" destId="{CFA2DEF1-3E86-45A4-93DF-3F3524CE8FA1}" srcOrd="2" destOrd="0" presId="urn:microsoft.com/office/officeart/2018/2/layout/IconVerticalSolidList"/>
    <dgm:cxn modelId="{109CAEC4-7E84-44CD-AC12-5A4173227651}" type="presParOf" srcId="{73B0EF57-FE6C-4349-B546-40C4671BE0AF}" destId="{3A277CF8-63F3-4E73-9A0E-6D37315945D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20856-93F0-4CC7-B7FD-2466914A11D4}" type="doc">
      <dgm:prSet loTypeId="urn:microsoft.com/office/officeart/2005/8/layout/cycle2" loCatId="cycle" qsTypeId="urn:microsoft.com/office/officeart/2005/8/quickstyle/simple4" qsCatId="simple" csTypeId="urn:microsoft.com/office/officeart/2005/8/colors/iconchunking_colorful2" csCatId="other" phldr="1"/>
      <dgm:spPr/>
    </dgm:pt>
    <dgm:pt modelId="{2BA7C497-E317-4803-B605-5A985E644911}">
      <dgm:prSet custT="1"/>
      <dgm:spPr/>
      <dgm:t>
        <a:bodyPr/>
        <a:lstStyle/>
        <a:p>
          <a:pPr>
            <a:defRPr cap="all"/>
          </a:pPr>
          <a:r>
            <a:rPr lang="ar-JO" sz="1200" b="1" dirty="0">
              <a:solidFill>
                <a:schemeClr val="tx1"/>
              </a:solidFill>
            </a:rPr>
            <a:t>- تُستخدم في أبحاث علاجية متقدمة.
</a:t>
          </a:r>
          <a:endParaRPr lang="en-GB" sz="1200" b="1" dirty="0">
            <a:solidFill>
              <a:schemeClr val="tx1"/>
            </a:solidFill>
          </a:endParaRPr>
        </a:p>
      </dgm:t>
    </dgm:pt>
    <dgm:pt modelId="{96242592-8C56-452F-9DD3-59BF6A568B59}" type="parTrans" cxnId="{88B0CE6C-317C-41BC-B6E1-A409AC92F4AE}">
      <dgm:prSet/>
      <dgm:spPr/>
      <dgm:t>
        <a:bodyPr/>
        <a:lstStyle/>
        <a:p>
          <a:endParaRPr lang="en-GB"/>
        </a:p>
      </dgm:t>
    </dgm:pt>
    <dgm:pt modelId="{691AD41E-ED2A-4323-910C-C6B8AF8549F4}" type="sibTrans" cxnId="{88B0CE6C-317C-41BC-B6E1-A409AC92F4AE}">
      <dgm:prSet/>
      <dgm:spPr/>
      <dgm:t>
        <a:bodyPr/>
        <a:lstStyle/>
        <a:p>
          <a:endParaRPr lang="en-GB"/>
        </a:p>
      </dgm:t>
    </dgm:pt>
    <dgm:pt modelId="{5EC9053E-DE70-4F13-A14C-882E61CFC5EF}">
      <dgm:prSet custT="1"/>
      <dgm:spPr/>
      <dgm:t>
        <a:bodyPr/>
        <a:lstStyle/>
        <a:p>
          <a:pPr>
            <a:defRPr cap="all"/>
          </a:pPr>
          <a:r>
            <a:rPr lang="ar-JO" sz="1200" b="1" dirty="0">
              <a:solidFill>
                <a:schemeClr val="tx1"/>
              </a:solidFill>
            </a:rPr>
            <a:t>- تُمثل أملًا كبيرًا لعلاج أمراض مستعصية.
</a:t>
          </a:r>
          <a:endParaRPr lang="en-GB" sz="1200" b="1" dirty="0">
            <a:solidFill>
              <a:schemeClr val="tx1"/>
            </a:solidFill>
          </a:endParaRPr>
        </a:p>
      </dgm:t>
    </dgm:pt>
    <dgm:pt modelId="{79B59329-A9B2-4900-9ECF-9451632CC5B7}" type="parTrans" cxnId="{7ECAFD38-4AE0-4F95-A237-32A689E1FC2D}">
      <dgm:prSet/>
      <dgm:spPr/>
      <dgm:t>
        <a:bodyPr/>
        <a:lstStyle/>
        <a:p>
          <a:endParaRPr lang="en-GB"/>
        </a:p>
      </dgm:t>
    </dgm:pt>
    <dgm:pt modelId="{978E2BAD-C2F4-47B7-8345-60782DCE5CC2}" type="sibTrans" cxnId="{7ECAFD38-4AE0-4F95-A237-32A689E1FC2D}">
      <dgm:prSet/>
      <dgm:spPr/>
      <dgm:t>
        <a:bodyPr/>
        <a:lstStyle/>
        <a:p>
          <a:endParaRPr lang="en-GB"/>
        </a:p>
      </dgm:t>
    </dgm:pt>
    <dgm:pt modelId="{67820748-FBC4-4564-86A3-5B0265F44E96}">
      <dgm:prSet custT="1"/>
      <dgm:spPr/>
      <dgm:t>
        <a:bodyPr/>
        <a:lstStyle/>
        <a:p>
          <a:pPr>
            <a:defRPr cap="all"/>
          </a:pPr>
          <a:r>
            <a:rPr lang="ar-JO" sz="1200" b="1" dirty="0">
              <a:solidFill>
                <a:schemeClr val="tx1"/>
              </a:solidFill>
            </a:rPr>
            <a:t>يلعب دورًا في فهم تطور الأمراض واكتشاف أدوية جديدة.</a:t>
          </a:r>
          <a:endParaRPr lang="en-GB" sz="1200" b="1" dirty="0">
            <a:solidFill>
              <a:schemeClr val="tx1"/>
            </a:solidFill>
          </a:endParaRPr>
        </a:p>
      </dgm:t>
    </dgm:pt>
    <dgm:pt modelId="{15C429AB-46C2-483E-9D21-4D0E6332B18B}" type="parTrans" cxnId="{2229E91D-374E-46EC-8F3B-37EB7ACB9DF8}">
      <dgm:prSet/>
      <dgm:spPr/>
      <dgm:t>
        <a:bodyPr/>
        <a:lstStyle/>
        <a:p>
          <a:endParaRPr lang="en-GB"/>
        </a:p>
      </dgm:t>
    </dgm:pt>
    <dgm:pt modelId="{10B5DF21-F918-4400-801B-54B292B89E17}" type="sibTrans" cxnId="{2229E91D-374E-46EC-8F3B-37EB7ACB9DF8}">
      <dgm:prSet/>
      <dgm:spPr/>
      <dgm:t>
        <a:bodyPr/>
        <a:lstStyle/>
        <a:p>
          <a:endParaRPr lang="en-GB"/>
        </a:p>
      </dgm:t>
    </dgm:pt>
    <dgm:pt modelId="{CFF0578C-D7F7-460F-9A5B-2648300DC722}" type="pres">
      <dgm:prSet presAssocID="{C7720856-93F0-4CC7-B7FD-2466914A11D4}" presName="cycle" presStyleCnt="0">
        <dgm:presLayoutVars>
          <dgm:dir/>
          <dgm:resizeHandles val="exact"/>
        </dgm:presLayoutVars>
      </dgm:prSet>
      <dgm:spPr/>
    </dgm:pt>
    <dgm:pt modelId="{CFA524D2-BA44-4753-940C-D9766B62BB08}" type="pres">
      <dgm:prSet presAssocID="{2BA7C497-E317-4803-B605-5A985E644911}" presName="node" presStyleLbl="node1" presStyleIdx="0" presStyleCnt="3">
        <dgm:presLayoutVars>
          <dgm:bulletEnabled val="1"/>
        </dgm:presLayoutVars>
      </dgm:prSet>
      <dgm:spPr/>
    </dgm:pt>
    <dgm:pt modelId="{269CB6E5-5782-4795-98BB-2A7FCF331F98}" type="pres">
      <dgm:prSet presAssocID="{691AD41E-ED2A-4323-910C-C6B8AF8549F4}" presName="sibTrans" presStyleLbl="sibTrans2D1" presStyleIdx="0" presStyleCnt="3"/>
      <dgm:spPr/>
    </dgm:pt>
    <dgm:pt modelId="{64011393-6380-46DD-B80A-F8C0DC45CD02}" type="pres">
      <dgm:prSet presAssocID="{691AD41E-ED2A-4323-910C-C6B8AF8549F4}" presName="connectorText" presStyleLbl="sibTrans2D1" presStyleIdx="0" presStyleCnt="3"/>
      <dgm:spPr/>
    </dgm:pt>
    <dgm:pt modelId="{258BAB3F-377D-452A-8AF7-B58EA542B795}" type="pres">
      <dgm:prSet presAssocID="{5EC9053E-DE70-4F13-A14C-882E61CFC5EF}" presName="node" presStyleLbl="node1" presStyleIdx="1" presStyleCnt="3">
        <dgm:presLayoutVars>
          <dgm:bulletEnabled val="1"/>
        </dgm:presLayoutVars>
      </dgm:prSet>
      <dgm:spPr/>
    </dgm:pt>
    <dgm:pt modelId="{21355D3A-27E8-40BD-AF4A-E2C1D4C97AE3}" type="pres">
      <dgm:prSet presAssocID="{978E2BAD-C2F4-47B7-8345-60782DCE5CC2}" presName="sibTrans" presStyleLbl="sibTrans2D1" presStyleIdx="1" presStyleCnt="3"/>
      <dgm:spPr/>
    </dgm:pt>
    <dgm:pt modelId="{14C6FE9C-339C-4CAA-BF23-3D6063B46628}" type="pres">
      <dgm:prSet presAssocID="{978E2BAD-C2F4-47B7-8345-60782DCE5CC2}" presName="connectorText" presStyleLbl="sibTrans2D1" presStyleIdx="1" presStyleCnt="3"/>
      <dgm:spPr/>
    </dgm:pt>
    <dgm:pt modelId="{7C088688-B90B-415F-A899-C738A7464732}" type="pres">
      <dgm:prSet presAssocID="{67820748-FBC4-4564-86A3-5B0265F44E96}" presName="node" presStyleLbl="node1" presStyleIdx="2" presStyleCnt="3">
        <dgm:presLayoutVars>
          <dgm:bulletEnabled val="1"/>
        </dgm:presLayoutVars>
      </dgm:prSet>
      <dgm:spPr/>
    </dgm:pt>
    <dgm:pt modelId="{0C4A17C3-D27F-4FB4-9507-C43BF0CB9D23}" type="pres">
      <dgm:prSet presAssocID="{10B5DF21-F918-4400-801B-54B292B89E17}" presName="sibTrans" presStyleLbl="sibTrans2D1" presStyleIdx="2" presStyleCnt="3"/>
      <dgm:spPr/>
    </dgm:pt>
    <dgm:pt modelId="{F0DEFD17-A3CB-47FD-BA24-B829DF202609}" type="pres">
      <dgm:prSet presAssocID="{10B5DF21-F918-4400-801B-54B292B89E17}" presName="connectorText" presStyleLbl="sibTrans2D1" presStyleIdx="2" presStyleCnt="3"/>
      <dgm:spPr/>
    </dgm:pt>
  </dgm:ptLst>
  <dgm:cxnLst>
    <dgm:cxn modelId="{430E8713-3FB5-40DE-B0AC-5DCF00C1F6AB}" type="presOf" srcId="{978E2BAD-C2F4-47B7-8345-60782DCE5CC2}" destId="{14C6FE9C-339C-4CAA-BF23-3D6063B46628}" srcOrd="1" destOrd="0" presId="urn:microsoft.com/office/officeart/2005/8/layout/cycle2"/>
    <dgm:cxn modelId="{2229E91D-374E-46EC-8F3B-37EB7ACB9DF8}" srcId="{C7720856-93F0-4CC7-B7FD-2466914A11D4}" destId="{67820748-FBC4-4564-86A3-5B0265F44E96}" srcOrd="2" destOrd="0" parTransId="{15C429AB-46C2-483E-9D21-4D0E6332B18B}" sibTransId="{10B5DF21-F918-4400-801B-54B292B89E17}"/>
    <dgm:cxn modelId="{44DE4F36-A810-47FB-BD54-B15C801AEE2A}" type="presOf" srcId="{10B5DF21-F918-4400-801B-54B292B89E17}" destId="{F0DEFD17-A3CB-47FD-BA24-B829DF202609}" srcOrd="1" destOrd="0" presId="urn:microsoft.com/office/officeart/2005/8/layout/cycle2"/>
    <dgm:cxn modelId="{7ECAFD38-4AE0-4F95-A237-32A689E1FC2D}" srcId="{C7720856-93F0-4CC7-B7FD-2466914A11D4}" destId="{5EC9053E-DE70-4F13-A14C-882E61CFC5EF}" srcOrd="1" destOrd="0" parTransId="{79B59329-A9B2-4900-9ECF-9451632CC5B7}" sibTransId="{978E2BAD-C2F4-47B7-8345-60782DCE5CC2}"/>
    <dgm:cxn modelId="{4AC1B93F-D472-4BC1-AC1F-1E6229D5EE48}" type="presOf" srcId="{691AD41E-ED2A-4323-910C-C6B8AF8549F4}" destId="{64011393-6380-46DD-B80A-F8C0DC45CD02}" srcOrd="1" destOrd="0" presId="urn:microsoft.com/office/officeart/2005/8/layout/cycle2"/>
    <dgm:cxn modelId="{9CE3805D-C1D7-4016-9A61-77E90889A021}" type="presOf" srcId="{691AD41E-ED2A-4323-910C-C6B8AF8549F4}" destId="{269CB6E5-5782-4795-98BB-2A7FCF331F98}" srcOrd="0" destOrd="0" presId="urn:microsoft.com/office/officeart/2005/8/layout/cycle2"/>
    <dgm:cxn modelId="{88B0CE6C-317C-41BC-B6E1-A409AC92F4AE}" srcId="{C7720856-93F0-4CC7-B7FD-2466914A11D4}" destId="{2BA7C497-E317-4803-B605-5A985E644911}" srcOrd="0" destOrd="0" parTransId="{96242592-8C56-452F-9DD3-59BF6A568B59}" sibTransId="{691AD41E-ED2A-4323-910C-C6B8AF8549F4}"/>
    <dgm:cxn modelId="{0B1AB558-66AF-46A5-B7A7-E51845890EDC}" type="presOf" srcId="{10B5DF21-F918-4400-801B-54B292B89E17}" destId="{0C4A17C3-D27F-4FB4-9507-C43BF0CB9D23}" srcOrd="0" destOrd="0" presId="urn:microsoft.com/office/officeart/2005/8/layout/cycle2"/>
    <dgm:cxn modelId="{38832F7E-C535-4ADA-A47F-469046EDD810}" type="presOf" srcId="{67820748-FBC4-4564-86A3-5B0265F44E96}" destId="{7C088688-B90B-415F-A899-C738A7464732}" srcOrd="0" destOrd="0" presId="urn:microsoft.com/office/officeart/2005/8/layout/cycle2"/>
    <dgm:cxn modelId="{B63BF8A1-BACF-462B-81CC-52B640680A4C}" type="presOf" srcId="{2BA7C497-E317-4803-B605-5A985E644911}" destId="{CFA524D2-BA44-4753-940C-D9766B62BB08}" srcOrd="0" destOrd="0" presId="urn:microsoft.com/office/officeart/2005/8/layout/cycle2"/>
    <dgm:cxn modelId="{5F74C2A9-BEE2-4828-88A7-F31148005252}" type="presOf" srcId="{5EC9053E-DE70-4F13-A14C-882E61CFC5EF}" destId="{258BAB3F-377D-452A-8AF7-B58EA542B795}" srcOrd="0" destOrd="0" presId="urn:microsoft.com/office/officeart/2005/8/layout/cycle2"/>
    <dgm:cxn modelId="{18130AC0-DB71-43B2-8C4D-406A6C04DA09}" type="presOf" srcId="{978E2BAD-C2F4-47B7-8345-60782DCE5CC2}" destId="{21355D3A-27E8-40BD-AF4A-E2C1D4C97AE3}" srcOrd="0" destOrd="0" presId="urn:microsoft.com/office/officeart/2005/8/layout/cycle2"/>
    <dgm:cxn modelId="{FF3D82D2-C4A7-4774-8B1C-248DC3678276}" type="presOf" srcId="{C7720856-93F0-4CC7-B7FD-2466914A11D4}" destId="{CFF0578C-D7F7-460F-9A5B-2648300DC722}" srcOrd="0" destOrd="0" presId="urn:microsoft.com/office/officeart/2005/8/layout/cycle2"/>
    <dgm:cxn modelId="{910B2005-5C2F-4A3C-B28C-C4B804CB797A}" type="presParOf" srcId="{CFF0578C-D7F7-460F-9A5B-2648300DC722}" destId="{CFA524D2-BA44-4753-940C-D9766B62BB08}" srcOrd="0" destOrd="0" presId="urn:microsoft.com/office/officeart/2005/8/layout/cycle2"/>
    <dgm:cxn modelId="{0710A43C-5B70-407D-8F02-76D1E78D45DA}" type="presParOf" srcId="{CFF0578C-D7F7-460F-9A5B-2648300DC722}" destId="{269CB6E5-5782-4795-98BB-2A7FCF331F98}" srcOrd="1" destOrd="0" presId="urn:microsoft.com/office/officeart/2005/8/layout/cycle2"/>
    <dgm:cxn modelId="{7ED02F4B-1212-492C-839A-94705E6D38E7}" type="presParOf" srcId="{269CB6E5-5782-4795-98BB-2A7FCF331F98}" destId="{64011393-6380-46DD-B80A-F8C0DC45CD02}" srcOrd="0" destOrd="0" presId="urn:microsoft.com/office/officeart/2005/8/layout/cycle2"/>
    <dgm:cxn modelId="{715D034E-0C9B-4239-8B52-0FD6209D7C4A}" type="presParOf" srcId="{CFF0578C-D7F7-460F-9A5B-2648300DC722}" destId="{258BAB3F-377D-452A-8AF7-B58EA542B795}" srcOrd="2" destOrd="0" presId="urn:microsoft.com/office/officeart/2005/8/layout/cycle2"/>
    <dgm:cxn modelId="{61B1900F-B9A5-4EA8-8467-0DB9848F1F38}" type="presParOf" srcId="{CFF0578C-D7F7-460F-9A5B-2648300DC722}" destId="{21355D3A-27E8-40BD-AF4A-E2C1D4C97AE3}" srcOrd="3" destOrd="0" presId="urn:microsoft.com/office/officeart/2005/8/layout/cycle2"/>
    <dgm:cxn modelId="{F565A2FE-FCE6-409D-967C-B1058671DA79}" type="presParOf" srcId="{21355D3A-27E8-40BD-AF4A-E2C1D4C97AE3}" destId="{14C6FE9C-339C-4CAA-BF23-3D6063B46628}" srcOrd="0" destOrd="0" presId="urn:microsoft.com/office/officeart/2005/8/layout/cycle2"/>
    <dgm:cxn modelId="{7F253C20-36A0-4900-BED8-1968618632D6}" type="presParOf" srcId="{CFF0578C-D7F7-460F-9A5B-2648300DC722}" destId="{7C088688-B90B-415F-A899-C738A7464732}" srcOrd="4" destOrd="0" presId="urn:microsoft.com/office/officeart/2005/8/layout/cycle2"/>
    <dgm:cxn modelId="{5FE1BB41-B1FB-49DD-AE83-06314B1A46C5}" type="presParOf" srcId="{CFF0578C-D7F7-460F-9A5B-2648300DC722}" destId="{0C4A17C3-D27F-4FB4-9507-C43BF0CB9D23}" srcOrd="5" destOrd="0" presId="urn:microsoft.com/office/officeart/2005/8/layout/cycle2"/>
    <dgm:cxn modelId="{3BF53978-61C4-4299-BAF6-A799EF406420}" type="presParOf" srcId="{0C4A17C3-D27F-4FB4-9507-C43BF0CB9D23}" destId="{F0DEFD17-A3CB-47FD-BA24-B829DF202609}"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79B1-3C2C-4604-AC16-19B868C74020}">
      <dsp:nvSpPr>
        <dsp:cNvPr id="0" name=""/>
        <dsp:cNvSpPr/>
      </dsp:nvSpPr>
      <dsp:spPr>
        <a:xfrm>
          <a:off x="0" y="141"/>
          <a:ext cx="473" cy="407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9D2F1-162D-4D02-A732-D01345E22AA4}">
      <dsp:nvSpPr>
        <dsp:cNvPr id="0" name=""/>
        <dsp:cNvSpPr/>
      </dsp:nvSpPr>
      <dsp:spPr>
        <a:xfrm>
          <a:off x="12322" y="9306"/>
          <a:ext cx="0" cy="22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F5240A-0D85-485B-9D93-407D1FFAF913}">
      <dsp:nvSpPr>
        <dsp:cNvPr id="0" name=""/>
        <dsp:cNvSpPr/>
      </dsp:nvSpPr>
      <dsp:spPr>
        <a:xfrm>
          <a:off x="23870" y="141"/>
          <a:ext cx="21836" cy="4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5" tIns="4315" rIns="4315" bIns="4315" numCol="1" spcCol="1270" anchor="ctr" anchorCtr="0">
          <a:noAutofit/>
        </a:bodyPr>
        <a:lstStyle/>
        <a:p>
          <a:pPr marL="0" lvl="0" indent="0" algn="l" defTabSz="622300">
            <a:lnSpc>
              <a:spcPct val="100000"/>
            </a:lnSpc>
            <a:spcBef>
              <a:spcPct val="0"/>
            </a:spcBef>
            <a:spcAft>
              <a:spcPct val="35000"/>
            </a:spcAft>
            <a:buNone/>
          </a:pPr>
          <a:endParaRPr lang="en-US" sz="1400" kern="1200" dirty="0"/>
        </a:p>
      </dsp:txBody>
      <dsp:txXfrm>
        <a:off x="23870" y="141"/>
        <a:ext cx="21836" cy="40774"/>
      </dsp:txXfrm>
    </dsp:sp>
    <dsp:sp modelId="{CBA0401E-7684-42C8-839E-D801768D883C}">
      <dsp:nvSpPr>
        <dsp:cNvPr id="0" name=""/>
        <dsp:cNvSpPr/>
      </dsp:nvSpPr>
      <dsp:spPr>
        <a:xfrm>
          <a:off x="0" y="41017"/>
          <a:ext cx="45719" cy="407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B2503-2995-401B-AD2A-8687192014FC}">
      <dsp:nvSpPr>
        <dsp:cNvPr id="0" name=""/>
        <dsp:cNvSpPr/>
      </dsp:nvSpPr>
      <dsp:spPr>
        <a:xfrm>
          <a:off x="12322" y="50182"/>
          <a:ext cx="0" cy="22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301C7-6BD3-4366-8AD9-2496B2EDF77C}">
      <dsp:nvSpPr>
        <dsp:cNvPr id="0" name=""/>
        <dsp:cNvSpPr/>
      </dsp:nvSpPr>
      <dsp:spPr>
        <a:xfrm>
          <a:off x="24644" y="41017"/>
          <a:ext cx="21026" cy="4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5" tIns="4315" rIns="4315" bIns="4315" numCol="1" spcCol="1270" anchor="ctr" anchorCtr="0">
          <a:noAutofit/>
        </a:bodyPr>
        <a:lstStyle/>
        <a:p>
          <a:pPr marL="0" lvl="0" indent="0" algn="l" defTabSz="622300">
            <a:lnSpc>
              <a:spcPct val="100000"/>
            </a:lnSpc>
            <a:spcBef>
              <a:spcPct val="0"/>
            </a:spcBef>
            <a:spcAft>
              <a:spcPct val="35000"/>
            </a:spcAft>
            <a:buNone/>
          </a:pPr>
          <a:r>
            <a:rPr lang="en-US" sz="1400" kern="1200" dirty="0"/>
            <a:t>Chemical Testing</a:t>
          </a:r>
        </a:p>
      </dsp:txBody>
      <dsp:txXfrm>
        <a:off x="24644" y="41017"/>
        <a:ext cx="21026" cy="40774"/>
      </dsp:txXfrm>
    </dsp:sp>
    <dsp:sp modelId="{5865A6BD-F99C-4927-AA71-14438D8BD5FD}">
      <dsp:nvSpPr>
        <dsp:cNvPr id="0" name=""/>
        <dsp:cNvSpPr/>
      </dsp:nvSpPr>
      <dsp:spPr>
        <a:xfrm>
          <a:off x="0" y="81893"/>
          <a:ext cx="45719" cy="407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73F21-6CA6-4D82-A5B8-20E46E8BAE44}">
      <dsp:nvSpPr>
        <dsp:cNvPr id="0" name=""/>
        <dsp:cNvSpPr/>
      </dsp:nvSpPr>
      <dsp:spPr>
        <a:xfrm>
          <a:off x="12322" y="91058"/>
          <a:ext cx="0" cy="22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277CF8-63F3-4E73-9A0E-6D37315945D9}">
      <dsp:nvSpPr>
        <dsp:cNvPr id="0" name=""/>
        <dsp:cNvSpPr/>
      </dsp:nvSpPr>
      <dsp:spPr>
        <a:xfrm>
          <a:off x="24644" y="81893"/>
          <a:ext cx="21026" cy="4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5" tIns="4315" rIns="4315" bIns="4315" numCol="1" spcCol="1270" anchor="ctr" anchorCtr="0">
          <a:noAutofit/>
        </a:bodyPr>
        <a:lstStyle/>
        <a:p>
          <a:pPr marL="0" lvl="0" indent="0" algn="l" defTabSz="622300">
            <a:lnSpc>
              <a:spcPct val="100000"/>
            </a:lnSpc>
            <a:spcBef>
              <a:spcPct val="0"/>
            </a:spcBef>
            <a:spcAft>
              <a:spcPct val="35000"/>
            </a:spcAft>
            <a:buNone/>
          </a:pPr>
          <a:r>
            <a:rPr lang="en-US" sz="1400" kern="1200" dirty="0"/>
            <a:t>Formulas</a:t>
          </a:r>
        </a:p>
      </dsp:txBody>
      <dsp:txXfrm>
        <a:off x="24644" y="81893"/>
        <a:ext cx="21026" cy="40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524D2-BA44-4753-940C-D9766B62BB08}">
      <dsp:nvSpPr>
        <dsp:cNvPr id="0" name=""/>
        <dsp:cNvSpPr/>
      </dsp:nvSpPr>
      <dsp:spPr>
        <a:xfrm>
          <a:off x="2474872" y="1089"/>
          <a:ext cx="1862807" cy="186280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defRPr cap="all"/>
          </a:pPr>
          <a:r>
            <a:rPr lang="ar-JO" sz="1200" b="1" kern="1200" dirty="0">
              <a:solidFill>
                <a:schemeClr val="tx1"/>
              </a:solidFill>
            </a:rPr>
            <a:t>- تُستخدم في أبحاث علاجية متقدمة.
</a:t>
          </a:r>
          <a:endParaRPr lang="en-GB" sz="1200" b="1" kern="1200" dirty="0">
            <a:solidFill>
              <a:schemeClr val="tx1"/>
            </a:solidFill>
          </a:endParaRPr>
        </a:p>
      </dsp:txBody>
      <dsp:txXfrm>
        <a:off x="2747674" y="273891"/>
        <a:ext cx="1317203" cy="1317203"/>
      </dsp:txXfrm>
    </dsp:sp>
    <dsp:sp modelId="{269CB6E5-5782-4795-98BB-2A7FCF331F98}">
      <dsp:nvSpPr>
        <dsp:cNvPr id="0" name=""/>
        <dsp:cNvSpPr/>
      </dsp:nvSpPr>
      <dsp:spPr>
        <a:xfrm rot="3600000">
          <a:off x="3850969" y="1816953"/>
          <a:ext cx="494879" cy="628697"/>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3888085" y="1878405"/>
        <a:ext cx="346415" cy="377219"/>
      </dsp:txXfrm>
    </dsp:sp>
    <dsp:sp modelId="{258BAB3F-377D-452A-8AF7-B58EA542B795}">
      <dsp:nvSpPr>
        <dsp:cNvPr id="0" name=""/>
        <dsp:cNvSpPr/>
      </dsp:nvSpPr>
      <dsp:spPr>
        <a:xfrm>
          <a:off x="3873144" y="2422966"/>
          <a:ext cx="1862807" cy="1862807"/>
        </a:xfrm>
        <a:prstGeom prst="ellips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defRPr cap="all"/>
          </a:pPr>
          <a:r>
            <a:rPr lang="ar-JO" sz="1200" b="1" kern="1200" dirty="0">
              <a:solidFill>
                <a:schemeClr val="tx1"/>
              </a:solidFill>
            </a:rPr>
            <a:t>- تُمثل أملًا كبيرًا لعلاج أمراض مستعصية.
</a:t>
          </a:r>
          <a:endParaRPr lang="en-GB" sz="1200" b="1" kern="1200" dirty="0">
            <a:solidFill>
              <a:schemeClr val="tx1"/>
            </a:solidFill>
          </a:endParaRPr>
        </a:p>
      </dsp:txBody>
      <dsp:txXfrm>
        <a:off x="4145946" y="2695768"/>
        <a:ext cx="1317203" cy="1317203"/>
      </dsp:txXfrm>
    </dsp:sp>
    <dsp:sp modelId="{21355D3A-27E8-40BD-AF4A-E2C1D4C97AE3}">
      <dsp:nvSpPr>
        <dsp:cNvPr id="0" name=""/>
        <dsp:cNvSpPr/>
      </dsp:nvSpPr>
      <dsp:spPr>
        <a:xfrm rot="10800000">
          <a:off x="3172842" y="3040021"/>
          <a:ext cx="494879" cy="628697"/>
        </a:xfrm>
        <a:prstGeom prst="rightArrow">
          <a:avLst>
            <a:gd name="adj1" fmla="val 60000"/>
            <a:gd name="adj2" fmla="val 50000"/>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rot="10800000">
        <a:off x="3321306" y="3165760"/>
        <a:ext cx="346415" cy="377219"/>
      </dsp:txXfrm>
    </dsp:sp>
    <dsp:sp modelId="{7C088688-B90B-415F-A899-C738A7464732}">
      <dsp:nvSpPr>
        <dsp:cNvPr id="0" name=""/>
        <dsp:cNvSpPr/>
      </dsp:nvSpPr>
      <dsp:spPr>
        <a:xfrm>
          <a:off x="1076601" y="2422966"/>
          <a:ext cx="1862807" cy="1862807"/>
        </a:xfrm>
        <a:prstGeom prst="ellips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defRPr cap="all"/>
          </a:pPr>
          <a:r>
            <a:rPr lang="ar-JO" sz="1200" b="1" kern="1200" dirty="0">
              <a:solidFill>
                <a:schemeClr val="tx1"/>
              </a:solidFill>
            </a:rPr>
            <a:t>يلعب دورًا في فهم تطور الأمراض واكتشاف أدوية جديدة.</a:t>
          </a:r>
          <a:endParaRPr lang="en-GB" sz="1200" b="1" kern="1200" dirty="0">
            <a:solidFill>
              <a:schemeClr val="tx1"/>
            </a:solidFill>
          </a:endParaRPr>
        </a:p>
      </dsp:txBody>
      <dsp:txXfrm>
        <a:off x="1349403" y="2695768"/>
        <a:ext cx="1317203" cy="1317203"/>
      </dsp:txXfrm>
    </dsp:sp>
    <dsp:sp modelId="{0C4A17C3-D27F-4FB4-9507-C43BF0CB9D23}">
      <dsp:nvSpPr>
        <dsp:cNvPr id="0" name=""/>
        <dsp:cNvSpPr/>
      </dsp:nvSpPr>
      <dsp:spPr>
        <a:xfrm rot="18000000">
          <a:off x="2452697" y="1841212"/>
          <a:ext cx="494879" cy="628697"/>
        </a:xfrm>
        <a:prstGeom prst="rightArrow">
          <a:avLst>
            <a:gd name="adj1" fmla="val 60000"/>
            <a:gd name="adj2" fmla="val 5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2489813" y="2031238"/>
        <a:ext cx="346415" cy="3772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11/22/2025</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11/22/2025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47071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4</a:t>
            </a:fld>
            <a:endParaRPr lang="en-US" dirty="0"/>
          </a:p>
        </p:txBody>
      </p:sp>
    </p:spTree>
    <p:extLst>
      <p:ext uri="{BB962C8B-B14F-4D97-AF65-F5344CB8AC3E}">
        <p14:creationId xmlns:p14="http://schemas.microsoft.com/office/powerpoint/2010/main" val="392917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dirty="0"/>
          </a:p>
        </p:txBody>
      </p:sp>
    </p:spTree>
    <p:extLst>
      <p:ext uri="{BB962C8B-B14F-4D97-AF65-F5344CB8AC3E}">
        <p14:creationId xmlns:p14="http://schemas.microsoft.com/office/powerpoint/2010/main" val="3453078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11/22/2025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Data" Target="../diagrams/data2.xml"/><Relationship Id="rId5" Type="http://schemas.openxmlformats.org/officeDocument/2006/relationships/image" Target="../media/image17.jpe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97968" y="1320801"/>
            <a:ext cx="5280026" cy="1244600"/>
          </a:xfrm>
        </p:spPr>
        <p:txBody>
          <a:bodyPr>
            <a:normAutofit/>
          </a:bodyPr>
          <a:lstStyle/>
          <a:p>
            <a:r>
              <a:rPr lang="ar-JO" dirty="0">
                <a:solidFill>
                  <a:schemeClr val="tx1">
                    <a:lumMod val="65000"/>
                    <a:lumOff val="35000"/>
                  </a:schemeClr>
                </a:solidFill>
              </a:rPr>
              <a:t>خلايا الجذعية من الانسان </a:t>
            </a:r>
            <a:endParaRPr lang="en-US" dirty="0">
              <a:solidFill>
                <a:schemeClr val="tx1">
                  <a:lumMod val="65000"/>
                  <a:lumOff val="35000"/>
                </a:schemeClr>
              </a:solidFill>
            </a:endParaRP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fontScale="92500" lnSpcReduction="10000"/>
          </a:bodyPr>
          <a:lstStyle/>
          <a:p>
            <a:r>
              <a:rPr lang="ar-JO" sz="3900" dirty="0"/>
              <a:t>كرم الشروف </a:t>
            </a:r>
          </a:p>
          <a:p>
            <a:r>
              <a:rPr lang="ar-JO" sz="3600" dirty="0"/>
              <a:t>تاسع"ب"</a:t>
            </a:r>
            <a:endParaRPr lang="en-US" sz="3600" dirty="0"/>
          </a:p>
        </p:txBody>
      </p:sp>
    </p:spTree>
    <p:extLst>
      <p:ext uri="{BB962C8B-B14F-4D97-AF65-F5344CB8AC3E}">
        <p14:creationId xmlns:p14="http://schemas.microsoft.com/office/powerpoint/2010/main" val="26420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740031" y="1392186"/>
            <a:ext cx="2844002" cy="4073627"/>
          </a:xfrm>
          <a:noFill/>
        </p:spPr>
        <p:txBody>
          <a:bodyPr>
            <a:normAutofit/>
          </a:bodyPr>
          <a:lstStyle/>
          <a:p>
            <a:pPr algn="l"/>
            <a:r>
              <a:rPr lang="en-US" sz="4000" dirty="0">
                <a:solidFill>
                  <a:schemeClr val="tx1">
                    <a:lumMod val="65000"/>
                    <a:lumOff val="35000"/>
                  </a:schemeClr>
                </a:solidFill>
              </a:rPr>
              <a:t> </a:t>
            </a:r>
          </a:p>
        </p:txBody>
      </p:sp>
      <p:sp>
        <p:nvSpPr>
          <p:cNvPr id="3" name="Content Placeholder 2">
            <a:extLst>
              <a:ext uri="{FF2B5EF4-FFF2-40B4-BE49-F238E27FC236}">
                <a16:creationId xmlns:a16="http://schemas.microsoft.com/office/drawing/2014/main" id="{BD9DDCB4-475B-4BE2-9E4A-F959AB8E645D}"/>
              </a:ext>
            </a:extLst>
          </p:cNvPr>
          <p:cNvSpPr>
            <a:spLocks noGrp="1"/>
          </p:cNvSpPr>
          <p:nvPr>
            <p:ph idx="1"/>
          </p:nvPr>
        </p:nvSpPr>
        <p:spPr>
          <a:xfrm>
            <a:off x="975919" y="1865015"/>
            <a:ext cx="6610322" cy="2881182"/>
          </a:xfrm>
        </p:spPr>
        <p:txBody>
          <a:bodyPr>
            <a:normAutofit/>
          </a:bodyPr>
          <a:lstStyle/>
          <a:p>
            <a:pPr marL="0" indent="0" algn="r">
              <a:buNone/>
            </a:pPr>
            <a:r>
              <a:rPr lang="ar-JO" sz="3600" dirty="0"/>
              <a:t> الخلايا الجذعيه :</a:t>
            </a:r>
          </a:p>
          <a:p>
            <a:pPr marL="0" indent="0" algn="ctr">
              <a:buNone/>
            </a:pPr>
            <a:r>
              <a:rPr lang="ar-JO" dirty="0"/>
              <a:t>هي خلايا غير متمايزة لديها القدرة على الانقسام والتجدد، ويمكنها أن تتحول إلى أنواع مختلفة من الخلايا المتخصصة في الجسم، مثل خلايا العضلات أو الأعصاب أو الجلد. تُعد الخلايا الجذعية أساسية في عملية نمو الجسم وتجديد الخلايا التالفة.</a:t>
            </a:r>
            <a:endParaRPr lang="en-GB" dirty="0"/>
          </a:p>
        </p:txBody>
      </p:sp>
      <p:pic>
        <p:nvPicPr>
          <p:cNvPr id="1028" name="Picture 4" descr="‫العلاج بالخلايا الجذعية | مستشفى بنديك بولجيه الخاصة‬‎">
            <a:extLst>
              <a:ext uri="{FF2B5EF4-FFF2-40B4-BE49-F238E27FC236}">
                <a16:creationId xmlns:a16="http://schemas.microsoft.com/office/drawing/2014/main" id="{F43DB347-05BC-41A9-87D7-3CABC9D14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5058" y="1772883"/>
            <a:ext cx="3228975" cy="306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7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cience Lab">
            <a:extLst>
              <a:ext uri="{FF2B5EF4-FFF2-40B4-BE49-F238E27FC236}">
                <a16:creationId xmlns:a16="http://schemas.microsoft.com/office/drawing/2014/main" id="{7E185DA8-778E-49D9-863D-7DB5660424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54" r="25902"/>
          <a:stretch/>
        </p:blipFill>
        <p:spPr>
          <a:xfrm>
            <a:off x="1028342" y="618517"/>
            <a:ext cx="6139725" cy="5629884"/>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8196408" y="640831"/>
            <a:ext cx="3352128" cy="1573863"/>
          </a:xfrm>
        </p:spPr>
        <p:txBody>
          <a:bodyPr>
            <a:normAutofit/>
          </a:bodyPr>
          <a:lstStyle/>
          <a:p>
            <a:pPr algn="l"/>
            <a:r>
              <a:rPr lang="ar-JO" dirty="0">
                <a:solidFill>
                  <a:srgbClr val="FF0000"/>
                </a:solidFill>
              </a:rPr>
              <a:t>انواع الخلايا الجذعية</a:t>
            </a:r>
            <a:endParaRPr lang="en-US" dirty="0">
              <a:solidFill>
                <a:srgbClr val="FF0000"/>
              </a:solidFill>
            </a:endParaRPr>
          </a:p>
        </p:txBody>
      </p:sp>
      <p:graphicFrame>
        <p:nvGraphicFramePr>
          <p:cNvPr id="9" name="Content Placeholder 8" descr="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3566487911"/>
              </p:ext>
            </p:extLst>
          </p:nvPr>
        </p:nvGraphicFramePr>
        <p:xfrm flipH="1">
          <a:off x="11548535" y="6125592"/>
          <a:ext cx="45719" cy="1228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a:extLst>
              <a:ext uri="{FF2B5EF4-FFF2-40B4-BE49-F238E27FC236}">
                <a16:creationId xmlns:a16="http://schemas.microsoft.com/office/drawing/2014/main" id="{19A9DB65-5704-4033-8593-1B970760B05D}"/>
              </a:ext>
            </a:extLst>
          </p:cNvPr>
          <p:cNvSpPr/>
          <p:nvPr/>
        </p:nvSpPr>
        <p:spPr>
          <a:xfrm>
            <a:off x="11345370" y="5603359"/>
            <a:ext cx="994759" cy="369332"/>
          </a:xfrm>
          <a:prstGeom prst="rect">
            <a:avLst/>
          </a:prstGeom>
        </p:spPr>
        <p:txBody>
          <a:bodyPr wrap="none">
            <a:spAutoFit/>
          </a:bodyPr>
          <a:lstStyle/>
          <a:p>
            <a:r>
              <a:rPr lang="en-US" dirty="0"/>
              <a:t>Formulas</a:t>
            </a:r>
            <a:endParaRPr lang="en-GB" dirty="0"/>
          </a:p>
        </p:txBody>
      </p:sp>
      <p:sp>
        <p:nvSpPr>
          <p:cNvPr id="5" name="Rectangle 4">
            <a:extLst>
              <a:ext uri="{FF2B5EF4-FFF2-40B4-BE49-F238E27FC236}">
                <a16:creationId xmlns:a16="http://schemas.microsoft.com/office/drawing/2014/main" id="{916ADB9F-A493-45BA-910A-1FF06485A7BF}"/>
              </a:ext>
            </a:extLst>
          </p:cNvPr>
          <p:cNvSpPr/>
          <p:nvPr/>
        </p:nvSpPr>
        <p:spPr>
          <a:xfrm>
            <a:off x="7132724" y="2155348"/>
            <a:ext cx="5299969" cy="646331"/>
          </a:xfrm>
          <a:prstGeom prst="rect">
            <a:avLst/>
          </a:prstGeom>
        </p:spPr>
        <p:txBody>
          <a:bodyPr wrap="square">
            <a:spAutoFit/>
          </a:bodyPr>
          <a:lstStyle/>
          <a:p>
            <a:pPr algn="ctr"/>
            <a:r>
              <a:rPr lang="ar-JO" dirty="0"/>
              <a:t>  1.الجذعية الجنينية: تستخرج من الأجنة، وتتميز بقدرتها العالي على التمايز إلى جميع أنواع الخلاية</a:t>
            </a:r>
            <a:endParaRPr lang="en-GB" dirty="0"/>
          </a:p>
        </p:txBody>
      </p:sp>
      <p:sp>
        <p:nvSpPr>
          <p:cNvPr id="6" name="Rectangle 5">
            <a:extLst>
              <a:ext uri="{FF2B5EF4-FFF2-40B4-BE49-F238E27FC236}">
                <a16:creationId xmlns:a16="http://schemas.microsoft.com/office/drawing/2014/main" id="{E79DD7B2-5C03-4CB0-99FE-3A3A9EE6C56F}"/>
              </a:ext>
            </a:extLst>
          </p:cNvPr>
          <p:cNvSpPr/>
          <p:nvPr/>
        </p:nvSpPr>
        <p:spPr>
          <a:xfrm>
            <a:off x="7168067" y="2810248"/>
            <a:ext cx="5023933" cy="1754326"/>
          </a:xfrm>
          <a:prstGeom prst="rect">
            <a:avLst/>
          </a:prstGeom>
        </p:spPr>
        <p:txBody>
          <a:bodyPr wrap="square">
            <a:spAutoFit/>
          </a:bodyPr>
          <a:lstStyle/>
          <a:p>
            <a:pPr algn="ctr"/>
            <a:r>
              <a:rPr lang="ar-JO" dirty="0"/>
              <a:t>.الخلايا الجذعية البالغة: توجد في أنسجة الجسم المختلفة مثل نخاع العظم والجلد والدم   </a:t>
            </a:r>
          </a:p>
          <a:p>
            <a:pPr algn="ctr"/>
            <a:r>
              <a:rPr lang="ar-JO" dirty="0"/>
              <a:t>3. الخلايا الجذعية المستحثة: تنتج معمليًا بإعادة برمجة خلايا عادية لتصبح شبيهة بالجنينية.</a:t>
            </a:r>
          </a:p>
          <a:p>
            <a:pPr algn="ctr"/>
            <a:r>
              <a:rPr lang="ar-JO" dirty="0"/>
              <a:t>4. الخلايا الجذعية السنية: تستخرج من لب الأسنان وخاصة أسنان الحليب أو الأسنان المقلوعة.</a:t>
            </a:r>
            <a:endParaRPr lang="en-GB" dirty="0"/>
          </a:p>
        </p:txBody>
      </p:sp>
    </p:spTree>
    <p:extLst>
      <p:ext uri="{BB962C8B-B14F-4D97-AF65-F5344CB8AC3E}">
        <p14:creationId xmlns:p14="http://schemas.microsoft.com/office/powerpoint/2010/main" val="20264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a:extLst>
              <a:ext uri="{FF2B5EF4-FFF2-40B4-BE49-F238E27FC236}">
                <a16:creationId xmlns:a16="http://schemas.microsoft.com/office/drawing/2014/main" id="{240987D2-7FAC-4B65-A97B-0EAADE73BB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Science Lab">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a:off x="8860" y="10"/>
            <a:ext cx="6924201" cy="6857990"/>
          </a:xfrm>
          <a:prstGeom prst="rect">
            <a:avLst/>
          </a:prstGeom>
        </p:spPr>
      </p:pic>
      <p:sp>
        <p:nvSpPr>
          <p:cNvPr id="54" name="Rectangle 53">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le 1">
            <a:extLst>
              <a:ext uri="{FF2B5EF4-FFF2-40B4-BE49-F238E27FC236}">
                <a16:creationId xmlns:a16="http://schemas.microsoft.com/office/drawing/2014/main" id="{12B77B0A-41A1-428C-897D-2AEE4B4A56BD}"/>
              </a:ext>
            </a:extLst>
          </p:cNvPr>
          <p:cNvSpPr>
            <a:spLocks noGrp="1"/>
          </p:cNvSpPr>
          <p:nvPr>
            <p:ph type="title"/>
          </p:nvPr>
        </p:nvSpPr>
        <p:spPr>
          <a:xfrm>
            <a:off x="7566524" y="683581"/>
            <a:ext cx="3707844" cy="4935984"/>
          </a:xfrm>
        </p:spPr>
        <p:txBody>
          <a:bodyPr vert="horz" lIns="91440" tIns="45720" rIns="91440" bIns="45720" rtlCol="0" anchor="b">
            <a:normAutofit/>
          </a:bodyPr>
          <a:lstStyle/>
          <a:p>
            <a:r>
              <a:rPr lang="ar-JO" sz="3600" dirty="0">
                <a:solidFill>
                  <a:srgbClr val="FF0000"/>
                </a:solidFill>
              </a:rPr>
              <a:t>مصادر الخلايا الجذعية:</a:t>
            </a:r>
            <a:br>
              <a:rPr lang="ar-JO" sz="3600" dirty="0"/>
            </a:br>
            <a:r>
              <a:rPr lang="ar-JO" sz="3600" dirty="0"/>
              <a:t>- الأجنة (في مراحل مبكرة).</a:t>
            </a:r>
            <a:br>
              <a:rPr lang="ar-JO" sz="3600" dirty="0"/>
            </a:br>
            <a:r>
              <a:rPr lang="ar-JO" sz="3600" dirty="0"/>
              <a:t>- نخاع العظم.</a:t>
            </a:r>
            <a:br>
              <a:rPr lang="ar-JO" sz="3600" dirty="0"/>
            </a:br>
            <a:r>
              <a:rPr lang="ar-JO" sz="3600" dirty="0"/>
              <a:t>- دم الحبل السري.</a:t>
            </a:r>
            <a:br>
              <a:rPr lang="ar-JO" sz="3600" dirty="0"/>
            </a:br>
            <a:r>
              <a:rPr lang="ar-JO" sz="3600" dirty="0"/>
              <a:t>- لب الأسنان.</a:t>
            </a:r>
            <a:br>
              <a:rPr lang="ar-JO" sz="3600" dirty="0"/>
            </a:br>
            <a:r>
              <a:rPr lang="ar-JO" sz="3600" dirty="0"/>
              <a:t>- الجلد والأنسجة الدهنية.</a:t>
            </a:r>
            <a:endParaRPr lang="en-US" sz="3600" dirty="0"/>
          </a:p>
        </p:txBody>
      </p:sp>
      <p:sp>
        <p:nvSpPr>
          <p:cNvPr id="4" name="Text Placeholder 3">
            <a:extLst>
              <a:ext uri="{FF2B5EF4-FFF2-40B4-BE49-F238E27FC236}">
                <a16:creationId xmlns:a16="http://schemas.microsoft.com/office/drawing/2014/main" id="{038BA689-20E2-4C6E-9788-5A871F3D197B}"/>
              </a:ext>
            </a:extLst>
          </p:cNvPr>
          <p:cNvSpPr>
            <a:spLocks noGrp="1"/>
          </p:cNvSpPr>
          <p:nvPr>
            <p:ph type="body" sz="half" idx="2"/>
          </p:nvPr>
        </p:nvSpPr>
        <p:spPr>
          <a:xfrm>
            <a:off x="7741328" y="5750182"/>
            <a:ext cx="3533040" cy="650618"/>
          </a:xfrm>
        </p:spPr>
        <p:txBody>
          <a:bodyPr vert="horz" lIns="91440" tIns="45720" rIns="91440" bIns="45720" rtlCol="0">
            <a:normAutofit/>
          </a:bodyPr>
          <a:lstStyle/>
          <a:p>
            <a:r>
              <a:rPr lang="en-US" sz="2200" dirty="0">
                <a:solidFill>
                  <a:schemeClr val="bg1">
                    <a:lumMod val="50000"/>
                  </a:schemeClr>
                </a:solidFill>
              </a:rPr>
              <a:t>ample.com</a:t>
            </a:r>
          </a:p>
        </p:txBody>
      </p:sp>
    </p:spTree>
    <p:extLst>
      <p:ext uri="{BB962C8B-B14F-4D97-AF65-F5344CB8AC3E}">
        <p14:creationId xmlns:p14="http://schemas.microsoft.com/office/powerpoint/2010/main" val="298461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4563373" y="618518"/>
            <a:ext cx="6672886" cy="797328"/>
          </a:xfrm>
        </p:spPr>
        <p:txBody>
          <a:bodyPr vert="horz" lIns="91440" tIns="45720" rIns="91440" bIns="45720" rtlCol="0" anchor="ctr">
            <a:normAutofit/>
          </a:bodyPr>
          <a:lstStyle/>
          <a:p>
            <a:r>
              <a:rPr lang="ar-JO" sz="4400" dirty="0">
                <a:solidFill>
                  <a:srgbClr val="FF0000"/>
                </a:solidFill>
              </a:rPr>
              <a:t>اهمية الخلايا الجذعية:</a:t>
            </a:r>
            <a:endParaRPr lang="en-US" sz="4400" dirty="0">
              <a:solidFill>
                <a:srgbClr val="FF0000"/>
              </a:solidFill>
            </a:endParaRPr>
          </a:p>
        </p:txBody>
      </p:sp>
      <p:graphicFrame>
        <p:nvGraphicFramePr>
          <p:cNvPr id="12" name="Content Placeholder 8" descr="SmartArt">
            <a:extLst>
              <a:ext uri="{FF2B5EF4-FFF2-40B4-BE49-F238E27FC236}">
                <a16:creationId xmlns:a16="http://schemas.microsoft.com/office/drawing/2014/main" id="{392A9BA3-CD8D-4E63-8279-5904B3797DA7}"/>
              </a:ext>
            </a:extLst>
          </p:cNvPr>
          <p:cNvGraphicFramePr>
            <a:graphicFrameLocks noGrp="1"/>
          </p:cNvGraphicFramePr>
          <p:nvPr>
            <p:ph sz="quarter" idx="14"/>
            <p:extLst>
              <p:ext uri="{D42A27DB-BD31-4B8C-83A1-F6EECF244321}">
                <p14:modId xmlns:p14="http://schemas.microsoft.com/office/powerpoint/2010/main" val="3042352420"/>
              </p:ext>
            </p:extLst>
          </p:nvPr>
        </p:nvGraphicFramePr>
        <p:xfrm>
          <a:off x="4465047" y="1622324"/>
          <a:ext cx="6812553" cy="42868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6903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87AE-4208-4523-BE6E-9CEACE6EC198}"/>
              </a:ext>
            </a:extLst>
          </p:cNvPr>
          <p:cNvSpPr>
            <a:spLocks noGrp="1"/>
          </p:cNvSpPr>
          <p:nvPr>
            <p:ph type="title"/>
          </p:nvPr>
        </p:nvSpPr>
        <p:spPr/>
        <p:txBody>
          <a:bodyPr/>
          <a:lstStyle/>
          <a:p>
            <a:pPr algn="l"/>
            <a:r>
              <a:rPr lang="ar-JO" dirty="0">
                <a:solidFill>
                  <a:srgbClr val="FF0000"/>
                </a:solidFill>
              </a:rPr>
              <a:t>الاستخدامات الطبية للخلايا الجذعية:</a:t>
            </a:r>
            <a:endParaRPr lang="en-GB" dirty="0">
              <a:solidFill>
                <a:srgbClr val="FF0000"/>
              </a:solidFill>
            </a:endParaRPr>
          </a:p>
        </p:txBody>
      </p:sp>
      <p:sp>
        <p:nvSpPr>
          <p:cNvPr id="3" name="Content Placeholder 2">
            <a:extLst>
              <a:ext uri="{FF2B5EF4-FFF2-40B4-BE49-F238E27FC236}">
                <a16:creationId xmlns:a16="http://schemas.microsoft.com/office/drawing/2014/main" id="{2E93A0CF-BF70-4EA0-9E19-3FB929129665}"/>
              </a:ext>
            </a:extLst>
          </p:cNvPr>
          <p:cNvSpPr>
            <a:spLocks noGrp="1"/>
          </p:cNvSpPr>
          <p:nvPr>
            <p:ph sz="quarter" idx="13"/>
          </p:nvPr>
        </p:nvSpPr>
        <p:spPr>
          <a:xfrm>
            <a:off x="913774" y="2340458"/>
            <a:ext cx="5106026" cy="3424107"/>
          </a:xfrm>
        </p:spPr>
        <p:txBody>
          <a:bodyPr/>
          <a:lstStyle/>
          <a:p>
            <a:r>
              <a:rPr lang="ar-JO" dirty="0"/>
              <a:t>- علاج أمراض الدم مثل اللوكيميا.</a:t>
            </a:r>
          </a:p>
          <a:p>
            <a:r>
              <a:rPr lang="ar-JO" dirty="0"/>
              <a:t>- إصلاح الأنسجة التالفة مثل القلب أو الأعصاب.</a:t>
            </a:r>
          </a:p>
          <a:p>
            <a:r>
              <a:rPr lang="ar-JO" dirty="0"/>
              <a:t>- المساعدة في شفاء الحروق والجروح.</a:t>
            </a:r>
          </a:p>
          <a:p>
            <a:r>
              <a:rPr lang="ar-JO" dirty="0"/>
              <a:t>- علاج السكري وأمراض الكبد.</a:t>
            </a:r>
          </a:p>
          <a:p>
            <a:r>
              <a:rPr lang="ar-JO" dirty="0"/>
              <a:t>- أبحاث السرطان والأمراض العصبية كألزهايمر.</a:t>
            </a:r>
            <a:endParaRPr lang="en-GB" dirty="0"/>
          </a:p>
        </p:txBody>
      </p:sp>
      <p:pic>
        <p:nvPicPr>
          <p:cNvPr id="2050" name="Picture 2" descr="استخدامات الخلايا الجذعية | مركز الأمير نايف للأبحاث الصحية">
            <a:extLst>
              <a:ext uri="{FF2B5EF4-FFF2-40B4-BE49-F238E27FC236}">
                <a16:creationId xmlns:a16="http://schemas.microsoft.com/office/drawing/2014/main" id="{F7CC0C6E-1E3E-4B82-8AD3-61143E49014F}"/>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31019" y="1091809"/>
            <a:ext cx="5860981" cy="592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3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F8B9-51F8-41B8-9B25-CC204D60B033}"/>
              </a:ext>
            </a:extLst>
          </p:cNvPr>
          <p:cNvSpPr>
            <a:spLocks noGrp="1"/>
          </p:cNvSpPr>
          <p:nvPr>
            <p:ph type="title"/>
          </p:nvPr>
        </p:nvSpPr>
        <p:spPr/>
        <p:txBody>
          <a:bodyPr/>
          <a:lstStyle/>
          <a:p>
            <a:pPr algn="r"/>
            <a:r>
              <a:rPr lang="ar-JO" dirty="0">
                <a:solidFill>
                  <a:srgbClr val="FF0000"/>
                </a:solidFill>
              </a:rPr>
              <a:t>استكشاف التطبيقات الطبية المستقبلية:</a:t>
            </a:r>
            <a:br>
              <a:rPr lang="ar-JO" dirty="0">
                <a:solidFill>
                  <a:srgbClr val="FF0000"/>
                </a:solidFill>
              </a:rPr>
            </a:br>
            <a:endParaRPr lang="en-GB" dirty="0"/>
          </a:p>
        </p:txBody>
      </p:sp>
      <p:sp>
        <p:nvSpPr>
          <p:cNvPr id="4" name="Content Placeholder 3">
            <a:extLst>
              <a:ext uri="{FF2B5EF4-FFF2-40B4-BE49-F238E27FC236}">
                <a16:creationId xmlns:a16="http://schemas.microsoft.com/office/drawing/2014/main" id="{022029C8-BA19-4626-BDE1-86CD3D9376B9}"/>
              </a:ext>
            </a:extLst>
          </p:cNvPr>
          <p:cNvSpPr>
            <a:spLocks noGrp="1"/>
          </p:cNvSpPr>
          <p:nvPr>
            <p:ph sz="quarter" idx="14"/>
          </p:nvPr>
        </p:nvSpPr>
        <p:spPr>
          <a:xfrm>
            <a:off x="6172200" y="1713390"/>
            <a:ext cx="5105400" cy="4077809"/>
          </a:xfrm>
        </p:spPr>
        <p:txBody>
          <a:bodyPr/>
          <a:lstStyle/>
          <a:p>
            <a:r>
              <a:rPr lang="ar-JO" dirty="0"/>
              <a:t>تعمل الأبحاث الحديثة على تطوير علاجات دقيقة باستخدام الخلايا الجذعية، مثل:</a:t>
            </a:r>
          </a:p>
          <a:p>
            <a:r>
              <a:rPr lang="ar-JO" sz="1800" dirty="0"/>
              <a:t>- تجديد الأعضاء التالفة بالكامل.</a:t>
            </a:r>
          </a:p>
          <a:p>
            <a:r>
              <a:rPr lang="ar-JO" sz="1800" dirty="0"/>
              <a:t>- علاج الأمراض الوراثية.</a:t>
            </a:r>
          </a:p>
        </p:txBody>
      </p:sp>
      <p:pic>
        <p:nvPicPr>
          <p:cNvPr id="3074" name="Picture 2" descr="الطبُّ الرقميّ: رحلة إلى المستقبل">
            <a:extLst>
              <a:ext uri="{FF2B5EF4-FFF2-40B4-BE49-F238E27FC236}">
                <a16:creationId xmlns:a16="http://schemas.microsoft.com/office/drawing/2014/main" id="{434E33DA-F538-4372-8A99-B5873C96EB9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5779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6822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B9843-8233-452C-82B9-ECE749792D29}">
  <ds:schemaRefs>
    <ds:schemaRef ds:uri="http://purl.org/dc/elements/1.1/"/>
    <ds:schemaRef ds:uri="http://schemas.microsoft.com/office/2006/metadata/properties"/>
    <ds:schemaRef ds:uri="16c05727-aa75-4e4a-9b5f-8a80a1165891"/>
    <ds:schemaRef ds:uri="71af3243-3dd4-4a8d-8c0d-dd76da1f02a5"/>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A783F2E-97E2-484E-BF92-B33AEA715C4D}">
  <ds:schemaRefs>
    <ds:schemaRef ds:uri="http://schemas.microsoft.com/sharepoint/v3/contenttype/forms"/>
  </ds:schemaRefs>
</ds:datastoreItem>
</file>

<file path=customXml/itemProps3.xml><?xml version="1.0" encoding="utf-8"?>
<ds:datastoreItem xmlns:ds="http://schemas.openxmlformats.org/officeDocument/2006/customXml" ds:itemID="{DE586802-67BF-4B31-AFE3-2C42A416B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Laboratory design</Template>
  <TotalTime>0</TotalTime>
  <Words>275</Words>
  <Application>Microsoft Office PowerPoint</Application>
  <PresentationFormat>Widescreen</PresentationFormat>
  <Paragraphs>35</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Tw Cen MT</vt:lpstr>
      <vt:lpstr>Droplet</vt:lpstr>
      <vt:lpstr>خلايا الجذعية من الانسان </vt:lpstr>
      <vt:lpstr> </vt:lpstr>
      <vt:lpstr>انواع الخلايا الجذعية</vt:lpstr>
      <vt:lpstr>مصادر الخلايا الجذعية: - الأجنة (في مراحل مبكرة). - نخاع العظم. - دم الحبل السري. - لب الأسنان. - الجلد والأنسجة الدهنية.</vt:lpstr>
      <vt:lpstr>اهمية الخلايا الجذعية:</vt:lpstr>
      <vt:lpstr>الاستخدامات الطبية للخلايا الجذعية:</vt:lpstr>
      <vt:lpstr>استكشاف التطبيقات الطبية المستقبلية: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2025-11-22T15:54:21Z</dcterms:created>
  <dcterms:modified xsi:type="dcterms:W3CDTF">2025-11-22T17:59:32Z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