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068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1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456EA-351A-49F0-577D-C7F0E7CE81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1B9055-3560-F3CA-1F76-26BAFAD7A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F6726-CF36-9273-7629-3C6F6D4A3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84F1-7D6F-446D-B03B-E6C9705AE821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8C449-40ED-4A04-E4AE-2464BE70A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DF9E0-0CB7-06E4-AF49-B0A65B8F8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8CAF-6F76-4976-8D67-358587A3E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F0A88-C12C-8D1F-37BF-2BC0132BE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0D9F48-D0D6-08CC-F241-C17196212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3B3AD-CADD-4A0E-E7E2-FE5DAE802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84F1-7D6F-446D-B03B-E6C9705AE821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F558B1-E80F-5C65-21C7-61285DD77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8A21C-FE08-D895-BF2E-2D4D61A92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8CAF-6F76-4976-8D67-358587A3E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399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537676-329C-0A26-72F0-346342D8FE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301C3F-A6F2-9499-74AD-7AE49F90A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725AE-0DB7-B57B-A3B7-5C51A6E05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84F1-7D6F-446D-B03B-E6C9705AE821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12AA3-5DC4-982A-0040-31992B6E2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66DD2-CBEE-E357-5ACE-3218EDB8F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8CAF-6F76-4976-8D67-358587A3E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849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A951C-AB9E-3698-2D34-E7BAB382E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224B0-3B27-E81F-BF2C-20700DF22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88372-0959-A418-1E64-CB9714C2C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84F1-7D6F-446D-B03B-E6C9705AE821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2BCDB-E850-233F-DC66-9D044A337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A7C1A-DE54-E12F-16E2-5118DCF47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8CAF-6F76-4976-8D67-358587A3E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973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1A06C-6D8C-9664-3D1E-ACB01BD30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4C3625-7C01-C2C9-A9CE-15880A2463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FB7E45-65F7-9B1A-0E79-D5AC65E47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84F1-7D6F-446D-B03B-E6C9705AE821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0742C-F51B-8020-AE01-C20A7472A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044870-B90A-17FE-80BB-253A6A253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8CAF-6F76-4976-8D67-358587A3E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31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76653-E53C-8837-F7C3-AEC099867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DB075-A0A3-FADA-C406-8CDF70A55D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7B0AA1-7B05-D94A-5CC3-916DAC585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198063-89CF-9D4C-09C5-5CF9AB98D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84F1-7D6F-446D-B03B-E6C9705AE821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5DFCC3-3979-D3F1-AE5A-2F14405B3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1B2F95-E96F-E695-0AE3-4FB5F9ACA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8CAF-6F76-4976-8D67-358587A3E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734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BAB70-32F9-7D97-F277-4E2F80AFA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E069BA-164D-26DB-B5F9-96B2B4308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0F9FD7-2A75-8492-DD61-5CFB32CA8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E1578A-2B31-8A88-F794-FF0F08022D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B4FAD6-4AC5-ABEE-EF61-35DD625F82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5037E7-3E92-D5BF-A4ED-CDF8E8F03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84F1-7D6F-446D-B03B-E6C9705AE821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56982E-4E9F-773B-ACC5-A29F3B878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55676F-9A83-EFBA-6CD2-9BF8D4587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8CAF-6F76-4976-8D67-358587A3E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1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F7DB8-6338-873F-EEC5-8EB06FAB3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30D3BB-3388-920A-4F5A-632117E33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84F1-7D6F-446D-B03B-E6C9705AE821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575DF1-4B72-7A7A-EF54-B30211410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651B2C-FC03-2848-8FA5-8EF18BA88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8CAF-6F76-4976-8D67-358587A3E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035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B1264E-0591-57C8-64BB-5E5C73FD9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84F1-7D6F-446D-B03B-E6C9705AE821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8FF42A-D2CE-C5B8-4E89-49F496122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6753D6-5D6C-FB07-3BEB-5A771657E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8CAF-6F76-4976-8D67-358587A3E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319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BAC62-37E5-7641-9669-D55BB9B9A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46B69-F272-959B-BE74-C652BC026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77ECEE-06D4-2B27-A17C-E4644E89A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378ACB-5F68-5A75-D8BA-2665E2045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84F1-7D6F-446D-B03B-E6C9705AE821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93A55-BF69-D396-3E41-DFF393FA3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302A7-873F-9AAF-05A9-851C6F1D3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8CAF-6F76-4976-8D67-358587A3E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65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7B1BC-18A4-94FA-4F85-DCCA96FAB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00260A-16EF-08A0-6E9D-E450C3A28F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824D3E-7F7C-D6B7-E26E-CCDE93F047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A8844-5BB8-0632-6E67-7809A5837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84F1-7D6F-446D-B03B-E6C9705AE821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64A2B6-6D9B-AE0F-ECD3-1A5253014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CD7161-E232-372E-5B78-4053310C8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8CAF-6F76-4976-8D67-358587A3E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11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BB89FE-79B3-7C0A-A255-BEBFC31BC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CD5B1F-833E-7B8A-C181-EA437C2CC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18BF8-7964-4E01-397F-EEB23F790A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C84F1-7D6F-446D-B03B-E6C9705AE821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F62A5-557D-4F07-ADF6-B222A173BF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EBB80-3352-AB8E-7907-9A0EE0E4EE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88CAF-6F76-4976-8D67-358587A3E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72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DF795-224D-9D9B-20C8-DD0D895436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b="1" i="1" u="sng" dirty="0"/>
              <a:t>الخلايا الجذعية من لب الاسنان</a:t>
            </a:r>
            <a:endParaRPr lang="en-US" b="1" i="1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518DE-53F3-68FC-86E6-0E02A57DD3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V="1">
            <a:off x="8559538" y="5957739"/>
            <a:ext cx="3258530" cy="716437"/>
          </a:xfrm>
        </p:spPr>
        <p:txBody>
          <a:bodyPr>
            <a:normAutofit fontScale="92500" lnSpcReduction="20000"/>
          </a:bodyPr>
          <a:lstStyle/>
          <a:p>
            <a:r>
              <a:rPr lang="ar-SA" dirty="0"/>
              <a:t>اعداد الطالب: عبدالرحمن دغش</a:t>
            </a:r>
          </a:p>
          <a:p>
            <a:r>
              <a:rPr lang="ar-SA" dirty="0"/>
              <a:t>الصف: 9(ج)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097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16A27-9133-2E34-B123-D107F7E83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/>
              <a:t>خاتمة:-</a:t>
            </a:r>
            <a:br>
              <a:rPr lang="ar-SA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D2536-1547-EBAA-5E51-3F741B150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3015"/>
            <a:ext cx="10515600" cy="4351338"/>
          </a:xfrm>
        </p:spPr>
        <p:txBody>
          <a:bodyPr/>
          <a:lstStyle/>
          <a:p>
            <a:pPr algn="r" rtl="1"/>
            <a:r>
              <a:rPr lang="ar-SA" dirty="0"/>
              <a:t>يمكن الحصول على الخلايا الجذعية السنية بسهولة وبدون ألم.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يوجد عشرون سنًا لبنيًا، وكلما زاد عدد الخلايا المخزنة، زاد عددها.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يمنح تخزين الخلايا الجذعية السنية الأطفال والبالغين القدرة على الاستفادة من علاجات الخلايا الجذعية الحالية والمستقبلية.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935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كلمات شكر جميلة - موضوع">
            <a:extLst>
              <a:ext uri="{FF2B5EF4-FFF2-40B4-BE49-F238E27FC236}">
                <a16:creationId xmlns:a16="http://schemas.microsoft.com/office/drawing/2014/main" id="{78A94BB7-1D8B-5273-27C7-36D057445A0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25" y="1865534"/>
            <a:ext cx="60007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4101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BBE89-9E15-CA4D-D8B8-889F9659D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5068" y="1"/>
            <a:ext cx="4858731" cy="1690688"/>
          </a:xfrm>
        </p:spPr>
        <p:txBody>
          <a:bodyPr>
            <a:normAutofit fontScale="90000"/>
          </a:bodyPr>
          <a:lstStyle/>
          <a:p>
            <a:pPr algn="r" rtl="1"/>
            <a:br>
              <a:rPr lang="ar-SA" dirty="0"/>
            </a:br>
            <a:r>
              <a:rPr lang="ar-SA" dirty="0"/>
              <a:t>الملخص:-</a:t>
            </a:r>
            <a:br>
              <a:rPr lang="ar-SA" dirty="0"/>
            </a:br>
            <a:br>
              <a:rPr lang="ar-SA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0A020-5932-2694-CA57-F065F2414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966" y="1583701"/>
            <a:ext cx="10515600" cy="3971091"/>
          </a:xfrm>
        </p:spPr>
        <p:txBody>
          <a:bodyPr/>
          <a:lstStyle/>
          <a:p>
            <a:pPr marL="0" indent="0" algn="r" rtl="1">
              <a:buNone/>
            </a:pPr>
            <a:endParaRPr lang="ar-SA" dirty="0"/>
          </a:p>
          <a:p>
            <a:pPr algn="r" rtl="1"/>
            <a:endParaRPr lang="ar-SA" dirty="0"/>
          </a:p>
          <a:p>
            <a:pPr algn="r" rtl="1"/>
            <a:r>
              <a:rPr lang="ar-SA" dirty="0"/>
              <a:t>ما هي الخلايا الجذعية؟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ما هو بنك الأسنان؟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عملية بنك لب الأسنان.</a:t>
            </a: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282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C42EA-142B-C92C-601D-EFCC01030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6656" y="838985"/>
            <a:ext cx="5707144" cy="851703"/>
          </a:xfrm>
        </p:spPr>
        <p:txBody>
          <a:bodyPr>
            <a:normAutofit fontScale="90000"/>
          </a:bodyPr>
          <a:lstStyle/>
          <a:p>
            <a:pPr rtl="1"/>
            <a:r>
              <a:rPr lang="ar-SA" dirty="0"/>
              <a:t>ما هي الخلايا الجذعية في الأسنان؟</a:t>
            </a:r>
            <a:br>
              <a:rPr lang="ar-SA" dirty="0"/>
            </a:br>
            <a:br>
              <a:rPr lang="ar-SA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92137-1B38-AC24-778E-747467C3C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5168" y="2284772"/>
            <a:ext cx="10071754" cy="4351338"/>
          </a:xfrm>
        </p:spPr>
        <p:txBody>
          <a:bodyPr>
            <a:normAutofit/>
          </a:bodyPr>
          <a:lstStyle/>
          <a:p>
            <a:pPr algn="r" rtl="1"/>
            <a:r>
              <a:rPr lang="ar-SA" dirty="0"/>
              <a:t>هي الخلايا الجذعية البالغة الموجودة في الاسنان اللبنية وأضراس العقل.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لديها القدرة على التمايز إلى خلايا عظمية، وعصبية، وأنسجة سنية، وغضاريف، وعضلات، وأنواع أخرى من الخلايا. 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تعرف هذه الخلايا لتطبيقاتها في الطب التجديدي وطب الأسنان.</a:t>
            </a:r>
          </a:p>
          <a:p>
            <a:pPr marL="0" indent="0">
              <a:buNone/>
            </a:pPr>
            <a:br>
              <a:rPr lang="ar-SA" dirty="0"/>
            </a:b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7C0976-F592-06BA-7107-F78E203023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74" y="221890"/>
            <a:ext cx="2618232" cy="1844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30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C1D04-263A-BFC8-2FFD-69062475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pPr algn="r" rtl="1"/>
            <a:r>
              <a:rPr lang="ar-SA" dirty="0"/>
              <a:t>نبذة تاريخية/علمية موجزة عن الخلايا الجذعية للأسنان:-</a:t>
            </a:r>
            <a:br>
              <a:rPr lang="ar-SA" dirty="0"/>
            </a:br>
            <a:br>
              <a:rPr lang="ar-SA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244C9-E936-140A-6752-B6E4D3622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SA" dirty="0"/>
              <a:t>2000- اكتشاف الخلايا الجذعية في لب الأسنان.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2003- المعهد الوطني للصحة العالمية يعلن عن وجود خلايا جذعية قابلة للحياة في لب الأسنان.</a:t>
            </a:r>
          </a:p>
          <a:p>
            <a:pPr marL="0" indent="0" algn="r" rtl="1">
              <a:buNone/>
            </a:pPr>
            <a:endParaRPr lang="ar-SA" dirty="0"/>
          </a:p>
          <a:p>
            <a:pPr algn="r" rtl="1"/>
            <a:r>
              <a:rPr lang="ar-SA" dirty="0"/>
              <a:t>2009- إيطاليا، أول تطبيق سريري بشري على الإطلاق باستخدام الخلايا الجذعية السنية للمرضى لإصلاح عيوب عظام الفك السفلي.</a:t>
            </a:r>
          </a:p>
          <a:p>
            <a:pPr marL="0" indent="0" algn="r" rtl="1">
              <a:buNone/>
            </a:pPr>
            <a:endParaRPr lang="ar-SA" dirty="0"/>
          </a:p>
          <a:p>
            <a:pPr algn="r" rtl="1"/>
            <a:r>
              <a:rPr lang="ar-SA" dirty="0"/>
              <a:t>2011 - أظهرت دراسة أن الخلايا الجذعية من الأسنان يمكن أن تخلق خلايا تشبه الجزر والتي تنتج الأنسولين.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803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4D33F-C25E-3C0A-EB81-00369652E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dirty="0"/>
              <a:t>بنوك لب الأسنان في العالم:-</a:t>
            </a:r>
            <a:br>
              <a:rPr lang="ar-SA" dirty="0"/>
            </a:br>
            <a:r>
              <a:rPr lang="ar-SA" sz="2200" dirty="0"/>
              <a:t>ويوجد في الاردن بنك </a:t>
            </a:r>
            <a:r>
              <a:rPr lang="ar-SA" sz="2200" dirty="0" err="1"/>
              <a:t>انوفيا</a:t>
            </a:r>
            <a:r>
              <a:rPr lang="ar-SA" sz="2200" dirty="0"/>
              <a:t> </a:t>
            </a:r>
            <a:r>
              <a:rPr lang="ar-SA" sz="2200" dirty="0" err="1"/>
              <a:t>بيوبانك</a:t>
            </a:r>
            <a:r>
              <a:rPr lang="ar-SA" sz="2200" dirty="0"/>
              <a:t> لحفظ الخلايا الجذعية من لب الاسنان</a:t>
            </a:r>
            <a:endParaRPr lang="en-US" sz="2200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131B8981-A85C-B61E-5F34-F593FDD765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8993" y="1827350"/>
            <a:ext cx="6961254" cy="4042019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48B1CDD6-A1BD-6329-C47D-32A9776C9DFB}"/>
              </a:ext>
            </a:extLst>
          </p:cNvPr>
          <p:cNvSpPr/>
          <p:nvPr/>
        </p:nvSpPr>
        <p:spPr>
          <a:xfrm>
            <a:off x="6096000" y="3308808"/>
            <a:ext cx="648879" cy="56311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672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72CD4-AA19-0F19-2089-C9D19B3D2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/>
              <a:t>ما هي عملية تخزين الخلايا الجذعية للأسنان؟</a:t>
            </a:r>
            <a:br>
              <a:rPr lang="ar-SA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FD338-0EDF-5FB8-184B-A0E1C2844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2124"/>
            <a:ext cx="10515600" cy="4351338"/>
          </a:xfrm>
        </p:spPr>
        <p:txBody>
          <a:bodyPr/>
          <a:lstStyle/>
          <a:p>
            <a:pPr algn="r" rtl="1"/>
            <a:r>
              <a:rPr lang="ar-SA" dirty="0"/>
              <a:t>هي عملية تخزين الخلايا الجذعية المستخرجة من أنسجة لب الأسنان.</a:t>
            </a:r>
          </a:p>
          <a:p>
            <a:pPr marL="0" indent="0" algn="r" rtl="1">
              <a:buNone/>
            </a:pPr>
            <a:endParaRPr lang="ar-SA" dirty="0"/>
          </a:p>
          <a:p>
            <a:pPr algn="r" rtl="1"/>
            <a:r>
              <a:rPr lang="ar-SA" dirty="0"/>
              <a:t>يتم تخزينها في درجات حرارة أقل من -180 درجة مئوية.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تجمّد هذه الخلايا الثمينة بالتبريد العميق لأكثر من ٢٠ عامً في سائل النيتروجين.</a:t>
            </a:r>
          </a:p>
          <a:p>
            <a:pPr algn="r" rtl="1"/>
            <a:endParaRPr lang="ar-SA" dirty="0"/>
          </a:p>
          <a:p>
            <a:pPr marL="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404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D2DB1-39D6-C648-1370-4854EF3CD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sz="4000" dirty="0"/>
              <a:t>أن يكون السن:</a:t>
            </a:r>
          </a:p>
          <a:p>
            <a:pPr marL="0" indent="0" algn="r" rtl="1">
              <a:buNone/>
            </a:pPr>
            <a:r>
              <a:rPr lang="ar-SA" dirty="0"/>
              <a:t> </a:t>
            </a:r>
          </a:p>
          <a:p>
            <a:pPr algn="r" rtl="1"/>
            <a:r>
              <a:rPr lang="ar-SA" dirty="0"/>
              <a:t>فيه إمداد كامل بالدم.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خالٍ من العدوى - لا يعاني من تسوس عميق أو علاج لبطانة الأسنان.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بالنسبة </a:t>
            </a:r>
            <a:r>
              <a:rPr lang="ar-SA" dirty="0" err="1"/>
              <a:t>لاضراس</a:t>
            </a:r>
            <a:r>
              <a:rPr lang="ar-SA" dirty="0"/>
              <a:t> العقل: يمكن جمع الخلايا الجذعية  من أسنان الأشخاص في منتصف العمر (حتى 30 عامًا).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4602D0B-5BBF-E6AB-FA0B-323CAD447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/>
              <a:t>معايير جمع الخلايا الجذعية:</a:t>
            </a:r>
            <a:br>
              <a:rPr lang="ar-SA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618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300C3-F250-C4E1-AB86-634F660EB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SA" dirty="0"/>
              <a:t>الأسنان اللبنية:-</a:t>
            </a:r>
            <a:br>
              <a:rPr lang="ar-SA" dirty="0"/>
            </a:br>
            <a:br>
              <a:rPr lang="ar-SA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FAFCC-7D97-2BC0-B29D-787BA7FB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7608" y="1825625"/>
            <a:ext cx="6216192" cy="4351338"/>
          </a:xfrm>
        </p:spPr>
        <p:txBody>
          <a:bodyPr/>
          <a:lstStyle/>
          <a:p>
            <a:pPr algn="r" rtl="1"/>
            <a:r>
              <a:rPr lang="ar-SA" dirty="0"/>
              <a:t>الأسنان المثالية لاستعادة الخلايا الجذعية هي القواطع أو الأنياب في المرحلة الأولى من التخليل.</a:t>
            </a:r>
          </a:p>
          <a:p>
            <a:pPr algn="r" rtl="1"/>
            <a:endParaRPr lang="ar-SA" dirty="0"/>
          </a:p>
          <a:p>
            <a:pPr algn="r" rtl="1"/>
            <a:endParaRPr lang="ar-SA" dirty="0"/>
          </a:p>
          <a:p>
            <a:pPr algn="r" rtl="1"/>
            <a:r>
              <a:rPr lang="ar-SA" dirty="0"/>
              <a:t>العمر من ٦ إلى ١٢ سنة</a:t>
            </a: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D0A9C1-400B-8804-FD0A-A7709B0BC3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774" y="1480713"/>
            <a:ext cx="4010687" cy="4185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587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BF7D-7E4E-BCF4-8D1C-83697FADE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/>
              <a:t>ضرس العقل:-</a:t>
            </a:r>
            <a:br>
              <a:rPr lang="ar-SA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A7BA7-10C8-B510-4CDF-0C1E4527F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48" y="2506662"/>
            <a:ext cx="10515600" cy="4351338"/>
          </a:xfrm>
        </p:spPr>
        <p:txBody>
          <a:bodyPr/>
          <a:lstStyle/>
          <a:p>
            <a:pPr algn="r" rtl="1"/>
            <a:r>
              <a:rPr lang="ar-SA" dirty="0"/>
              <a:t>العمر الأنسب للتعافي هو مرحلة النمو (١٦-٢٠ سنة).</a:t>
            </a:r>
          </a:p>
          <a:p>
            <a:pPr algn="r" rtl="1"/>
            <a:endParaRPr lang="ar-SA" dirty="0"/>
          </a:p>
          <a:p>
            <a:pPr marL="0" indent="0" algn="r" rtl="1">
              <a:buNone/>
            </a:pPr>
            <a:endParaRPr lang="ar-SA" dirty="0"/>
          </a:p>
          <a:p>
            <a:pPr algn="r" rtl="1"/>
            <a:r>
              <a:rPr lang="ar-SA" dirty="0"/>
              <a:t>ومن الممكن أيضًا استعادة الخلايا الجذعية من الأضراس الثالثة السليمة في مرحلة لاحقة من العمر.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4FEAA7-05A7-FD0D-0AA3-4F74F1E0A1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661" y="505461"/>
            <a:ext cx="3838575" cy="2148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69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378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الخلايا الجذعية من لب الاسنان</vt:lpstr>
      <vt:lpstr> الملخص:-  </vt:lpstr>
      <vt:lpstr>ما هي الخلايا الجذعية في الأسنان؟  </vt:lpstr>
      <vt:lpstr>نبذة تاريخية/علمية موجزة عن الخلايا الجذعية للأسنان:-  </vt:lpstr>
      <vt:lpstr>بنوك لب الأسنان في العالم:- ويوجد في الاردن بنك انوفيا بيوبانك لحفظ الخلايا الجذعية من لب الاسنان</vt:lpstr>
      <vt:lpstr>ما هي عملية تخزين الخلايا الجذعية للأسنان؟ </vt:lpstr>
      <vt:lpstr>معايير جمع الخلايا الجذعية: </vt:lpstr>
      <vt:lpstr>الأسنان اللبنية:-  </vt:lpstr>
      <vt:lpstr>ضرس العقل:- </vt:lpstr>
      <vt:lpstr>خاتمة:-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daghashabdelrahman5@gmail.com</dc:creator>
  <cp:lastModifiedBy>daghashabdelrahman5@gmail.com</cp:lastModifiedBy>
  <cp:revision>2</cp:revision>
  <dcterms:created xsi:type="dcterms:W3CDTF">2025-11-22T15:26:29Z</dcterms:created>
  <dcterms:modified xsi:type="dcterms:W3CDTF">2025-11-22T19:24:46Z</dcterms:modified>
</cp:coreProperties>
</file>