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2" r:id="rId6"/>
    <p:sldId id="261" r:id="rId7"/>
    <p:sldId id="259"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11/22/2025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11/22/2025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11/22/2025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11/22/2025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a:t>الخلايا الجذعية</a:t>
            </a:r>
            <a:endParaRPr lang="en-US" dirty="0"/>
          </a:p>
        </p:txBody>
      </p:sp>
      <p:sp>
        <p:nvSpPr>
          <p:cNvPr id="3" name="Subtitle 2"/>
          <p:cNvSpPr>
            <a:spLocks noGrp="1"/>
          </p:cNvSpPr>
          <p:nvPr>
            <p:ph type="subTitle" idx="1"/>
          </p:nvPr>
        </p:nvSpPr>
        <p:spPr/>
        <p:txBody>
          <a:bodyPr/>
          <a:lstStyle/>
          <a:p>
            <a:r>
              <a:rPr lang="ar-JO" dirty="0"/>
              <a:t>اعداد الطالب: محمد عماد محمد النسور</a:t>
            </a:r>
            <a:endParaRPr lang="en-US" dirty="0"/>
          </a:p>
        </p:txBody>
      </p:sp>
    </p:spTree>
    <p:extLst>
      <p:ext uri="{BB962C8B-B14F-4D97-AF65-F5344CB8AC3E}">
        <p14:creationId xmlns:p14="http://schemas.microsoft.com/office/powerpoint/2010/main" val="47032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b="1" dirty="0"/>
              <a:t>ما هي الخلايا الجذعية؟</a:t>
            </a:r>
            <a:endParaRPr lang="en-US" b="1" dirty="0"/>
          </a:p>
        </p:txBody>
      </p:sp>
      <p:sp>
        <p:nvSpPr>
          <p:cNvPr id="3" name="Content Placeholder 2"/>
          <p:cNvSpPr>
            <a:spLocks noGrp="1"/>
          </p:cNvSpPr>
          <p:nvPr>
            <p:ph idx="1"/>
          </p:nvPr>
        </p:nvSpPr>
        <p:spPr/>
        <p:txBody>
          <a:bodyPr/>
          <a:lstStyle/>
          <a:p>
            <a:pPr algn="r"/>
            <a:r>
              <a:rPr lang="ar-JO" dirty="0"/>
              <a:t>الخلايا الجذعية هي خلايا غير متخصصة لديها القدرة على الانقسام لإنتاج المزيد من الخلايا الجذعية، وكذلك التحول إلى أنواع مختلفة من الخلايا المتخصصة في الجسم مثل خلايا العضلات والدم والدماغ. تُستخدم الخلايا الجذعية في علاج أمراض الدم مثل سرطان الدم، ويُعتقد أن لها القدرة على علاج أمراض أخرى وتجديد الأنسجة التالفة.  </a:t>
            </a:r>
            <a:endParaRPr lang="en-US" dirty="0"/>
          </a:p>
        </p:txBody>
      </p:sp>
      <p:pic>
        <p:nvPicPr>
          <p:cNvPr id="4" name="Picture 3"/>
          <p:cNvPicPr>
            <a:picLocks noChangeAspect="1"/>
          </p:cNvPicPr>
          <p:nvPr/>
        </p:nvPicPr>
        <p:blipFill>
          <a:blip r:embed="rId2"/>
          <a:stretch>
            <a:fillRect/>
          </a:stretch>
        </p:blipFill>
        <p:spPr>
          <a:xfrm>
            <a:off x="2472749" y="3508129"/>
            <a:ext cx="4735901" cy="3241065"/>
          </a:xfrm>
          <a:prstGeom prst="rect">
            <a:avLst/>
          </a:prstGeom>
        </p:spPr>
      </p:pic>
    </p:spTree>
    <p:extLst>
      <p:ext uri="{BB962C8B-B14F-4D97-AF65-F5344CB8AC3E}">
        <p14:creationId xmlns:p14="http://schemas.microsoft.com/office/powerpoint/2010/main" val="941980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b="1" dirty="0"/>
              <a:t>من أين تأتي الخلايا الجذعية؟</a:t>
            </a:r>
            <a:endParaRPr lang="en-US" b="1" dirty="0"/>
          </a:p>
        </p:txBody>
      </p:sp>
      <p:sp>
        <p:nvSpPr>
          <p:cNvPr id="3" name="Content Placeholder 2"/>
          <p:cNvSpPr>
            <a:spLocks noGrp="1"/>
          </p:cNvSpPr>
          <p:nvPr>
            <p:ph idx="1"/>
          </p:nvPr>
        </p:nvSpPr>
        <p:spPr/>
        <p:txBody>
          <a:bodyPr/>
          <a:lstStyle/>
          <a:p>
            <a:pPr algn="r"/>
            <a:r>
              <a:rPr lang="ar-JO" b="1" dirty="0"/>
              <a:t>الخلايا الجذعية الجنينية.</a:t>
            </a:r>
            <a:r>
              <a:rPr lang="ar-JO" dirty="0"/>
              <a:t> تأتي هذه الخلايا الجذعية من الأجنة التي تتراوح أعمارها بين 3 و 5 أيام. ويطلق على الجنين في هذه المرحلة الكِيسة الأُريمية ويحتوي جسمه على 150 خلية تقريبًا.</a:t>
            </a:r>
          </a:p>
          <a:p>
            <a:pPr algn="r"/>
            <a:r>
              <a:rPr lang="ar-JO" b="1" dirty="0"/>
              <a:t>الخلايا الجذعية البالغة.</a:t>
            </a:r>
            <a:r>
              <a:rPr lang="ar-JO" dirty="0"/>
              <a:t> توجد هذه الخلايا الجذعية بأعداد قليلة في غالبية أنسجة البالغين، مثل نخاع العظم أو الدهون. وتتميز الخلايا الجذعية البالغة بقدرة محدودة على تكوين خلايا الجسم المختلفة مقارنة بالخلايا الجذعية الجنينية.</a:t>
            </a:r>
          </a:p>
          <a:p>
            <a:pPr algn="r"/>
            <a:r>
              <a:rPr lang="ar-JO" b="1" dirty="0"/>
              <a:t>الخلايا البالغة التي تحولت لتكتسب خصائص الخلايا الجذعية الجنينية.</a:t>
            </a:r>
            <a:r>
              <a:rPr lang="ar-JO" dirty="0"/>
              <a:t> نجح العلماء في تحويل خلايا البالغين العادية إلى خلايا جذعية باستخدام إعادة البرمجة الوراثية. ويمكن للباحثين عن طريق تحويل الجينات في الخلايا البالغة جعل الخلايا تؤدي وظائف الخلايا الجذعية الجنينية نفسها. تُعرَف هذه الخلايا باسم الخلايا الجذعية المستحثة متعددة القدرات.</a:t>
            </a:r>
          </a:p>
          <a:p>
            <a:pPr algn="r"/>
            <a:r>
              <a:rPr lang="ar-JO" b="1" dirty="0"/>
              <a:t>الخلايا الجذعية قبل الولادة.</a:t>
            </a:r>
            <a:r>
              <a:rPr lang="ar-JO" dirty="0"/>
              <a:t> اكتشف الباحثون وجود خلايا جذعية في السائل السلوِي بالإضافة إلى دم الحبل السري، ويمكن أن تتحول هذه الخلايا الجذعية إلى خلايا متخصصة.</a:t>
            </a:r>
            <a:endParaRPr lang="en-US" dirty="0"/>
          </a:p>
        </p:txBody>
      </p:sp>
    </p:spTree>
    <p:extLst>
      <p:ext uri="{BB962C8B-B14F-4D97-AF65-F5344CB8AC3E}">
        <p14:creationId xmlns:p14="http://schemas.microsoft.com/office/powerpoint/2010/main" val="3681431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b="1" dirty="0"/>
              <a:t>ما هي الخلايا الجذعية من الاسنان؟</a:t>
            </a:r>
            <a:endParaRPr lang="en-US" b="1" dirty="0"/>
          </a:p>
        </p:txBody>
      </p:sp>
      <p:sp>
        <p:nvSpPr>
          <p:cNvPr id="3" name="Content Placeholder 2"/>
          <p:cNvSpPr>
            <a:spLocks noGrp="1"/>
          </p:cNvSpPr>
          <p:nvPr>
            <p:ph idx="1"/>
          </p:nvPr>
        </p:nvSpPr>
        <p:spPr>
          <a:xfrm>
            <a:off x="1024128" y="2259623"/>
            <a:ext cx="10142103" cy="1547447"/>
          </a:xfrm>
        </p:spPr>
        <p:txBody>
          <a:bodyPr>
            <a:normAutofit/>
          </a:bodyPr>
          <a:lstStyle/>
          <a:p>
            <a:pPr algn="r"/>
            <a:r>
              <a:rPr lang="ar-JO" dirty="0"/>
              <a:t>الخلايا الجذعية من الأسنان هي خلايا غير متخصصة توجد في أنسجة مختلفة من السن، مثل اللب السني (النسيج الداخلي للسن)، ولها القدرة على التحول إلى أنواع خلايا أخرى متخصصة. تُستخدم هذه الخلايا في مجال طب الأسنان التجديدي للمساعدة في إصلاح وترميم الأنسجة السنية المتضررة أو المفقودة مثل العاج، العظام، واللثة. </a:t>
            </a:r>
            <a:endParaRPr lang="en-US" dirty="0"/>
          </a:p>
        </p:txBody>
      </p:sp>
      <p:pic>
        <p:nvPicPr>
          <p:cNvPr id="4" name="Picture 3"/>
          <p:cNvPicPr>
            <a:picLocks noChangeAspect="1"/>
          </p:cNvPicPr>
          <p:nvPr/>
        </p:nvPicPr>
        <p:blipFill>
          <a:blip r:embed="rId2"/>
          <a:stretch>
            <a:fillRect/>
          </a:stretch>
        </p:blipFill>
        <p:spPr>
          <a:xfrm>
            <a:off x="1133076" y="3807070"/>
            <a:ext cx="4319092" cy="2429489"/>
          </a:xfrm>
          <a:prstGeom prst="rect">
            <a:avLst/>
          </a:prstGeom>
        </p:spPr>
      </p:pic>
    </p:spTree>
    <p:extLst>
      <p:ext uri="{BB962C8B-B14F-4D97-AF65-F5344CB8AC3E}">
        <p14:creationId xmlns:p14="http://schemas.microsoft.com/office/powerpoint/2010/main" val="1919731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b="1" dirty="0"/>
              <a:t>التطبيقات الطبية للخلايا الجذعية للاسنان (الحالية والمستقبلية)</a:t>
            </a:r>
            <a:endParaRPr lang="en-US" b="1" dirty="0"/>
          </a:p>
        </p:txBody>
      </p:sp>
      <p:sp>
        <p:nvSpPr>
          <p:cNvPr id="3" name="Content Placeholder 2"/>
          <p:cNvSpPr>
            <a:spLocks noGrp="1"/>
          </p:cNvSpPr>
          <p:nvPr>
            <p:ph idx="1"/>
          </p:nvPr>
        </p:nvSpPr>
        <p:spPr/>
        <p:txBody>
          <a:bodyPr/>
          <a:lstStyle/>
          <a:p>
            <a:pPr algn="r"/>
            <a:r>
              <a:rPr lang="ar-JO" dirty="0"/>
              <a:t>- تجديد الاسنان واصلاح الانسجه الفمويه </a:t>
            </a:r>
          </a:p>
          <a:p>
            <a:pPr algn="r"/>
            <a:r>
              <a:rPr lang="ar-JO" dirty="0"/>
              <a:t>- تجديد العظام</a:t>
            </a:r>
          </a:p>
          <a:p>
            <a:pPr algn="r"/>
            <a:r>
              <a:rPr lang="ar-JO" dirty="0"/>
              <a:t>- علاج العديد من العلاجات العصببيه</a:t>
            </a:r>
          </a:p>
          <a:p>
            <a:pPr algn="r"/>
            <a:r>
              <a:rPr lang="ar-JO" dirty="0"/>
              <a:t>- علاج السكري من النوع الاول</a:t>
            </a:r>
          </a:p>
          <a:p>
            <a:pPr algn="r"/>
            <a:r>
              <a:rPr lang="ar-JO" dirty="0"/>
              <a:t>- تجديد الغضاريف والمفاصل</a:t>
            </a:r>
          </a:p>
          <a:p>
            <a:pPr algn="r"/>
            <a:r>
              <a:rPr lang="ar-JO" dirty="0"/>
              <a:t>- العلاجات المناعيه</a:t>
            </a:r>
          </a:p>
          <a:p>
            <a:pPr algn="r">
              <a:buFontTx/>
              <a:buChar char="-"/>
            </a:pPr>
            <a:r>
              <a:rPr lang="ar-JO" dirty="0"/>
              <a:t>- الطب التجديدي والتجميلي (تجديد الجلد وتسريع التئام الجروح)</a:t>
            </a:r>
          </a:p>
          <a:p>
            <a:pPr algn="r">
              <a:buFontTx/>
              <a:buChar char="-"/>
            </a:pPr>
            <a:r>
              <a:rPr lang="ar-JO" dirty="0"/>
              <a:t>- تجديد خلايا عضلة القلب</a:t>
            </a:r>
            <a:endParaRPr lang="en-US" dirty="0"/>
          </a:p>
        </p:txBody>
      </p:sp>
    </p:spTree>
    <p:extLst>
      <p:ext uri="{BB962C8B-B14F-4D97-AF65-F5344CB8AC3E}">
        <p14:creationId xmlns:p14="http://schemas.microsoft.com/office/powerpoint/2010/main" val="3168470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b="1" dirty="0"/>
              <a:t>الفرق بين الخلايا الجذعية من الاسنان وغيرها</a:t>
            </a:r>
            <a:endParaRPr lang="en-US" b="1" dirty="0"/>
          </a:p>
        </p:txBody>
      </p:sp>
      <p:sp>
        <p:nvSpPr>
          <p:cNvPr id="3" name="Text Placeholder 2"/>
          <p:cNvSpPr>
            <a:spLocks noGrp="1"/>
          </p:cNvSpPr>
          <p:nvPr>
            <p:ph type="body" idx="1"/>
          </p:nvPr>
        </p:nvSpPr>
        <p:spPr/>
        <p:txBody>
          <a:bodyPr/>
          <a:lstStyle/>
          <a:p>
            <a:pPr algn="r"/>
            <a:r>
              <a:rPr lang="ar-JO" b="1" dirty="0"/>
              <a:t>الخلايا الجذعية من مصادر اخرى</a:t>
            </a:r>
            <a:endParaRPr lang="en-US" b="1" dirty="0"/>
          </a:p>
        </p:txBody>
      </p:sp>
      <p:sp>
        <p:nvSpPr>
          <p:cNvPr id="4" name="Content Placeholder 3"/>
          <p:cNvSpPr>
            <a:spLocks noGrp="1"/>
          </p:cNvSpPr>
          <p:nvPr>
            <p:ph sz="half" idx="2"/>
          </p:nvPr>
        </p:nvSpPr>
        <p:spPr/>
        <p:txBody>
          <a:bodyPr>
            <a:normAutofit lnSpcReduction="10000"/>
          </a:bodyPr>
          <a:lstStyle/>
          <a:p>
            <a:pPr algn="r"/>
            <a:r>
              <a:rPr lang="ar-JO" b="1" dirty="0"/>
              <a:t>مصدر الاستخراج:</a:t>
            </a:r>
            <a:r>
              <a:rPr lang="ar-JO" dirty="0"/>
              <a:t> من نخاع العظم او الدهون او الدم</a:t>
            </a:r>
          </a:p>
          <a:p>
            <a:pPr algn="r"/>
            <a:r>
              <a:rPr lang="ar-JO" b="1" dirty="0"/>
              <a:t>سهولة الحصول عليها: </a:t>
            </a:r>
            <a:r>
              <a:rPr lang="ar-JO" dirty="0"/>
              <a:t>مؤلم ويحتاج الى عملية</a:t>
            </a:r>
          </a:p>
          <a:p>
            <a:pPr algn="r"/>
            <a:r>
              <a:rPr lang="ar-JO" b="1" dirty="0"/>
              <a:t>قدرة التكاثر والنمو: </a:t>
            </a:r>
            <a:r>
              <a:rPr lang="ar-JO" dirty="0"/>
              <a:t>قليله وتتباطا مع العمر </a:t>
            </a:r>
          </a:p>
          <a:p>
            <a:pPr algn="r"/>
            <a:r>
              <a:rPr lang="ar-JO" b="1" dirty="0"/>
              <a:t>الانشار الطبي: </a:t>
            </a:r>
            <a:r>
              <a:rPr lang="ar-JO" dirty="0"/>
              <a:t>مستخدمه طبيا بشكل كبير</a:t>
            </a:r>
          </a:p>
          <a:p>
            <a:pPr algn="r"/>
            <a:r>
              <a:rPr lang="ar-JO" b="1" dirty="0"/>
              <a:t>الاستخدام: </a:t>
            </a:r>
            <a:r>
              <a:rPr lang="ar-JO" dirty="0"/>
              <a:t>زراعة العظم , علاجات مناعيه و ترميم الاصابات</a:t>
            </a:r>
            <a:endParaRPr lang="en-US" dirty="0"/>
          </a:p>
          <a:p>
            <a:pPr algn="r"/>
            <a:r>
              <a:rPr lang="ar-JO" b="1" dirty="0"/>
              <a:t>امكانية التخزين: </a:t>
            </a:r>
            <a:r>
              <a:rPr lang="ar-JO" dirty="0"/>
              <a:t>التخزين يتطلب اجرائات معقدة</a:t>
            </a:r>
            <a:endParaRPr lang="en-US" dirty="0"/>
          </a:p>
          <a:p>
            <a:pPr algn="r"/>
            <a:endParaRPr lang="en-US" b="1" dirty="0"/>
          </a:p>
        </p:txBody>
      </p:sp>
      <p:sp>
        <p:nvSpPr>
          <p:cNvPr id="5" name="Text Placeholder 4"/>
          <p:cNvSpPr>
            <a:spLocks noGrp="1"/>
          </p:cNvSpPr>
          <p:nvPr>
            <p:ph type="body" sz="quarter" idx="3"/>
          </p:nvPr>
        </p:nvSpPr>
        <p:spPr/>
        <p:txBody>
          <a:bodyPr/>
          <a:lstStyle/>
          <a:p>
            <a:pPr algn="r"/>
            <a:r>
              <a:rPr lang="ar-JO" b="1" dirty="0"/>
              <a:t>الخلايا الجذعية من الاسنان</a:t>
            </a:r>
            <a:endParaRPr lang="en-US" b="1" dirty="0"/>
          </a:p>
        </p:txBody>
      </p:sp>
      <p:sp>
        <p:nvSpPr>
          <p:cNvPr id="6" name="Content Placeholder 5"/>
          <p:cNvSpPr>
            <a:spLocks noGrp="1"/>
          </p:cNvSpPr>
          <p:nvPr>
            <p:ph sz="quarter" idx="4"/>
          </p:nvPr>
        </p:nvSpPr>
        <p:spPr/>
        <p:txBody>
          <a:bodyPr>
            <a:normAutofit lnSpcReduction="10000"/>
          </a:bodyPr>
          <a:lstStyle/>
          <a:p>
            <a:pPr algn="r"/>
            <a:r>
              <a:rPr lang="ar-JO" b="1" dirty="0"/>
              <a:t>مصدر الاستخراج : </a:t>
            </a:r>
            <a:r>
              <a:rPr lang="ar-JO" dirty="0"/>
              <a:t>من لب الاسنان, الاسنان اللبنية و اسنان العقل.</a:t>
            </a:r>
          </a:p>
          <a:p>
            <a:pPr algn="r"/>
            <a:r>
              <a:rPr lang="ar-JO" b="1" dirty="0"/>
              <a:t>سهولة الحصول عليها: </a:t>
            </a:r>
            <a:r>
              <a:rPr lang="ar-JO" dirty="0"/>
              <a:t>سهله جدا (بدون الم)</a:t>
            </a:r>
          </a:p>
          <a:p>
            <a:pPr algn="r"/>
            <a:r>
              <a:rPr lang="ar-JO" b="1" dirty="0"/>
              <a:t>قدرة التكاثر والنمو: </a:t>
            </a:r>
            <a:r>
              <a:rPr lang="ar-JO" dirty="0"/>
              <a:t>عالية وسريعه</a:t>
            </a:r>
          </a:p>
          <a:p>
            <a:pPr marL="0" indent="0" algn="r">
              <a:buNone/>
            </a:pPr>
            <a:r>
              <a:rPr lang="ar-JO" b="1" dirty="0"/>
              <a:t>الانتشار الطبي: </a:t>
            </a:r>
            <a:r>
              <a:rPr lang="ar-JO" dirty="0"/>
              <a:t>قيد البحث والتجارب</a:t>
            </a:r>
          </a:p>
          <a:p>
            <a:pPr algn="r"/>
            <a:r>
              <a:rPr lang="ar-JO" b="1" dirty="0"/>
              <a:t>الاستخدام: </a:t>
            </a:r>
            <a:r>
              <a:rPr lang="ar-JO" dirty="0"/>
              <a:t>تجديد الاعصاب, اصلاح الاسنان والفكين, تجديد العظم</a:t>
            </a:r>
          </a:p>
          <a:p>
            <a:pPr algn="r"/>
            <a:r>
              <a:rPr lang="ar-JO" b="1" dirty="0"/>
              <a:t>امكانية التخزين: </a:t>
            </a:r>
            <a:r>
              <a:rPr lang="ar-JO" dirty="0"/>
              <a:t>سهلة التخزين ببنوك الاسنان</a:t>
            </a:r>
          </a:p>
          <a:p>
            <a:pPr algn="r"/>
            <a:endParaRPr lang="en-US" dirty="0"/>
          </a:p>
        </p:txBody>
      </p:sp>
    </p:spTree>
    <p:extLst>
      <p:ext uri="{BB962C8B-B14F-4D97-AF65-F5344CB8AC3E}">
        <p14:creationId xmlns:p14="http://schemas.microsoft.com/office/powerpoint/2010/main" val="264677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b="1" dirty="0"/>
              <a:t>ما سبب الاهتمام بهذه الخلايا؟</a:t>
            </a:r>
            <a:endParaRPr lang="en-US" b="1" dirty="0"/>
          </a:p>
        </p:txBody>
      </p:sp>
      <p:sp>
        <p:nvSpPr>
          <p:cNvPr id="3" name="Content Placeholder 2"/>
          <p:cNvSpPr>
            <a:spLocks noGrp="1"/>
          </p:cNvSpPr>
          <p:nvPr>
            <p:ph idx="1"/>
          </p:nvPr>
        </p:nvSpPr>
        <p:spPr/>
        <p:txBody>
          <a:bodyPr/>
          <a:lstStyle/>
          <a:p>
            <a:pPr algn="r"/>
            <a:r>
              <a:rPr lang="ar-JO" b="1" dirty="0"/>
              <a:t>زيادة فهمنا لكيفية حدوث الأمراض.</a:t>
            </a:r>
            <a:r>
              <a:rPr lang="ar-JO" dirty="0"/>
              <a:t> من خلال مراقبة نمو الخلايا الجذعية حتى تصبح خلايا في العظام وعضلة القلب والأعصاب والأعضاء والأنسجة الأخرى، يمكن للباحثين الوصول إلى فهم أفضل لكيفية تطور الأمراض والحالات.</a:t>
            </a:r>
          </a:p>
          <a:p>
            <a:pPr algn="r"/>
            <a:r>
              <a:rPr lang="ar-JO" b="1" dirty="0"/>
              <a:t>توليد خلايا سليمة لتحل محل الخلايا المتأثرة بالمرض (الطب التجديدي).</a:t>
            </a:r>
            <a:r>
              <a:rPr lang="ar-JO" dirty="0"/>
              <a:t> يمكن توجيه الخلايا الجذعية لتصبح خلايا من نوع معين يمكن استخدامها مع المرضى لتجديد وإصلاح الأنسجة التالفة أو المتأثرة بالمرض.</a:t>
            </a:r>
          </a:p>
          <a:p>
            <a:pPr algn="r"/>
            <a:r>
              <a:rPr lang="ar-JO" b="1" dirty="0"/>
              <a:t>اختبار الأدوية الجديدة لمعرفة مدى سلامتها وفاعليتها.</a:t>
            </a:r>
            <a:r>
              <a:rPr lang="ar-JO" dirty="0"/>
              <a:t> قبل استخدام الأدوية الخاضعة للتطوير، يمكن للباحثين الاستعانة ببعض أنواع الخلايا الجذعية لاختبار سلامة الأدوية وجودتها. ويساعد هذا النوع من الاختبارات على تقييم الأدوية الجاري تطويرها لمعرفة إذا كان لها تأثيرات سُميِّة على القلب أم لا.</a:t>
            </a:r>
            <a:endParaRPr lang="en-US" dirty="0"/>
          </a:p>
        </p:txBody>
      </p:sp>
    </p:spTree>
    <p:extLst>
      <p:ext uri="{BB962C8B-B14F-4D97-AF65-F5344CB8AC3E}">
        <p14:creationId xmlns:p14="http://schemas.microsoft.com/office/powerpoint/2010/main" val="4248065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1562" y="18211"/>
            <a:ext cx="12473562" cy="6725487"/>
          </a:xfrm>
          <a:prstGeom prst="rect">
            <a:avLst/>
          </a:prstGeom>
        </p:spPr>
      </p:pic>
    </p:spTree>
    <p:extLst>
      <p:ext uri="{BB962C8B-B14F-4D97-AF65-F5344CB8AC3E}">
        <p14:creationId xmlns:p14="http://schemas.microsoft.com/office/powerpoint/2010/main" val="10742755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83</TotalTime>
  <Words>597</Words>
  <Application>Microsoft Office PowerPoint</Application>
  <PresentationFormat>Widescreen</PresentationFormat>
  <Paragraphs>39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Integral</vt:lpstr>
      <vt:lpstr>الخلايا الجذعية</vt:lpstr>
      <vt:lpstr>ما هي الخلايا الجذعية؟</vt:lpstr>
      <vt:lpstr>من أين تأتي الخلايا الجذعية؟</vt:lpstr>
      <vt:lpstr>ما هي الخلايا الجذعية من الاسنان؟</vt:lpstr>
      <vt:lpstr>التطبيقات الطبية للخلايا الجذعية للاسنان (الحالية والمستقبلية)</vt:lpstr>
      <vt:lpstr>الفرق بين الخلايا الجذعية من الاسنان وغيرها</vt:lpstr>
      <vt:lpstr>ما سبب الاهتمام بهذه الخلايا؟</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الخلايا الجذعية</dc:title>
  <dc:creator>user</dc:creator>
  <cp:lastModifiedBy>nsour030@gmail.com</cp:lastModifiedBy>
  <cp:revision>9</cp:revision>
  <dcterms:created xsi:type="dcterms:W3CDTF">2025-11-22T18:27:28Z</dcterms:created>
  <dcterms:modified xsi:type="dcterms:W3CDTF">2025-11-22T19:59:22Z</dcterms:modified>
</cp:coreProperties>
</file>