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1" d="100"/>
          <a:sy n="81" d="100"/>
        </p:scale>
        <p:origin x="21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11/23/2025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11/23/2025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8183" y="2263010"/>
            <a:ext cx="6139230" cy="1646302"/>
          </a:xfrm>
        </p:spPr>
        <p:txBody>
          <a:bodyPr/>
          <a:lstStyle/>
          <a:p>
            <a:r>
              <a:rPr lang="ar-JO" sz="8000" dirty="0" smtClean="0"/>
              <a:t>حقوق الطفل</a:t>
            </a:r>
            <a:endParaRPr lang="en-US" sz="8000" dirty="0"/>
          </a:p>
        </p:txBody>
      </p:sp>
      <p:sp>
        <p:nvSpPr>
          <p:cNvPr id="3" name="Subtitle 2"/>
          <p:cNvSpPr>
            <a:spLocks noGrp="1"/>
          </p:cNvSpPr>
          <p:nvPr>
            <p:ph type="subTitle" idx="1"/>
          </p:nvPr>
        </p:nvSpPr>
        <p:spPr>
          <a:xfrm>
            <a:off x="331723" y="4408076"/>
            <a:ext cx="7766936" cy="1096899"/>
          </a:xfrm>
        </p:spPr>
        <p:txBody>
          <a:bodyPr>
            <a:normAutofit/>
          </a:bodyPr>
          <a:lstStyle/>
          <a:p>
            <a:r>
              <a:rPr lang="ar-JO" sz="3600" dirty="0" smtClean="0"/>
              <a:t>مجد الصوص،طارق عنبتاوي.</a:t>
            </a:r>
            <a:endParaRPr lang="en-US" sz="3600" dirty="0"/>
          </a:p>
        </p:txBody>
      </p:sp>
      <p:pic>
        <p:nvPicPr>
          <p:cNvPr id="1028" name="Picture 4" descr="مدارس الكلية العلمية الإسلامي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3165" y="0"/>
            <a:ext cx="7813962" cy="22630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63448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1708" y="1863706"/>
            <a:ext cx="8596668" cy="3880773"/>
          </a:xfrm>
        </p:spPr>
        <p:txBody>
          <a:bodyPr>
            <a:normAutofit/>
          </a:bodyPr>
          <a:lstStyle/>
          <a:p>
            <a:pPr algn="r"/>
            <a:r>
              <a:rPr lang="ar-JO" sz="2400" b="1" dirty="0"/>
              <a:t>اليوم العالمي لحقوق الطفل</a:t>
            </a:r>
            <a:r>
              <a:rPr lang="ar-JO" sz="2400" dirty="0"/>
              <a:t> يُصادف في </a:t>
            </a:r>
            <a:r>
              <a:rPr lang="ar-JO" sz="2400" b="1" dirty="0"/>
              <a:t>20 نوفمبر</a:t>
            </a:r>
            <a:r>
              <a:rPr lang="ar-JO" sz="2400" dirty="0"/>
              <a:t> من كل عام، وهو مناسبة دولية تهدف إلى تسليط الضوء على حقوق الأطفال في كل مكان وتذكير العالم بضرورة حماية الطفولة وضمان حياة كريمة وآمنة لهم. في هذا اليوم، تُجدد الدول والمؤسسات التزامها بتطبيق اتفاقية حقوق الطفل، ويتم تنظيم فعاليات توعوية وتعليمية لتعزيز ثقافة احترام حقوق الأطفال، والدعوة إلى توفير التعليم والرعاية الصحية والحماية من العنف والاستغلال. ويُعد هذا اليوم فرصة للتأكيد على دور المجتمع والأسرة في بناء مستقبل مشرق للأطفال وإتاحة الفرص لهم للنمو والمشاركة الفاعلة في المجتمع.</a:t>
            </a:r>
            <a:endParaRPr lang="en-US" sz="2400" dirty="0"/>
          </a:p>
        </p:txBody>
      </p:sp>
    </p:spTree>
    <p:extLst>
      <p:ext uri="{BB962C8B-B14F-4D97-AF65-F5344CB8AC3E}">
        <p14:creationId xmlns:p14="http://schemas.microsoft.com/office/powerpoint/2010/main" val="9241810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2960" y="1721202"/>
            <a:ext cx="8596668" cy="3880773"/>
          </a:xfrm>
        </p:spPr>
        <p:txBody>
          <a:bodyPr/>
          <a:lstStyle/>
          <a:p>
            <a:pPr algn="r"/>
            <a:r>
              <a:rPr lang="ar-JO" sz="4000" b="1" dirty="0"/>
              <a:t>خاتمة</a:t>
            </a:r>
          </a:p>
          <a:p>
            <a:pPr algn="r"/>
            <a:r>
              <a:rPr lang="ar-JO" sz="2800" dirty="0"/>
              <a:t>إن حماية حقوق الطفل مسؤولية مشتركة بين الأسرة والمجتمع والدولة. فالاهتمام بالأطفال يعني بناء مستقبل أفضل قائم على المعرفة والسلام والعدالة. ومن خلال احترام هذه الحقوق نضمن نشوء جيل سليم قادر على بناء مجتمع قوي ومزدهر.</a:t>
            </a:r>
          </a:p>
          <a:p>
            <a:endParaRPr lang="en-US" dirty="0"/>
          </a:p>
        </p:txBody>
      </p:sp>
    </p:spTree>
    <p:extLst>
      <p:ext uri="{BB962C8B-B14F-4D97-AF65-F5344CB8AC3E}">
        <p14:creationId xmlns:p14="http://schemas.microsoft.com/office/powerpoint/2010/main" val="22456066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082" y="1863706"/>
            <a:ext cx="8596668" cy="3880773"/>
          </a:xfrm>
        </p:spPr>
        <p:txBody>
          <a:bodyPr/>
          <a:lstStyle/>
          <a:p>
            <a:pPr algn="r"/>
            <a:r>
              <a:rPr lang="ar-JO" sz="2800" b="1" dirty="0"/>
              <a:t>ما هي حقوق الطفل؟</a:t>
            </a:r>
          </a:p>
          <a:p>
            <a:pPr algn="r"/>
            <a:r>
              <a:rPr lang="ar-JO" sz="2800" dirty="0"/>
              <a:t>حقوق الطفل هي مجموعة من الحقوق الأساسية التي تضمن لكل طفل حياة آمنة وكريمة دون تمييز. وقد تم اعتماد اتفاقية حقوق الطفل عام 1989 لتكون المرجع الأساسي لحماية الأطفال وضمان حصولهم على حقوقهم في التعليم، الصحة، الحماية، والنمو السليم.</a:t>
            </a:r>
          </a:p>
          <a:p>
            <a:pPr algn="r">
              <a:buFont typeface="+mj-lt"/>
              <a:buAutoNum type="arabicPeriod"/>
            </a:pPr>
            <a:endParaRPr lang="en-US" dirty="0"/>
          </a:p>
        </p:txBody>
      </p:sp>
    </p:spTree>
    <p:extLst>
      <p:ext uri="{BB962C8B-B14F-4D97-AF65-F5344CB8AC3E}">
        <p14:creationId xmlns:p14="http://schemas.microsoft.com/office/powerpoint/2010/main" val="3765367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7958" y="1733077"/>
            <a:ext cx="8596668" cy="3880773"/>
          </a:xfrm>
        </p:spPr>
        <p:txBody>
          <a:bodyPr/>
          <a:lstStyle/>
          <a:p>
            <a:pPr algn="r"/>
            <a:r>
              <a:rPr lang="ar-JO" sz="2800" b="1" dirty="0"/>
              <a:t>الحق في الحياة والبقاء والنمو</a:t>
            </a:r>
          </a:p>
          <a:p>
            <a:pPr algn="r"/>
            <a:r>
              <a:rPr lang="ar-JO" sz="2800" dirty="0"/>
              <a:t>يحق لكل طفل أن يعيش حياة كريمة منذ لحظة ولادته، وأن يحصل على الرعاية الصحية والغذاء المناسب والحماية اللازمة لنموه الجسدي والعقلي والعاطفي. كما يجب توفير بيئة آمنة تساعده على التطور في مختلف جوانب حياته.</a:t>
            </a:r>
          </a:p>
          <a:p>
            <a:endParaRPr lang="en-US" dirty="0"/>
          </a:p>
        </p:txBody>
      </p:sp>
    </p:spTree>
    <p:extLst>
      <p:ext uri="{BB962C8B-B14F-4D97-AF65-F5344CB8AC3E}">
        <p14:creationId xmlns:p14="http://schemas.microsoft.com/office/powerpoint/2010/main" val="41657561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9214" y="1661825"/>
            <a:ext cx="8596668" cy="3880773"/>
          </a:xfrm>
        </p:spPr>
        <p:txBody>
          <a:bodyPr/>
          <a:lstStyle/>
          <a:p>
            <a:pPr algn="r" rtl="1"/>
            <a:r>
              <a:rPr lang="ar-JO" sz="3200" b="1" dirty="0"/>
              <a:t>حق الطفل في التعليم</a:t>
            </a:r>
          </a:p>
          <a:p>
            <a:pPr algn="r" rtl="1"/>
            <a:r>
              <a:rPr lang="ar-JO" sz="3200" dirty="0"/>
              <a:t>لكل طفل الحق في الحصول على تعليم مجاني وإلزامي في المراحل الأساسية، في بيئة مدرسية آمنة وداعمة. ويُعد التعليم أساسًا مهمًا لتطوير قدرات الطفل وحمايته من الجهل والتسرب المدرسي والاستغلال.</a:t>
            </a:r>
          </a:p>
          <a:p>
            <a:endParaRPr lang="en-US" dirty="0"/>
          </a:p>
        </p:txBody>
      </p:sp>
    </p:spTree>
    <p:extLst>
      <p:ext uri="{BB962C8B-B14F-4D97-AF65-F5344CB8AC3E}">
        <p14:creationId xmlns:p14="http://schemas.microsoft.com/office/powerpoint/2010/main" val="2680028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0455" y="1780578"/>
            <a:ext cx="8596668" cy="3880773"/>
          </a:xfrm>
        </p:spPr>
        <p:txBody>
          <a:bodyPr/>
          <a:lstStyle/>
          <a:p>
            <a:pPr algn="r"/>
            <a:r>
              <a:rPr lang="ar-JO" sz="3200" b="1" dirty="0"/>
              <a:t>حق الطفل في الحماية</a:t>
            </a:r>
          </a:p>
          <a:p>
            <a:pPr algn="r"/>
            <a:r>
              <a:rPr lang="ar-JO" sz="3200" dirty="0"/>
              <a:t>من واجب المجتمع والدولة حماية الأطفال من جميع أشكال العنف الجسدي والنفسي واللفظي، ومنع استغلالهم في العمل أو الاتجار بهم أو تعريضهم للإساءة. كما يجب توفير مراكز دعم وخدمات تساعد الأطفال الذين تعرضوا للعنف.</a:t>
            </a:r>
          </a:p>
          <a:p>
            <a:endParaRPr lang="en-US" dirty="0"/>
          </a:p>
        </p:txBody>
      </p:sp>
    </p:spTree>
    <p:extLst>
      <p:ext uri="{BB962C8B-B14F-4D97-AF65-F5344CB8AC3E}">
        <p14:creationId xmlns:p14="http://schemas.microsoft.com/office/powerpoint/2010/main" val="4710575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4835" y="1649949"/>
            <a:ext cx="8596668" cy="3880773"/>
          </a:xfrm>
        </p:spPr>
        <p:txBody>
          <a:bodyPr/>
          <a:lstStyle/>
          <a:p>
            <a:pPr algn="r"/>
            <a:r>
              <a:rPr lang="ar-JO" sz="3600" b="1" dirty="0"/>
              <a:t>حق الطفل في الصحة</a:t>
            </a:r>
          </a:p>
          <a:p>
            <a:pPr algn="r"/>
            <a:r>
              <a:rPr lang="ar-JO" sz="3600" dirty="0"/>
              <a:t>للطفل الحق في الحصول على رعاية صحية متكاملة، بما في ذلك التطعيمات الوقائية، والعلاج الطبي عند الحاجة، وتوفير بيئة نظيفة وصحية تحميهم من الأمراض، إضافة إلى الاهتمام بالصحة النفسية للأطفال.</a:t>
            </a:r>
          </a:p>
          <a:p>
            <a:endParaRPr lang="en-US" dirty="0"/>
          </a:p>
        </p:txBody>
      </p:sp>
    </p:spTree>
    <p:extLst>
      <p:ext uri="{BB962C8B-B14F-4D97-AF65-F5344CB8AC3E}">
        <p14:creationId xmlns:p14="http://schemas.microsoft.com/office/powerpoint/2010/main" val="19994150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9203" y="1804328"/>
            <a:ext cx="8596668" cy="3880773"/>
          </a:xfrm>
        </p:spPr>
        <p:txBody>
          <a:bodyPr/>
          <a:lstStyle/>
          <a:p>
            <a:pPr algn="r"/>
            <a:r>
              <a:rPr lang="ar-JO" sz="3200" b="1" dirty="0"/>
              <a:t>حق الطفل في الهوية</a:t>
            </a:r>
          </a:p>
          <a:p>
            <a:pPr algn="r"/>
            <a:r>
              <a:rPr lang="ar-JO" sz="3200" dirty="0"/>
              <a:t>من حق كل طفل أن يحصل على اسم وجنسية منذ ولادته، وأن يتم تسجيله رسميًا في السجلات المدنية. وتُعد الهوية عنصرًا أساسيًا لحماية حقوق الطفل وضمان حصوله على الخدمات الأساسية وحقوقه القانونية.</a:t>
            </a:r>
          </a:p>
          <a:p>
            <a:endParaRPr lang="en-US" dirty="0"/>
          </a:p>
        </p:txBody>
      </p:sp>
    </p:spTree>
    <p:extLst>
      <p:ext uri="{BB962C8B-B14F-4D97-AF65-F5344CB8AC3E}">
        <p14:creationId xmlns:p14="http://schemas.microsoft.com/office/powerpoint/2010/main" val="10996061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2325" y="1851831"/>
            <a:ext cx="8596668" cy="3880773"/>
          </a:xfrm>
        </p:spPr>
        <p:txBody>
          <a:bodyPr>
            <a:normAutofit/>
          </a:bodyPr>
          <a:lstStyle/>
          <a:p>
            <a:pPr algn="r"/>
            <a:r>
              <a:rPr lang="ar-JO" sz="3200" b="1" dirty="0"/>
              <a:t>حق الطفل في الهوية</a:t>
            </a:r>
          </a:p>
          <a:p>
            <a:pPr algn="r"/>
            <a:r>
              <a:rPr lang="ar-JO" sz="3200" dirty="0"/>
              <a:t>من حق كل طفل أن يحصل على اسم وجنسية منذ ولادته، وأن يتم تسجيله رسميًا في السجلات المدنية. وتُعد الهوية عنصرًا أساسيًا لحماية حقوق الطفل وضمان حصوله على الخدمات الأساسية وحقوقه القانونية.</a:t>
            </a:r>
          </a:p>
        </p:txBody>
      </p:sp>
    </p:spTree>
    <p:extLst>
      <p:ext uri="{BB962C8B-B14F-4D97-AF65-F5344CB8AC3E}">
        <p14:creationId xmlns:p14="http://schemas.microsoft.com/office/powerpoint/2010/main" val="25338643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1085" y="1626199"/>
            <a:ext cx="8596668" cy="3880773"/>
          </a:xfrm>
        </p:spPr>
        <p:txBody>
          <a:bodyPr/>
          <a:lstStyle/>
          <a:p>
            <a:pPr algn="r"/>
            <a:r>
              <a:rPr lang="ar-JO" sz="3600" b="1" dirty="0"/>
              <a:t>دور الأسرة والمجتمع</a:t>
            </a:r>
          </a:p>
          <a:p>
            <a:pPr algn="r"/>
            <a:r>
              <a:rPr lang="ar-JO" sz="3600" dirty="0"/>
              <a:t>تلعب الأسرة دورًا أساسيًا في حماية الطفل وتربيته وتعليمه، كما يقع على المجتمع مسؤولية توفير بيئة آمنة وداعمة، ونشر الوعي بحقوق الطفل، وضمان عدم التمييز بين الأطفال على أي أساس.</a:t>
            </a:r>
          </a:p>
          <a:p>
            <a:endParaRPr lang="en-US" dirty="0"/>
          </a:p>
        </p:txBody>
      </p:sp>
    </p:spTree>
    <p:extLst>
      <p:ext uri="{BB962C8B-B14F-4D97-AF65-F5344CB8AC3E}">
        <p14:creationId xmlns:p14="http://schemas.microsoft.com/office/powerpoint/2010/main" val="273534652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32</TotalTime>
  <Words>464</Words>
  <Application>Microsoft Office PowerPoint</Application>
  <PresentationFormat>Widescreen</PresentationFormat>
  <Paragraphs>21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Tahoma</vt:lpstr>
      <vt:lpstr>Trebuchet MS</vt:lpstr>
      <vt:lpstr>Wingdings 3</vt:lpstr>
      <vt:lpstr>Facet</vt:lpstr>
      <vt:lpstr>حقوق الطفل</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حقوق الطفل</dc:title>
  <dc:creator>Toshiba</dc:creator>
  <cp:lastModifiedBy>Toshiba</cp:lastModifiedBy>
  <cp:revision>4</cp:revision>
  <dcterms:created xsi:type="dcterms:W3CDTF">2025-11-23T17:24:59Z</dcterms:created>
  <dcterms:modified xsi:type="dcterms:W3CDTF">2025-11-23T17:56:59Z</dcterms:modified>
</cp:coreProperties>
</file>