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25" r:id="rId5"/>
    <p:sldId id="259" r:id="rId6"/>
    <p:sldId id="326" r:id="rId7"/>
    <p:sldId id="257" r:id="rId8"/>
    <p:sldId id="261" r:id="rId9"/>
    <p:sldId id="264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/>
    <p:restoredTop sz="94240" autoAdjust="0"/>
  </p:normalViewPr>
  <p:slideViewPr>
    <p:cSldViewPr snapToGrid="0">
      <p:cViewPr>
        <p:scale>
          <a:sx n="100" d="100"/>
          <a:sy n="100" d="100"/>
        </p:scale>
        <p:origin x="2536" y="119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11/22/25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11/22/25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Aidyn Zhanbolat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B26A8C-0AB5-1538-A6E1-AF11BBDC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2504"/>
            <a:ext cx="10515600" cy="4023360"/>
          </a:xfrm>
        </p:spPr>
        <p:txBody>
          <a:bodyPr/>
          <a:lstStyle/>
          <a:p>
            <a:r>
              <a:rPr lang="ar-SA" dirty="0">
                <a:highlight>
                  <a:srgbClr val="FFFF00"/>
                </a:highlight>
              </a:rPr>
              <a:t>الخلايه الجذعيه من الاسنان</a:t>
            </a:r>
            <a:endParaRPr lang="en-JO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3048" y="-748894"/>
            <a:ext cx="12188952" cy="236829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C9DE66-4831-5439-B957-CF051D746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96" y="1948587"/>
            <a:ext cx="10515600" cy="1140602"/>
          </a:xfrm>
        </p:spPr>
        <p:txBody>
          <a:bodyPr>
            <a:normAutofit fontScale="90000"/>
          </a:bodyPr>
          <a:lstStyle/>
          <a:p>
            <a:r>
              <a:rPr lang="ar-SA" dirty="0"/>
              <a:t>أولا ، </a:t>
            </a:r>
            <a:r>
              <a:rPr lang="ar-SA" dirty="0">
                <a:highlight>
                  <a:srgbClr val="FFFF00"/>
                </a:highlight>
              </a:rPr>
              <a:t>ما هي الخلايه الجذعيه المستخرجه من الاسنان؟</a:t>
            </a:r>
            <a:endParaRPr lang="en-JO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D689681-655A-D395-6A19-EAA4AE375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531" y="3873390"/>
            <a:ext cx="10515600" cy="1680377"/>
          </a:xfrm>
        </p:spPr>
        <p:txBody>
          <a:bodyPr>
            <a:normAutofit/>
          </a:bodyPr>
          <a:lstStyle/>
          <a:p>
            <a:r>
              <a:rPr lang="ar-AE" b="0" i="0" u="none" strike="noStrike">
                <a:solidFill>
                  <a:srgbClr val="E6E8F0"/>
                </a:solidFill>
                <a:effectLst/>
                <a:latin typeface="Google Sans"/>
              </a:rPr>
              <a:t>الخلايا الجذعية من الأسنان هي </a:t>
            </a:r>
          </a:p>
          <a:p>
            <a:r>
              <a:rPr lang="ar-AE"/>
              <a:t>خلايا غير متخصصة توجد في أنسجة الأسنان، مثل اللب السني أو الرباط اللثوي</a:t>
            </a:r>
            <a:endParaRPr lang="en-J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74D08-A8DF-1AC9-978D-AFF2B6BBB108}"/>
              </a:ext>
            </a:extLst>
          </p:cNvPr>
          <p:cNvSpPr txBox="1"/>
          <p:nvPr/>
        </p:nvSpPr>
        <p:spPr>
          <a:xfrm>
            <a:off x="4392276" y="4344246"/>
            <a:ext cx="6100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. تتميز بقدرتها على الانقسام والتطور لتصبح أنواعًا مختلفة من الخلايا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71" y="2240280"/>
            <a:ext cx="4114800" cy="444660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مفيدة في تجديد وإصلاح أنسجة الأسنان والعظام واللثة.</a:t>
            </a:r>
            <a:endParaRPr lang="en-US" dirty="0"/>
          </a:p>
          <a:p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يمكن استخلاصها من الأسنان اللبنية، أضراس العقل، أو حتى من الأنسجة السنية للأفراد الأكبر سنًا،</a:t>
            </a:r>
            <a:endParaRPr lang="en-US" dirty="0"/>
          </a:p>
          <a:p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وتُستخدم حاليًا في بعض علاجات الأسنان وفي أبحاث لتطوير علاجات مستقبلية مثل إعادة بناء الأسنان التالفة أو المفقودة. </a:t>
            </a:r>
            <a:endParaRPr lang="en-US" dirty="0"/>
          </a:p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8" name="Picture Placeholder 7" descr="Pipette diffusing dyes in flasks">
            <a:extLst>
              <a:ext uri="{FF2B5EF4-FFF2-40B4-BE49-F238E27FC236}">
                <a16:creationId xmlns:a16="http://schemas.microsoft.com/office/drawing/2014/main" id="{9DA934D8-2609-4227-78DF-CF8F07A2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5687568" y="1435608"/>
            <a:ext cx="5897880" cy="397764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144C52-D032-AA30-8C1A-3680C86C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فوائدها الطبيه المستقبلية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869C32-9F9D-4977-4345-AAC2EAD96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المصادر الرئيسية للخلايا الجذعية السنية:</a:t>
            </a:r>
            <a:endParaRPr lang="en-JO" u="sng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6AC91-0349-A7E3-878A-D66DBAC61E70}"/>
              </a:ext>
            </a:extLst>
          </p:cNvPr>
          <p:cNvSpPr txBox="1"/>
          <p:nvPr/>
        </p:nvSpPr>
        <p:spPr>
          <a:xfrm>
            <a:off x="2645276" y="3989831"/>
            <a:ext cx="6099342" cy="141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اللب السني (</a:t>
            </a:r>
            <a:r>
              <a:rPr lang="en-US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Dental Pulp):</a:t>
            </a:r>
            <a:r>
              <a:rPr lang="en-US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 </a:t>
            </a:r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هو النسيج الطري في مركز السن، ويحتوي على كميات كبيرة من الخلايا الجذعية الوسيطة.</a:t>
            </a:r>
          </a:p>
          <a:p>
            <a:pPr algn="l"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الرباط اللثوي (</a:t>
            </a:r>
            <a:r>
              <a:rPr lang="en-US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Periodontal Ligament):</a:t>
            </a:r>
            <a:r>
              <a:rPr lang="en-US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 </a:t>
            </a:r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نسيج ضام يحيط بالسن، وهو مصدر آخر للخلايا الجذعية التي تساهم في تجديد الأنسجة المحيطة بالسن. 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363B2CE7-DE69-D368-9719-08D0C83AB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  <a:noFill/>
        </p:spPr>
        <p:txBody>
          <a:bodyPr>
            <a:normAutofit fontScale="92500"/>
          </a:bodyPr>
          <a:lstStyle/>
          <a:p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تساعد في إصلاح الأنسجة التالفة مثل العظام، والعاج، واللثة، مما يعزز استعادة وظيفة السن الطبيعية.</a:t>
            </a:r>
            <a:endParaRPr lang="en-US" dirty="0"/>
          </a:p>
          <a:p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زراعة الأسنان الحيوية:</a:t>
            </a:r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 تُستخدم في محاولات لإعادة بناء الأسنان بشكل حيوي بدلاً من الاعتماد على الغرسات التقليدية</a:t>
            </a:r>
            <a:endParaRPr lang="en-US" dirty="0"/>
          </a:p>
          <a:p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تجري أبحاث لاستخدام هذه الخلايا في علاجات مستقبلية مثل إعادة بناء جذور الأسنان وإصلاح الأنسجة الحيوية في لب الأسنان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128512-E835-34CD-9CB6-B68BC40E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استخداماتها المحتملة: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071824-B4E8-7D4A-B06F-979B2566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المزايا:</a:t>
            </a:r>
            <a:endParaRPr lang="en-J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F13E497-EFE5-4611-7EF3-C276D77BF7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ar-AE" b="1" i="0" u="none" strike="noStrike" dirty="0">
                    <a:solidFill>
                      <a:srgbClr val="000000"/>
                    </a:solidFill>
                    <a:effectLst/>
                  </a:rPr>
                  <a:t>التوافق الحيوي:</a:t>
                </a:r>
                <a:r>
                  <a:rPr lang="ar-AE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عند استخلاصها من المريض نفسه، تكون الخلايا الجذعية متوافقة مع جسمه بنسبة </a:t>
                </a:r>
                <a:endParaRPr lang="ar-AE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rtl="0"/>
                <a14:m>
                  <m:oMath xmlns:m="http://schemas.openxmlformats.org/officeDocument/2006/math">
                    <m:r>
                      <a:rPr lang="ar-AE"/>
                      <m:t>100</m:t>
                    </m:r>
                    <m:r>
                      <a:rPr lang="ar-AE" i="0"/>
                      <m:t>%</m:t>
                    </m:r>
                  </m:oMath>
                </a14:m>
                <a:endParaRPr lang="ar-AE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rtl="0"/>
                <a:r>
                  <a:rPr lang="ar-AE" b="0" i="0" u="none" strike="noStrike" dirty="0">
                    <a:solidFill>
                      <a:srgbClr val="000000"/>
                    </a:solidFill>
                    <a:effectLst/>
                  </a:rPr>
                  <a:t>100%</a:t>
                </a:r>
              </a:p>
              <a:p>
                <a:r>
                  <a:rPr lang="ar-AE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، مما يقلل بشكل كبير من خطر الرفض.</a:t>
                </a:r>
                <a:endParaRPr lang="en-JO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F13E497-EFE5-4611-7EF3-C276D77BF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9B9C43B-A02A-D6E1-0263-F045DF94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42" y="3434013"/>
            <a:ext cx="0" cy="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6E1F79-78AA-5FA4-4572-3CEAD7E516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AE" b="1" i="0" u="none" strike="noStrike" dirty="0">
                <a:solidFill>
                  <a:srgbClr val="E6E8F0"/>
                </a:solidFill>
                <a:effectLst/>
                <a:latin typeface="Google Sans"/>
              </a:rPr>
              <a:t>الاستدامة:</a:t>
            </a:r>
            <a:r>
              <a:rPr lang="ar-AE" b="0" i="0" u="none" strike="noStrike" dirty="0">
                <a:solidFill>
                  <a:srgbClr val="E6E8F0"/>
                </a:solidFill>
                <a:effectLst/>
                <a:latin typeface="Google Sans"/>
              </a:rPr>
              <a:t> إمكانية تخزين الخلايا الجذعية في بنوك خاصة (باستخدام أسنان مثل الأسنان اللبنية أو أضراس العقل) لاستخدامها في المستقبل. 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noFill/>
        </p:spPr>
        <p:txBody>
          <a:bodyPr bIns="0" anchor="ctr" anchorCtr="0"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Placeholder 25" descr="Bacteria cultured in a petri dish for a laboratory or a scientific investigation">
            <a:extLst>
              <a:ext uri="{FF2B5EF4-FFF2-40B4-BE49-F238E27FC236}">
                <a16:creationId xmlns:a16="http://schemas.microsoft.com/office/drawing/2014/main" id="{F46DA087-2662-0725-53F9-CF835D1DC8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/>
        </p:blipFill>
        <p:spPr>
          <a:xfrm>
            <a:off x="4953000" y="548640"/>
            <a:ext cx="2286000" cy="2286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605F-F076-5CC2-E841-B1BB003FC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r-SA" dirty="0"/>
              <a:t>عمل طالب : محمود العدوان من الصف التاسع ج ( ثانوي )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4.potx" id="{C76E1CB0-558D-4FB9-AA8B-DAB0BFDB970A}" vid="{87D4F3E9-C3BB-413B-A87E-0B7BB674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318</Words>
  <Application>Microsoft Office PowerPoint</Application>
  <PresentationFormat>Widescreen</PresentationFormat>
  <Paragraphs>98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</vt:lpstr>
      <vt:lpstr>الخلايه الجذعيه من الاسنان</vt:lpstr>
      <vt:lpstr>أولا ، ما هي الخلايه الجذعيه المستخرجه من الاسنان؟</vt:lpstr>
      <vt:lpstr>فوائدها الطبيه المستقبلية </vt:lpstr>
      <vt:lpstr>المصادر الرئيسية للخلايا الجذعية السنية:</vt:lpstr>
      <vt:lpstr>استخداماتها المحتملة:</vt:lpstr>
      <vt:lpstr>المزايا: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الخلايه الجذعيه من الاسنان</dc:title>
  <dc:creator>mahmoud adwan</dc:creator>
  <cp:lastModifiedBy>mahmoud adwan</cp:lastModifiedBy>
  <cp:revision>1</cp:revision>
  <dcterms:created xsi:type="dcterms:W3CDTF">2025-11-22T13:41:48Z</dcterms:created>
  <dcterms:modified xsi:type="dcterms:W3CDTF">2025-11-22T13:59:59Z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