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269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567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6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7237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365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04194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587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252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49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780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30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7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03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897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1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95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353FB75-D16F-4B40-8364-7597F4C705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9FA42F9-C883-46AE-B520-E0C8C072E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068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20591-C743-06DC-9869-F322E4C2C5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4700" y="333374"/>
            <a:ext cx="8713787" cy="2971801"/>
          </a:xfrm>
        </p:spPr>
        <p:txBody>
          <a:bodyPr>
            <a:normAutofit fontScale="90000"/>
          </a:bodyPr>
          <a:lstStyle/>
          <a:p>
            <a:pPr algn="r"/>
            <a:br>
              <a:rPr lang="en-US" sz="7200" dirty="0"/>
            </a:br>
            <a:br>
              <a:rPr lang="en-US" sz="7200" dirty="0"/>
            </a:br>
            <a:br>
              <a:rPr lang="en-US" sz="7200" dirty="0"/>
            </a:br>
            <a:br>
              <a:rPr lang="en-US" sz="7200" dirty="0"/>
            </a:br>
            <a:r>
              <a:rPr lang="ar-JO" sz="7200" dirty="0"/>
              <a:t>ما هي أسس الاستثمار؟</a:t>
            </a:r>
            <a:br>
              <a:rPr lang="en-US" sz="7200" dirty="0"/>
            </a:br>
            <a:endParaRPr lang="en-US" sz="7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EECDA1-832F-68A1-3E3A-BE6509D61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7687" y="3329517"/>
            <a:ext cx="6400800" cy="1947333"/>
          </a:xfrm>
        </p:spPr>
        <p:txBody>
          <a:bodyPr>
            <a:normAutofit/>
          </a:bodyPr>
          <a:lstStyle/>
          <a:p>
            <a:pPr algn="r"/>
            <a:r>
              <a:rPr lang="ar-JO" sz="3600" dirty="0"/>
              <a:t>وما هو اثرها في مساعدة الشباب قليلين العمر في الاستثمار؟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94857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857D7-7B67-5F1B-3E98-B7EBF5600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00" y="647699"/>
            <a:ext cx="8001000" cy="2971801"/>
          </a:xfrm>
        </p:spPr>
        <p:txBody>
          <a:bodyPr>
            <a:normAutofit/>
          </a:bodyPr>
          <a:lstStyle/>
          <a:p>
            <a:pPr algn="ctr"/>
            <a:br>
              <a:rPr lang="ar-JO" dirty="0"/>
            </a:br>
            <a:r>
              <a:rPr lang="ar-JO" sz="3600" dirty="0"/>
              <a:t>ولكن في البداية, ما هي أسس</a:t>
            </a:r>
            <a:br>
              <a:rPr lang="ar-JO" dirty="0"/>
            </a:br>
            <a:r>
              <a:rPr lang="ar-JO" sz="3600" dirty="0"/>
              <a:t>الاستثمار؟</a:t>
            </a:r>
            <a:br>
              <a:rPr lang="ar-JO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ED32D2-E75C-E248-20D6-BC47E6D582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0837" y="3619500"/>
            <a:ext cx="6400800" cy="1947333"/>
          </a:xfrm>
        </p:spPr>
        <p:txBody>
          <a:bodyPr>
            <a:normAutofit/>
          </a:bodyPr>
          <a:lstStyle/>
          <a:p>
            <a:pPr algn="ctr"/>
            <a:r>
              <a:rPr lang="ar-JO" sz="3600" dirty="0"/>
              <a:t>هي مجموعة من المبادئ والارشادات التي يعتمد عليها الافراد عند الاستثمار.</a:t>
            </a:r>
            <a:endParaRPr lang="en-US" sz="3600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C247AA2E-6FD5-E442-105B-B80166ADCF12}"/>
              </a:ext>
            </a:extLst>
          </p:cNvPr>
          <p:cNvSpPr/>
          <p:nvPr/>
        </p:nvSpPr>
        <p:spPr>
          <a:xfrm>
            <a:off x="5857875" y="2933700"/>
            <a:ext cx="466725" cy="6858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51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D9EF6-5D1F-1497-AE68-6D5F9D6A3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33400"/>
            <a:ext cx="10802938" cy="5460999"/>
          </a:xfrm>
        </p:spPr>
        <p:txBody>
          <a:bodyPr>
            <a:normAutofit fontScale="90000"/>
          </a:bodyPr>
          <a:lstStyle/>
          <a:p>
            <a:pPr algn="ctr"/>
            <a:br>
              <a:rPr lang="ar-JO" dirty="0"/>
            </a:br>
            <a:br>
              <a:rPr lang="ar-JO" dirty="0"/>
            </a:br>
            <a:r>
              <a:rPr lang="ar-JO" dirty="0"/>
              <a:t>ومن ابرز أسس الاستثمار</a:t>
            </a: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r>
              <a:rPr lang="ar-JO" dirty="0"/>
              <a:t>وقد تساعد الأسس الاتية على الوعي والربح من الاستثمار.</a:t>
            </a: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06BFF23-2291-48D1-DC00-1AC66D1F4814}"/>
              </a:ext>
            </a:extLst>
          </p:cNvPr>
          <p:cNvCxnSpPr/>
          <p:nvPr/>
        </p:nvCxnSpPr>
        <p:spPr>
          <a:xfrm>
            <a:off x="6096000" y="1190625"/>
            <a:ext cx="0" cy="476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4526A5D-D925-A8F2-C4CE-59849740B79B}"/>
              </a:ext>
            </a:extLst>
          </p:cNvPr>
          <p:cNvCxnSpPr/>
          <p:nvPr/>
        </p:nvCxnSpPr>
        <p:spPr>
          <a:xfrm>
            <a:off x="6096000" y="1695450"/>
            <a:ext cx="43243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3B69B15-C539-3C73-4A3C-1DC9210A9FD8}"/>
              </a:ext>
            </a:extLst>
          </p:cNvPr>
          <p:cNvCxnSpPr/>
          <p:nvPr/>
        </p:nvCxnSpPr>
        <p:spPr>
          <a:xfrm flipH="1">
            <a:off x="1895475" y="1666875"/>
            <a:ext cx="4200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4AAE320-8EF5-CD04-C08A-A0582AE140A4}"/>
              </a:ext>
            </a:extLst>
          </p:cNvPr>
          <p:cNvCxnSpPr/>
          <p:nvPr/>
        </p:nvCxnSpPr>
        <p:spPr>
          <a:xfrm>
            <a:off x="1885950" y="1666875"/>
            <a:ext cx="0" cy="638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FCC5C1-59EF-95A6-AE60-0171014374B2}"/>
              </a:ext>
            </a:extLst>
          </p:cNvPr>
          <p:cNvCxnSpPr/>
          <p:nvPr/>
        </p:nvCxnSpPr>
        <p:spPr>
          <a:xfrm>
            <a:off x="10420350" y="1695450"/>
            <a:ext cx="0" cy="628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03B515D-F76B-E66C-0ACA-121737CB9338}"/>
              </a:ext>
            </a:extLst>
          </p:cNvPr>
          <p:cNvCxnSpPr/>
          <p:nvPr/>
        </p:nvCxnSpPr>
        <p:spPr>
          <a:xfrm>
            <a:off x="4572000" y="1666875"/>
            <a:ext cx="0" cy="638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2B9248E-B6B7-CAFD-0A78-FB31EAD996BD}"/>
              </a:ext>
            </a:extLst>
          </p:cNvPr>
          <p:cNvCxnSpPr/>
          <p:nvPr/>
        </p:nvCxnSpPr>
        <p:spPr>
          <a:xfrm>
            <a:off x="8077200" y="169545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7C5C9B06-3175-FED5-386C-60BDF6B92F32}"/>
              </a:ext>
            </a:extLst>
          </p:cNvPr>
          <p:cNvSpPr/>
          <p:nvPr/>
        </p:nvSpPr>
        <p:spPr>
          <a:xfrm>
            <a:off x="971553" y="2324100"/>
            <a:ext cx="1757366" cy="11906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/>
              <a:t>التعلم والوعي</a:t>
            </a:r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F14C2CE-FBA8-776B-CE88-EBA59E48A06E}"/>
              </a:ext>
            </a:extLst>
          </p:cNvPr>
          <p:cNvSpPr/>
          <p:nvPr/>
        </p:nvSpPr>
        <p:spPr>
          <a:xfrm>
            <a:off x="3533791" y="2324099"/>
            <a:ext cx="1838308" cy="11906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/>
              <a:t>الاستثمار في اكثر من جهة</a:t>
            </a:r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8EEAC47-276D-E989-F994-660AC9DFAFE3}"/>
              </a:ext>
            </a:extLst>
          </p:cNvPr>
          <p:cNvSpPr/>
          <p:nvPr/>
        </p:nvSpPr>
        <p:spPr>
          <a:xfrm>
            <a:off x="7000892" y="2324101"/>
            <a:ext cx="1838308" cy="11620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/>
              <a:t>دراسة السوق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E962E3B-7A23-67DD-1646-EF935A2151B1}"/>
              </a:ext>
            </a:extLst>
          </p:cNvPr>
          <p:cNvSpPr/>
          <p:nvPr/>
        </p:nvSpPr>
        <p:spPr>
          <a:xfrm>
            <a:off x="9315467" y="2324100"/>
            <a:ext cx="1838308" cy="11620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/>
              <a:t>الصبر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9CD4D-BF5F-0346-204C-26FE73392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731837"/>
            <a:ext cx="11353799" cy="5394325"/>
          </a:xfrm>
        </p:spPr>
        <p:txBody>
          <a:bodyPr>
            <a:normAutofit fontScale="90000"/>
          </a:bodyPr>
          <a:lstStyle/>
          <a:p>
            <a:pPr algn="r"/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r>
              <a:rPr lang="ar-JO" dirty="0"/>
              <a:t>ويوجد هناك أنواع من المستثمرين, وهي:</a:t>
            </a:r>
            <a:br>
              <a:rPr lang="ar-JO" dirty="0"/>
            </a:br>
            <a:br>
              <a:rPr lang="ar-JO" dirty="0"/>
            </a:br>
            <a:r>
              <a:rPr lang="ar-JO" dirty="0"/>
              <a:t>1-المستثمر الخائف: يستثمر بما فيه القليل من الخطر.</a:t>
            </a:r>
            <a:br>
              <a:rPr lang="ar-JO" dirty="0"/>
            </a:br>
            <a:br>
              <a:rPr lang="ar-JO" dirty="0"/>
            </a:br>
            <a:r>
              <a:rPr lang="ar-JO" dirty="0"/>
              <a:t>2-المستثمر العادي: يستثمر بما فيه القليل والعالي من الخطر.</a:t>
            </a:r>
            <a:br>
              <a:rPr lang="ar-JO" dirty="0"/>
            </a:br>
            <a:br>
              <a:rPr lang="ar-JO" dirty="0"/>
            </a:br>
            <a:r>
              <a:rPr lang="ar-JO" dirty="0"/>
              <a:t>3-المستثمر الشجاع: هو من يسعى الى تحقيق الأرباح العالية مهما </a:t>
            </a:r>
            <a:r>
              <a:rPr lang="ar-JO"/>
              <a:t>كانت الخطورة.</a:t>
            </a: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22081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</TotalTime>
  <Words>147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Slice</vt:lpstr>
      <vt:lpstr>    ما هي أسس الاستثمار؟ </vt:lpstr>
      <vt:lpstr> ولكن في البداية, ما هي أسس الاستثمار؟ </vt:lpstr>
      <vt:lpstr>  ومن ابرز أسس الاستثمار       وقد تساعد الأسس الاتية على الوعي والربح من الاستثمار.     </vt:lpstr>
      <vt:lpstr>      ويوجد هناك أنواع من المستثمرين, وهي:  1-المستثمر الخائف: يستثمر بما فيه القليل من الخطر.  2-المستثمر العادي: يستثمر بما فيه القليل والعالي من الخطر.  3-المستثمر الشجاع: هو من يسعى الى تحقيق الأرباح العالية مهما كانت الخطورة.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2025-11-23T19:30:03Z</dcterms:created>
  <dcterms:modified xsi:type="dcterms:W3CDTF">2025-11-23T19:59:44Z</dcterms:modified>
</cp:coreProperties>
</file>