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0" r:id="rId5"/>
    <p:sldId id="259" r:id="rId6"/>
    <p:sldId id="261" r:id="rId7"/>
    <p:sldId id="263" r:id="rId8"/>
    <p:sldId id="262"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6729A5-D883-466C-8EAB-6AA272C37250}">
          <p14:sldIdLst>
            <p14:sldId id="256"/>
            <p14:sldId id="257"/>
            <p14:sldId id="258"/>
            <p14:sldId id="260"/>
            <p14:sldId id="259"/>
            <p14:sldId id="261"/>
            <p14:sldId id="263"/>
            <p14:sldId id="262"/>
            <p14:sldId id="264"/>
            <p14:sldId id="265"/>
            <p14:sldId id="266"/>
            <p14:sldId id="267"/>
            <p14:sldId id="268"/>
            <p14:sldId id="269"/>
            <p14:sldId id="270"/>
            <p14:sldId id="271"/>
            <p14:sldId id="2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333399"/>
    <a:srgbClr val="FF9900"/>
    <a:srgbClr val="990000"/>
    <a:srgbClr val="660033"/>
    <a:srgbClr val="CC3300"/>
    <a:srgbClr val="33CC33"/>
    <a:srgbClr val="6600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3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C75DF5D-E33B-4733-B5B3-DD960D6593DC}" type="datetimeFigureOut">
              <a:rPr lang="en-US" smtClean="0"/>
              <a:t>24-Nov-25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709BA7C-522A-4E03-BB85-4A1809A1AE33}"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75DF5D-E33B-4733-B5B3-DD960D6593DC}" type="datetimeFigureOut">
              <a:rPr lang="en-US" smtClean="0"/>
              <a:t>24-Nov-25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9BA7C-522A-4E03-BB85-4A1809A1AE33}"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75DF5D-E33B-4733-B5B3-DD960D6593DC}" type="datetimeFigureOut">
              <a:rPr lang="en-US" smtClean="0"/>
              <a:t>24-Nov-25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9BA7C-522A-4E03-BB85-4A1809A1AE33}"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75DF5D-E33B-4733-B5B3-DD960D6593DC}" type="datetimeFigureOut">
              <a:rPr lang="en-US" smtClean="0"/>
              <a:t>24-Nov-25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9BA7C-522A-4E03-BB85-4A1809A1AE33}"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75DF5D-E33B-4733-B5B3-DD960D6593DC}" type="datetimeFigureOut">
              <a:rPr lang="en-US" smtClean="0"/>
              <a:t>24-Nov-25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9BA7C-522A-4E03-BB85-4A1809A1AE3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C75DF5D-E33B-4733-B5B3-DD960D6593DC}" type="datetimeFigureOut">
              <a:rPr lang="en-US" smtClean="0"/>
              <a:t>24-Nov-25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9BA7C-522A-4E03-BB85-4A1809A1AE33}"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75DF5D-E33B-4733-B5B3-DD960D6593DC}" type="datetimeFigureOut">
              <a:rPr lang="en-US" smtClean="0"/>
              <a:t>24-Nov-25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09BA7C-522A-4E03-BB85-4A1809A1AE33}"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75DF5D-E33B-4733-B5B3-DD960D6593DC}" type="datetimeFigureOut">
              <a:rPr lang="en-US" smtClean="0"/>
              <a:t>24-Nov-25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09BA7C-522A-4E03-BB85-4A1809A1AE33}"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5DF5D-E33B-4733-B5B3-DD960D6593DC}" type="datetimeFigureOut">
              <a:rPr lang="en-US" smtClean="0"/>
              <a:t>24-Nov-25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09BA7C-522A-4E03-BB85-4A1809A1AE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75DF5D-E33B-4733-B5B3-DD960D6593DC}" type="datetimeFigureOut">
              <a:rPr lang="en-US" smtClean="0"/>
              <a:t>24-Nov-25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9BA7C-522A-4E03-BB85-4A1809A1AE3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75DF5D-E33B-4733-B5B3-DD960D6593DC}" type="datetimeFigureOut">
              <a:rPr lang="en-US" smtClean="0"/>
              <a:t>24-Nov-25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9BA7C-522A-4E03-BB85-4A1809A1AE3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C75DF5D-E33B-4733-B5B3-DD960D6593DC}" type="datetimeFigureOut">
              <a:rPr lang="en-US" smtClean="0"/>
              <a:t>24-Nov-25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709BA7C-522A-4E03-BB85-4A1809A1AE3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248347"/>
            <a:ext cx="7745505" cy="4228653"/>
          </a:xfrm>
        </p:spPr>
        <p:txBody>
          <a:bodyPr/>
          <a:lstStyle/>
          <a:p>
            <a:pPr algn="r" rtl="1"/>
            <a:r>
              <a:rPr lang="ar-JO" b="1" dirty="0" smtClean="0">
                <a:solidFill>
                  <a:srgbClr val="008000"/>
                </a:solidFill>
              </a:rPr>
              <a:t>الموضوع: مشروع لمادة العلوم الحياتية.</a:t>
            </a:r>
          </a:p>
          <a:p>
            <a:pPr algn="r" rtl="1"/>
            <a:r>
              <a:rPr lang="ar-JO" b="1" dirty="0" smtClean="0">
                <a:solidFill>
                  <a:srgbClr val="008000"/>
                </a:solidFill>
              </a:rPr>
              <a:t>موضوع المشروع: الخلايا الجذعية من الأسنان.</a:t>
            </a:r>
          </a:p>
          <a:p>
            <a:pPr algn="r" rtl="1"/>
            <a:r>
              <a:rPr lang="ar-JO" b="1" dirty="0" smtClean="0">
                <a:solidFill>
                  <a:srgbClr val="008000"/>
                </a:solidFill>
              </a:rPr>
              <a:t>الطالب: علي ذهبية.</a:t>
            </a:r>
          </a:p>
          <a:p>
            <a:pPr algn="r" rtl="1"/>
            <a:r>
              <a:rPr lang="ar-JO" b="1" dirty="0" smtClean="0">
                <a:solidFill>
                  <a:srgbClr val="008000"/>
                </a:solidFill>
              </a:rPr>
              <a:t>الصف: التاسع «د».</a:t>
            </a:r>
          </a:p>
          <a:p>
            <a:pPr algn="r" rtl="1"/>
            <a:r>
              <a:rPr lang="ar-JO" b="1" dirty="0" smtClean="0">
                <a:solidFill>
                  <a:srgbClr val="008000"/>
                </a:solidFill>
              </a:rPr>
              <a:t>الأستاذ الفاضل: </a:t>
            </a:r>
            <a:r>
              <a:rPr lang="ar-JO" b="1" smtClean="0">
                <a:solidFill>
                  <a:srgbClr val="008000"/>
                </a:solidFill>
              </a:rPr>
              <a:t>يونس القطناني.</a:t>
            </a:r>
            <a:endParaRPr lang="en-US" b="1" dirty="0">
              <a:solidFill>
                <a:srgbClr val="008000"/>
              </a:solidFill>
            </a:endParaRPr>
          </a:p>
        </p:txBody>
      </p:sp>
      <p:sp>
        <p:nvSpPr>
          <p:cNvPr id="2" name="Title 1"/>
          <p:cNvSpPr>
            <a:spLocks noGrp="1"/>
          </p:cNvSpPr>
          <p:nvPr>
            <p:ph type="title"/>
          </p:nvPr>
        </p:nvSpPr>
        <p:spPr/>
        <p:txBody>
          <a:bodyPr/>
          <a:lstStyle/>
          <a:p>
            <a:pPr rtl="1"/>
            <a:r>
              <a:rPr lang="ar-JO" dirty="0" smtClean="0"/>
              <a:t>بسم الله الرحمن الرحيم</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00400"/>
            <a:ext cx="3810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893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4913" y="2247900"/>
            <a:ext cx="6754173" cy="387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47936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buFont typeface="Wingdings" pitchFamily="2" charset="2"/>
              <a:buChar char="v"/>
            </a:pPr>
            <a:r>
              <a:rPr lang="ar-JO" sz="2000" b="1" dirty="0" smtClean="0">
                <a:solidFill>
                  <a:srgbClr val="C00000"/>
                </a:solidFill>
              </a:rPr>
              <a:t>تمتلك </a:t>
            </a:r>
            <a:r>
              <a:rPr lang="ar-JO" sz="2000" b="1" dirty="0">
                <a:solidFill>
                  <a:srgbClr val="C00000"/>
                </a:solidFill>
              </a:rPr>
              <a:t>الخلايا الجذعية المستخرجة من الأسنان إمكانيات واعدة جداً في مجال الطب التجديدي، وتتجاوز تطبيقاتها مجرد طب الأسنان لتشمل علاجات نظامية أوسع. تشمل التطبيقات الطبية المستقبلية المحتملة ما يلي</a:t>
            </a:r>
            <a:r>
              <a:rPr lang="ar-JO" sz="2000" b="1" dirty="0" smtClean="0">
                <a:solidFill>
                  <a:srgbClr val="C00000"/>
                </a:solidFill>
              </a:rPr>
              <a:t>:</a:t>
            </a:r>
            <a:endParaRPr lang="ar-JO" dirty="0"/>
          </a:p>
          <a:p>
            <a:pPr algn="r" rtl="1"/>
            <a:r>
              <a:rPr lang="ar-JO" b="1" u="sng" dirty="0">
                <a:solidFill>
                  <a:srgbClr val="990000"/>
                </a:solidFill>
              </a:rPr>
              <a:t>إعادة نمو الأسنان بالكامل:</a:t>
            </a:r>
            <a:r>
              <a:rPr lang="ar-JO" dirty="0"/>
              <a:t> </a:t>
            </a:r>
            <a:r>
              <a:rPr lang="ar-JO" sz="2000" b="1" dirty="0"/>
              <a:t>الهدف الأسمى للأبحاث هو القدرة على زراعة أسنان كاملة وظيفية بيولوجياً في المختبر أو داخل الفم لتحل محل الأسنان المفقودة بسبب التسوس أو الإصابة أو العيوب الخلقية، مما يغني عن الحاجة لزراعة الأسنان الاصطناعية أو أطقم الأسنان.</a:t>
            </a:r>
            <a:endParaRPr lang="en-US" sz="2000" b="1" dirty="0"/>
          </a:p>
        </p:txBody>
      </p:sp>
      <p:sp>
        <p:nvSpPr>
          <p:cNvPr id="3" name="Title 2"/>
          <p:cNvSpPr>
            <a:spLocks noGrp="1"/>
          </p:cNvSpPr>
          <p:nvPr>
            <p:ph type="title"/>
          </p:nvPr>
        </p:nvSpPr>
        <p:spPr/>
        <p:txBody>
          <a:bodyPr/>
          <a:lstStyle/>
          <a:p>
            <a:pPr rtl="1"/>
            <a:r>
              <a:rPr lang="ar-JO" sz="2800" b="1" dirty="0" smtClean="0">
                <a:solidFill>
                  <a:schemeClr val="accent5">
                    <a:lumMod val="60000"/>
                    <a:lumOff val="40000"/>
                  </a:schemeClr>
                </a:solidFill>
                <a:latin typeface="Aldhabi" pitchFamily="2" charset="-78"/>
                <a:cs typeface="Aldhabi" pitchFamily="2" charset="-78"/>
              </a:rPr>
              <a:t>تطبيقات طبية مستقبلية للخلايا الجذعية المستخرجة من الأسنان</a:t>
            </a:r>
            <a:endParaRPr lang="en-US" sz="2800" b="1" dirty="0">
              <a:solidFill>
                <a:schemeClr val="accent5">
                  <a:lumMod val="60000"/>
                  <a:lumOff val="40000"/>
                </a:schemeClr>
              </a:solidFill>
              <a:latin typeface="Aldhabi" pitchFamily="2" charset="-78"/>
              <a:cs typeface="Aldhabi" pitchFamily="2" charset="-78"/>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4419600"/>
            <a:ext cx="4953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14071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ar-JO" b="1" u="sng" dirty="0">
                <a:solidFill>
                  <a:srgbClr val="C00000"/>
                </a:solidFill>
              </a:rPr>
              <a:t>استعادة حيوية لب السن:</a:t>
            </a:r>
            <a:r>
              <a:rPr lang="ar-JO" sz="2000" dirty="0"/>
              <a:t> </a:t>
            </a:r>
            <a:r>
              <a:rPr lang="ar-JO" sz="2000" b="1" dirty="0"/>
              <a:t>يمكن استخدام الخلايا الجذعية لإعادة حيوية لب الأسنان المتضررة أو الميتة، مما يسمح للسن بمواصلة النمو الطبيعي والتطور في المرضى الأصغر سناً، ويقلل الحاجة لعلاجات قناة الجذر التقليدية.</a:t>
            </a:r>
            <a:endParaRPr lang="en-US" sz="2000"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300" y="3429000"/>
            <a:ext cx="464819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837521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ar-JO" b="1" u="sng" dirty="0">
                <a:solidFill>
                  <a:srgbClr val="C00000"/>
                </a:solidFill>
              </a:rPr>
              <a:t>تجديد الأنسجة الداعمة للأسنان:</a:t>
            </a:r>
            <a:r>
              <a:rPr lang="ar-JO" sz="2000" dirty="0"/>
              <a:t> </a:t>
            </a:r>
            <a:r>
              <a:rPr lang="ar-JO" sz="2000" b="1" dirty="0"/>
              <a:t>يمكن استخدامها لإصلاح وتجديد الأنسجة اللثوية التالفة، بما في ذلك العظم السنخي (عظم الفك) والرباط اللثوي والأسمنت، مما يوفر حلاً فعالاً لأمراض اللثة المتقدمة.</a:t>
            </a:r>
          </a:p>
          <a:p>
            <a:pPr algn="r" rtl="1"/>
            <a:endParaRPr lang="en-US" sz="20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505200"/>
            <a:ext cx="4724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45072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ar-JO" b="1" u="sng" dirty="0">
                <a:solidFill>
                  <a:srgbClr val="C00000"/>
                </a:solidFill>
              </a:rPr>
              <a:t>إصلاح عظام الفك:</a:t>
            </a:r>
            <a:r>
              <a:rPr lang="ar-JO" sz="2000" dirty="0"/>
              <a:t> </a:t>
            </a:r>
            <a:r>
              <a:rPr lang="ar-JO" sz="2000" b="1" dirty="0"/>
              <a:t>تساعد في إعادة بناء عظام الفك والأنسجة الوجهية بعد التعرض لصدمات أو جراحات أو حالات </a:t>
            </a:r>
            <a:r>
              <a:rPr lang="ar-JO" sz="2000" b="1" dirty="0" smtClean="0"/>
              <a:t>مرضية.</a:t>
            </a:r>
            <a:endParaRPr lang="en-US" sz="2000"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352800"/>
            <a:ext cx="5410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41658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r" rtl="1"/>
            <a:r>
              <a:rPr lang="ar-JO" b="1" u="sng" dirty="0">
                <a:solidFill>
                  <a:srgbClr val="333399"/>
                </a:solidFill>
              </a:rPr>
              <a:t>إ</a:t>
            </a:r>
            <a:r>
              <a:rPr lang="ar-JO" sz="2200" b="1" u="sng" dirty="0">
                <a:solidFill>
                  <a:srgbClr val="333399"/>
                </a:solidFill>
              </a:rPr>
              <a:t>صلاح العظام </a:t>
            </a:r>
            <a:r>
              <a:rPr lang="ar-JO" sz="2200" b="1" u="sng" dirty="0" smtClean="0">
                <a:solidFill>
                  <a:srgbClr val="333399"/>
                </a:solidFill>
              </a:rPr>
              <a:t>والغضاريف:</a:t>
            </a:r>
            <a:r>
              <a:rPr lang="ar-JO" sz="2200" b="1" dirty="0" smtClean="0">
                <a:solidFill>
                  <a:srgbClr val="333399"/>
                </a:solidFill>
              </a:rPr>
              <a:t> </a:t>
            </a:r>
            <a:r>
              <a:rPr lang="ar-JO" sz="2200" b="1" dirty="0" smtClean="0">
                <a:solidFill>
                  <a:srgbClr val="002060"/>
                </a:solidFill>
              </a:rPr>
              <a:t>يمكن </a:t>
            </a:r>
            <a:r>
              <a:rPr lang="ar-JO" sz="2200" b="1" dirty="0">
                <a:solidFill>
                  <a:srgbClr val="002060"/>
                </a:solidFill>
              </a:rPr>
              <a:t>أن تساعد في تجديد الأنسجة العظمية والغضروفية المتضررة في المفاصل وعلاج حالات مثل هشاشة العظام.</a:t>
            </a:r>
          </a:p>
          <a:p>
            <a:pPr algn="r" rtl="1"/>
            <a:r>
              <a:rPr lang="ar-JO" sz="2200" b="1" u="sng" dirty="0">
                <a:solidFill>
                  <a:srgbClr val="333399"/>
                </a:solidFill>
              </a:rPr>
              <a:t>علاج الإصابات العصبية:</a:t>
            </a:r>
            <a:r>
              <a:rPr lang="ar-JO" sz="2200" dirty="0"/>
              <a:t> </a:t>
            </a:r>
            <a:r>
              <a:rPr lang="ar-JO" sz="2200" dirty="0">
                <a:solidFill>
                  <a:srgbClr val="002060"/>
                </a:solidFill>
              </a:rPr>
              <a:t>ت</a:t>
            </a:r>
            <a:r>
              <a:rPr lang="ar-JO" sz="2200" b="1" dirty="0">
                <a:solidFill>
                  <a:srgbClr val="002060"/>
                </a:solidFill>
              </a:rPr>
              <a:t>تمتع الخلايا الجذعية لب الأسنان بالقدرة على التمايز إلى خلايا عصبية، مما يجعلها مرشحاً لعلاجات مستقبلية محتملة لإصابات الدماغ والحبل الشوكي والأمراض العصبية مثل مرض باركنسون والتصلب الجانبي الضموري.</a:t>
            </a:r>
          </a:p>
          <a:p>
            <a:pPr algn="r" rtl="1"/>
            <a:r>
              <a:rPr lang="ar-JO" sz="2200" b="1" u="sng" dirty="0">
                <a:solidFill>
                  <a:srgbClr val="333399"/>
                </a:solidFill>
              </a:rPr>
              <a:t>تجديد أنسجة أخرى:</a:t>
            </a:r>
            <a:r>
              <a:rPr lang="ar-JO" sz="2200" dirty="0"/>
              <a:t> </a:t>
            </a:r>
            <a:r>
              <a:rPr lang="ar-JO" sz="2200" b="1" dirty="0">
                <a:solidFill>
                  <a:srgbClr val="002060"/>
                </a:solidFill>
              </a:rPr>
              <a:t>تشير الأبحاث الأولية إلى إمكانية استخدامها في تجديد أنسجة القلب والكبد والقرنية.</a:t>
            </a:r>
          </a:p>
          <a:p>
            <a:pPr algn="r" rtl="1"/>
            <a:r>
              <a:rPr lang="ar-JO" sz="2200" b="1" u="sng" dirty="0">
                <a:solidFill>
                  <a:srgbClr val="333399"/>
                </a:solidFill>
              </a:rPr>
              <a:t>نموذج للأمراض والعلاجات الفردية:</a:t>
            </a:r>
            <a:r>
              <a:rPr lang="ar-JO" sz="2200" dirty="0"/>
              <a:t> </a:t>
            </a:r>
            <a:r>
              <a:rPr lang="ar-JO" sz="2200" b="1" dirty="0">
                <a:solidFill>
                  <a:srgbClr val="002060"/>
                </a:solidFill>
              </a:rPr>
              <a:t>يمكن استخدام الخلايا الجذعية المستحثة متعددة القدرات المشتقة من الأسنان </a:t>
            </a:r>
            <a:r>
              <a:rPr lang="en-US" sz="2200" b="1" dirty="0" smtClean="0">
                <a:solidFill>
                  <a:srgbClr val="002060"/>
                </a:solidFill>
              </a:rPr>
              <a:t>“</a:t>
            </a:r>
            <a:r>
              <a:rPr lang="en-US" sz="2200" b="1" dirty="0" err="1" smtClean="0">
                <a:solidFill>
                  <a:srgbClr val="002060"/>
                </a:solidFill>
              </a:rPr>
              <a:t>iPSCs</a:t>
            </a:r>
            <a:r>
              <a:rPr lang="en-US" sz="2200" b="1" dirty="0" smtClean="0">
                <a:solidFill>
                  <a:srgbClr val="002060"/>
                </a:solidFill>
              </a:rPr>
              <a:t>”</a:t>
            </a:r>
            <a:r>
              <a:rPr lang="ar-JO" sz="2200" b="1" dirty="0" smtClean="0">
                <a:solidFill>
                  <a:srgbClr val="002060"/>
                </a:solidFill>
              </a:rPr>
              <a:t> إنشاء </a:t>
            </a:r>
            <a:r>
              <a:rPr lang="ar-JO" sz="2200" b="1" dirty="0">
                <a:solidFill>
                  <a:srgbClr val="002060"/>
                </a:solidFill>
              </a:rPr>
              <a:t>نماذج فريدة للأمراض وإجراء اختبارات للأدوية عليها، مما يتيح بروتوكولات علاج مخصصة لكل مريض.</a:t>
            </a:r>
            <a:endParaRPr lang="en-US" sz="2200" b="1" dirty="0">
              <a:solidFill>
                <a:srgbClr val="002060"/>
              </a:solidFill>
            </a:endParaRPr>
          </a:p>
        </p:txBody>
      </p:sp>
      <p:sp>
        <p:nvSpPr>
          <p:cNvPr id="3" name="Title 2"/>
          <p:cNvSpPr>
            <a:spLocks noGrp="1"/>
          </p:cNvSpPr>
          <p:nvPr>
            <p:ph type="title"/>
          </p:nvPr>
        </p:nvSpPr>
        <p:spPr/>
        <p:txBody>
          <a:bodyPr/>
          <a:lstStyle/>
          <a:p>
            <a:pPr rtl="1"/>
            <a:r>
              <a:rPr lang="ar-JO" sz="1600" b="1" dirty="0">
                <a:solidFill>
                  <a:srgbClr val="669900"/>
                </a:solidFill>
              </a:rPr>
              <a:t>نظراً لقدرتها على التمايز إلى أنواع مختلفة من الخلايا (مثل العظمية والغضروفية والعصبية)، يتم استكشاف الخلايا الجذعية السنية </a:t>
            </a:r>
            <a:r>
              <a:rPr lang="ar-JO" sz="1600" b="1" u="sng" dirty="0">
                <a:solidFill>
                  <a:srgbClr val="669900"/>
                </a:solidFill>
              </a:rPr>
              <a:t>لعلاج حالات خارج الفم</a:t>
            </a:r>
            <a:r>
              <a:rPr lang="ar-JO" sz="1600" b="1" dirty="0">
                <a:solidFill>
                  <a:srgbClr val="669900"/>
                </a:solidFill>
              </a:rPr>
              <a:t>:</a:t>
            </a:r>
            <a:endParaRPr lang="en-US" sz="1600" b="1" dirty="0">
              <a:solidFill>
                <a:srgbClr val="669900"/>
              </a:solidFill>
            </a:endParaRPr>
          </a:p>
        </p:txBody>
      </p:sp>
    </p:spTree>
    <p:extLst>
      <p:ext uri="{BB962C8B-B14F-4D97-AF65-F5344CB8AC3E}">
        <p14:creationId xmlns:p14="http://schemas.microsoft.com/office/powerpoint/2010/main" val="100807074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876800" y="2239963"/>
            <a:ext cx="34290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209800"/>
            <a:ext cx="3803650" cy="396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8096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2362200"/>
            <a:ext cx="6857999" cy="380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9257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228653"/>
          </a:xfrm>
        </p:spPr>
        <p:txBody>
          <a:bodyPr/>
          <a:lstStyle/>
          <a:p>
            <a:pPr algn="r" rtl="1"/>
            <a:r>
              <a:rPr lang="ar-JO" b="1" u="sng" dirty="0" smtClean="0">
                <a:solidFill>
                  <a:srgbClr val="002060"/>
                </a:solidFill>
              </a:rPr>
              <a:t>الخلايا الجذعية:</a:t>
            </a:r>
            <a:r>
              <a:rPr lang="ar-JO" dirty="0">
                <a:solidFill>
                  <a:srgbClr val="002060"/>
                </a:solidFill>
              </a:rPr>
              <a:t> </a:t>
            </a:r>
            <a:r>
              <a:rPr lang="ar-JO" b="1" dirty="0" smtClean="0">
                <a:solidFill>
                  <a:schemeClr val="accent5">
                    <a:lumMod val="75000"/>
                  </a:schemeClr>
                </a:solidFill>
              </a:rPr>
              <a:t>هي </a:t>
            </a:r>
            <a:r>
              <a:rPr lang="ar-JO" b="1" dirty="0">
                <a:solidFill>
                  <a:schemeClr val="accent5">
                    <a:lumMod val="75000"/>
                  </a:schemeClr>
                </a:solidFill>
              </a:rPr>
              <a:t>خلايا أولية </a:t>
            </a:r>
            <a:r>
              <a:rPr lang="en-US" b="1" dirty="0" smtClean="0">
                <a:solidFill>
                  <a:schemeClr val="accent5">
                    <a:lumMod val="75000"/>
                  </a:schemeClr>
                </a:solidFill>
              </a:rPr>
              <a:t>(Progenitor </a:t>
            </a:r>
            <a:r>
              <a:rPr lang="en-US" b="1" dirty="0">
                <a:solidFill>
                  <a:schemeClr val="accent5">
                    <a:lumMod val="75000"/>
                  </a:schemeClr>
                </a:solidFill>
              </a:rPr>
              <a:t>Cells) </a:t>
            </a:r>
            <a:r>
              <a:rPr lang="ar-JO" b="1" dirty="0" smtClean="0">
                <a:solidFill>
                  <a:schemeClr val="accent5">
                    <a:lumMod val="75000"/>
                  </a:schemeClr>
                </a:solidFill>
              </a:rPr>
              <a:t>غير </a:t>
            </a:r>
            <a:r>
              <a:rPr lang="ar-JO" b="1" dirty="0">
                <a:solidFill>
                  <a:schemeClr val="accent5">
                    <a:lumMod val="75000"/>
                  </a:schemeClr>
                </a:solidFill>
              </a:rPr>
              <a:t>متمايزة بيولوجياً، تُعد بمثابة نظام الإصلاح والصيانة الداخلي للجسم البشري والكائنات المتعددة الخلايا. تتميز هذه الخلايا بخصائص فريدة تمكنها من لعب دور محوري في النمو والتطور والحفاظ على صحة الأنسجة طوال الحياة</a:t>
            </a:r>
            <a:r>
              <a:rPr lang="ar-JO" b="1" dirty="0" smtClean="0">
                <a:solidFill>
                  <a:schemeClr val="accent5">
                    <a:lumMod val="75000"/>
                  </a:schemeClr>
                </a:solidFill>
              </a:rPr>
              <a:t>.</a:t>
            </a:r>
            <a:endParaRPr lang="ar-JO" b="1" dirty="0">
              <a:solidFill>
                <a:schemeClr val="accent5">
                  <a:lumMod val="75000"/>
                </a:schemeClr>
              </a:solidFill>
            </a:endParaRPr>
          </a:p>
        </p:txBody>
      </p:sp>
      <p:sp>
        <p:nvSpPr>
          <p:cNvPr id="3" name="Title 2"/>
          <p:cNvSpPr>
            <a:spLocks noGrp="1"/>
          </p:cNvSpPr>
          <p:nvPr>
            <p:ph type="title"/>
          </p:nvPr>
        </p:nvSpPr>
        <p:spPr/>
        <p:txBody>
          <a:bodyPr/>
          <a:lstStyle/>
          <a:p>
            <a:pPr rtl="1"/>
            <a:r>
              <a:rPr lang="ar-JO" b="1" dirty="0" smtClean="0">
                <a:solidFill>
                  <a:srgbClr val="FF0000"/>
                </a:solidFill>
                <a:latin typeface="Andalus" pitchFamily="18" charset="-78"/>
                <a:cs typeface="Andalus" pitchFamily="18" charset="-78"/>
              </a:rPr>
              <a:t>ما هي الخلايا الجذعية</a:t>
            </a:r>
            <a:endParaRPr lang="en-US" b="1" dirty="0">
              <a:solidFill>
                <a:srgbClr val="FF0000"/>
              </a:solidFill>
              <a:latin typeface="Andalus" pitchFamily="18" charset="-78"/>
              <a:cs typeface="Andalus" pitchFamily="18"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038600"/>
            <a:ext cx="5791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3164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b="1" dirty="0" smtClean="0">
                <a:solidFill>
                  <a:schemeClr val="accent5">
                    <a:lumMod val="75000"/>
                  </a:schemeClr>
                </a:solidFill>
                <a:latin typeface="Andalus" pitchFamily="18" charset="-78"/>
                <a:cs typeface="Andalus" pitchFamily="18" charset="-78"/>
              </a:rPr>
              <a:t>ما هي أنواع الخلايا الجذعية</a:t>
            </a:r>
            <a:endParaRPr lang="en-US" b="1" dirty="0">
              <a:solidFill>
                <a:schemeClr val="accent5">
                  <a:lumMod val="75000"/>
                </a:schemeClr>
              </a:solidFill>
              <a:latin typeface="Andalus" pitchFamily="18" charset="-78"/>
              <a:cs typeface="Andalus" pitchFamily="18" charset="-78"/>
            </a:endParaRPr>
          </a:p>
        </p:txBody>
      </p:sp>
      <p:sp>
        <p:nvSpPr>
          <p:cNvPr id="3" name="Text Placeholder 2"/>
          <p:cNvSpPr>
            <a:spLocks noGrp="1"/>
          </p:cNvSpPr>
          <p:nvPr>
            <p:ph type="body" idx="1"/>
          </p:nvPr>
        </p:nvSpPr>
        <p:spPr/>
        <p:txBody>
          <a:bodyPr/>
          <a:lstStyle/>
          <a:p>
            <a:pPr rtl="1"/>
            <a:r>
              <a:rPr lang="ar-JO" b="1" u="sng" dirty="0">
                <a:solidFill>
                  <a:schemeClr val="accent2">
                    <a:lumMod val="50000"/>
                  </a:schemeClr>
                </a:solidFill>
              </a:rPr>
              <a:t>الخلايا الجذعية البالغة</a:t>
            </a:r>
            <a:endParaRPr lang="en-US" b="1" u="sng" dirty="0">
              <a:solidFill>
                <a:schemeClr val="accent2">
                  <a:lumMod val="50000"/>
                </a:schemeClr>
              </a:solidFill>
            </a:endParaRPr>
          </a:p>
        </p:txBody>
      </p:sp>
      <p:sp>
        <p:nvSpPr>
          <p:cNvPr id="4" name="Content Placeholder 3"/>
          <p:cNvSpPr>
            <a:spLocks noGrp="1"/>
          </p:cNvSpPr>
          <p:nvPr>
            <p:ph sz="half" idx="2"/>
          </p:nvPr>
        </p:nvSpPr>
        <p:spPr/>
        <p:txBody>
          <a:bodyPr>
            <a:normAutofit fontScale="92500" lnSpcReduction="10000"/>
          </a:bodyPr>
          <a:lstStyle/>
          <a:p>
            <a:pPr algn="r" rtl="1"/>
            <a:r>
              <a:rPr lang="ar-JO" b="1" u="sng" dirty="0">
                <a:solidFill>
                  <a:srgbClr val="FF0000"/>
                </a:solidFill>
              </a:rPr>
              <a:t>المصدر:</a:t>
            </a:r>
            <a:r>
              <a:rPr lang="ar-JO" dirty="0"/>
              <a:t> </a:t>
            </a:r>
            <a:r>
              <a:rPr lang="ar-JO" dirty="0">
                <a:solidFill>
                  <a:srgbClr val="990000"/>
                </a:solidFill>
              </a:rPr>
              <a:t>توجد في أنسجة متمايزة مختلفة في الجسم البالغ والنامي (مثل نخاع العظم، الدم، الأنسجة الدهنية، الكبد، </a:t>
            </a:r>
            <a:r>
              <a:rPr lang="ar-JO" b="1" u="sng" dirty="0">
                <a:solidFill>
                  <a:srgbClr val="660066"/>
                </a:solidFill>
              </a:rPr>
              <a:t>والأسنان</a:t>
            </a:r>
            <a:r>
              <a:rPr lang="ar-JO" dirty="0">
                <a:solidFill>
                  <a:srgbClr val="990000"/>
                </a:solidFill>
              </a:rPr>
              <a:t>).</a:t>
            </a:r>
          </a:p>
          <a:p>
            <a:pPr algn="r" rtl="1"/>
            <a:r>
              <a:rPr lang="ar-JO" b="1" u="sng" dirty="0">
                <a:solidFill>
                  <a:srgbClr val="FF0000"/>
                </a:solidFill>
              </a:rPr>
              <a:t>القدرة:</a:t>
            </a:r>
            <a:r>
              <a:rPr lang="ar-JO" dirty="0"/>
              <a:t> </a:t>
            </a:r>
            <a:r>
              <a:rPr lang="ar-JO" dirty="0">
                <a:solidFill>
                  <a:srgbClr val="990000"/>
                </a:solidFill>
              </a:rPr>
              <a:t>غالباً قليلة </a:t>
            </a:r>
            <a:r>
              <a:rPr lang="ar-JO" dirty="0" smtClean="0">
                <a:solidFill>
                  <a:srgbClr val="990000"/>
                </a:solidFill>
              </a:rPr>
              <a:t>القدرات</a:t>
            </a:r>
            <a:r>
              <a:rPr lang="en-US" dirty="0" smtClean="0">
                <a:solidFill>
                  <a:srgbClr val="990000"/>
                </a:solidFill>
              </a:rPr>
              <a:t>، </a:t>
            </a:r>
            <a:r>
              <a:rPr lang="ar-JO" dirty="0">
                <a:solidFill>
                  <a:srgbClr val="990000"/>
                </a:solidFill>
              </a:rPr>
              <a:t>ما يعني أنها يمكن أن تتمايز فقط إلى مجموعة محدودة من أنواع الخلايا المرتبطة بالنسيج الذي نشأت منه، وتعمل على تجديد هذا النسيج وإصلاحه.</a:t>
            </a:r>
            <a:endParaRPr lang="en-US" dirty="0">
              <a:solidFill>
                <a:srgbClr val="990000"/>
              </a:solidFill>
            </a:endParaRPr>
          </a:p>
        </p:txBody>
      </p:sp>
      <p:sp>
        <p:nvSpPr>
          <p:cNvPr id="5" name="Text Placeholder 4"/>
          <p:cNvSpPr>
            <a:spLocks noGrp="1"/>
          </p:cNvSpPr>
          <p:nvPr>
            <p:ph type="body" sz="quarter" idx="3"/>
          </p:nvPr>
        </p:nvSpPr>
        <p:spPr/>
        <p:txBody>
          <a:bodyPr/>
          <a:lstStyle/>
          <a:p>
            <a:pPr rtl="1"/>
            <a:r>
              <a:rPr lang="ar-JO" b="1" u="sng" dirty="0">
                <a:solidFill>
                  <a:schemeClr val="accent2">
                    <a:lumMod val="50000"/>
                  </a:schemeClr>
                </a:solidFill>
              </a:rPr>
              <a:t>الخلايا الجذعية الجنينية</a:t>
            </a:r>
            <a:endParaRPr lang="en-US" b="1" u="sng" dirty="0">
              <a:solidFill>
                <a:schemeClr val="accent2">
                  <a:lumMod val="50000"/>
                </a:schemeClr>
              </a:solidFill>
            </a:endParaRPr>
          </a:p>
        </p:txBody>
      </p:sp>
      <p:sp>
        <p:nvSpPr>
          <p:cNvPr id="6" name="Content Placeholder 5"/>
          <p:cNvSpPr>
            <a:spLocks noGrp="1"/>
          </p:cNvSpPr>
          <p:nvPr>
            <p:ph sz="quarter" idx="4"/>
          </p:nvPr>
        </p:nvSpPr>
        <p:spPr/>
        <p:txBody>
          <a:bodyPr>
            <a:normAutofit/>
          </a:bodyPr>
          <a:lstStyle/>
          <a:p>
            <a:pPr algn="r" rtl="1"/>
            <a:r>
              <a:rPr lang="ar-JO" b="1" u="sng" dirty="0" smtClean="0">
                <a:solidFill>
                  <a:srgbClr val="FF0000"/>
                </a:solidFill>
              </a:rPr>
              <a:t>المصدر:</a:t>
            </a:r>
            <a:r>
              <a:rPr lang="ar-JO" dirty="0" smtClean="0"/>
              <a:t> </a:t>
            </a:r>
            <a:r>
              <a:rPr lang="ar-JO" sz="2200" dirty="0" smtClean="0">
                <a:solidFill>
                  <a:srgbClr val="990000"/>
                </a:solidFill>
              </a:rPr>
              <a:t>تستخرج </a:t>
            </a:r>
            <a:r>
              <a:rPr lang="ar-JO" sz="2200" dirty="0">
                <a:solidFill>
                  <a:srgbClr val="990000"/>
                </a:solidFill>
              </a:rPr>
              <a:t>من الكتلة الخلوية الداخلية للأجنة في مرحلة مبكرة جداً (الكيسة الأريمية).</a:t>
            </a:r>
          </a:p>
          <a:p>
            <a:pPr algn="r" rtl="1"/>
            <a:r>
              <a:rPr lang="ar-JO" b="1" u="sng" dirty="0">
                <a:solidFill>
                  <a:srgbClr val="FF0000"/>
                </a:solidFill>
              </a:rPr>
              <a:t>القدرة:</a:t>
            </a:r>
            <a:r>
              <a:rPr lang="ar-JO" dirty="0"/>
              <a:t> </a:t>
            </a:r>
            <a:r>
              <a:rPr lang="ar-JO" sz="2200" dirty="0">
                <a:solidFill>
                  <a:srgbClr val="990000"/>
                </a:solidFill>
              </a:rPr>
              <a:t>متعددة </a:t>
            </a:r>
            <a:r>
              <a:rPr lang="ar-JO" sz="2200" dirty="0" smtClean="0">
                <a:solidFill>
                  <a:srgbClr val="990000"/>
                </a:solidFill>
              </a:rPr>
              <a:t>القدراتت، أي </a:t>
            </a:r>
            <a:r>
              <a:rPr lang="ar-JO" sz="2200" dirty="0">
                <a:solidFill>
                  <a:srgbClr val="990000"/>
                </a:solidFill>
              </a:rPr>
              <a:t>يمكنها التمايز إلى أي نوع خلية في الجسم تقريباً (</a:t>
            </a:r>
            <a:r>
              <a:rPr lang="ar-JO" sz="2200" dirty="0" smtClean="0">
                <a:solidFill>
                  <a:srgbClr val="990000"/>
                </a:solidFill>
              </a:rPr>
              <a:t>أكثر من </a:t>
            </a:r>
            <a:r>
              <a:rPr lang="ar-JO" sz="2200" dirty="0">
                <a:solidFill>
                  <a:srgbClr val="990000"/>
                </a:solidFill>
              </a:rPr>
              <a:t>200 نوع)، باستثناء الأنسجة الداعمة للجنين.</a:t>
            </a:r>
            <a:endParaRPr lang="en-US" sz="2200" dirty="0">
              <a:solidFill>
                <a:srgbClr val="990000"/>
              </a:solidFill>
            </a:endParaRPr>
          </a:p>
        </p:txBody>
      </p:sp>
    </p:spTree>
    <p:extLst>
      <p:ext uri="{BB962C8B-B14F-4D97-AF65-F5344CB8AC3E}">
        <p14:creationId xmlns:p14="http://schemas.microsoft.com/office/powerpoint/2010/main" val="20365297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rtl="1"/>
            <a:r>
              <a:rPr lang="ar-JO" b="1" dirty="0"/>
              <a:t>الخلايا الجذعية البالغة</a:t>
            </a:r>
            <a:endParaRPr lang="en-US" b="1" dirty="0"/>
          </a:p>
        </p:txBody>
      </p:sp>
      <p:sp>
        <p:nvSpPr>
          <p:cNvPr id="5" name="Text Placeholder 4"/>
          <p:cNvSpPr>
            <a:spLocks noGrp="1"/>
          </p:cNvSpPr>
          <p:nvPr>
            <p:ph type="body" sz="quarter" idx="3"/>
          </p:nvPr>
        </p:nvSpPr>
        <p:spPr>
          <a:xfrm>
            <a:off x="5002306" y="2209800"/>
            <a:ext cx="3447288" cy="688848"/>
          </a:xfrm>
        </p:spPr>
        <p:txBody>
          <a:bodyPr>
            <a:normAutofit fontScale="25000" lnSpcReduction="20000"/>
          </a:bodyPr>
          <a:lstStyle/>
          <a:p>
            <a:pPr rtl="1"/>
            <a:endParaRPr lang="ar-JO" dirty="0" smtClean="0"/>
          </a:p>
          <a:p>
            <a:pPr rtl="1"/>
            <a:endParaRPr lang="ar-JO" dirty="0"/>
          </a:p>
          <a:p>
            <a:pPr rtl="1"/>
            <a:endParaRPr lang="ar-JO" sz="4400" b="1" dirty="0" smtClean="0"/>
          </a:p>
          <a:p>
            <a:pPr rtl="1"/>
            <a:endParaRPr lang="ar-JO" sz="9600" b="1" dirty="0" smtClean="0"/>
          </a:p>
          <a:p>
            <a:pPr rtl="1"/>
            <a:endParaRPr lang="ar-JO" sz="9600" b="1" dirty="0"/>
          </a:p>
          <a:p>
            <a:pPr rtl="1"/>
            <a:r>
              <a:rPr lang="ar-JO" sz="9600" b="1" dirty="0" smtClean="0"/>
              <a:t>الخلايا </a:t>
            </a:r>
            <a:r>
              <a:rPr lang="ar-JO" sz="9600" b="1" dirty="0"/>
              <a:t>الجذعية الجنينية</a:t>
            </a:r>
          </a:p>
          <a:p>
            <a:endParaRPr lang="en-US" dirty="0"/>
          </a:p>
        </p:txBody>
      </p:sp>
      <p:pic>
        <p:nvPicPr>
          <p:cNvPr id="5122"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111750" y="2895600"/>
            <a:ext cx="28670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219200" y="2895600"/>
            <a:ext cx="2819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4493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4579" y="3733800"/>
            <a:ext cx="3422483" cy="2362200"/>
          </a:xfrm>
        </p:spPr>
        <p:txBody>
          <a:bodyPr/>
          <a:lstStyle/>
          <a:p>
            <a:pPr algn="r" rtl="1"/>
            <a:r>
              <a:rPr lang="ar-JO" dirty="0" smtClean="0"/>
              <a:t>الخلايا الجذعية المستحثة متعددة القدرات </a:t>
            </a:r>
            <a:br>
              <a:rPr lang="ar-JO" dirty="0" smtClean="0"/>
            </a:br>
            <a:r>
              <a:rPr lang="ar-JO" dirty="0"/>
              <a:t/>
            </a:r>
            <a:br>
              <a:rPr lang="ar-JO" dirty="0"/>
            </a:br>
            <a:r>
              <a:rPr lang="ar-JO" dirty="0"/>
              <a:t/>
            </a:r>
            <a:br>
              <a:rPr lang="ar-JO" dirty="0"/>
            </a:br>
            <a:endParaRPr lang="en-US" dirty="0"/>
          </a:p>
        </p:txBody>
      </p:sp>
      <p:sp>
        <p:nvSpPr>
          <p:cNvPr id="3" name="Content Placeholder 2"/>
          <p:cNvSpPr>
            <a:spLocks noGrp="1"/>
          </p:cNvSpPr>
          <p:nvPr>
            <p:ph idx="1"/>
          </p:nvPr>
        </p:nvSpPr>
        <p:spPr/>
        <p:txBody>
          <a:bodyPr/>
          <a:lstStyle/>
          <a:p>
            <a:pPr algn="r" rtl="1"/>
            <a:endParaRPr lang="ar-JO" b="1" u="sng" dirty="0" smtClean="0">
              <a:solidFill>
                <a:srgbClr val="FF0000"/>
              </a:solidFill>
            </a:endParaRPr>
          </a:p>
          <a:p>
            <a:pPr algn="r" rtl="1"/>
            <a:endParaRPr lang="ar-JO" b="1" u="sng" dirty="0">
              <a:solidFill>
                <a:srgbClr val="FF0000"/>
              </a:solidFill>
            </a:endParaRPr>
          </a:p>
          <a:p>
            <a:pPr algn="r" rtl="1"/>
            <a:endParaRPr lang="ar-JO" b="1" u="sng" dirty="0" smtClean="0">
              <a:solidFill>
                <a:srgbClr val="FF0000"/>
              </a:solidFill>
            </a:endParaRPr>
          </a:p>
          <a:p>
            <a:pPr algn="r" rtl="1"/>
            <a:endParaRPr lang="ar-JO" b="1" u="sng" dirty="0">
              <a:solidFill>
                <a:srgbClr val="FF0000"/>
              </a:solidFill>
            </a:endParaRPr>
          </a:p>
          <a:p>
            <a:pPr algn="r" rtl="1"/>
            <a:endParaRPr lang="ar-JO" b="1" u="sng" dirty="0" smtClean="0">
              <a:solidFill>
                <a:srgbClr val="FF0000"/>
              </a:solidFill>
            </a:endParaRPr>
          </a:p>
          <a:p>
            <a:pPr algn="r" rtl="1"/>
            <a:r>
              <a:rPr lang="ar-JO" b="1" u="sng" dirty="0" smtClean="0">
                <a:solidFill>
                  <a:srgbClr val="FF0000"/>
                </a:solidFill>
              </a:rPr>
              <a:t>المصدر</a:t>
            </a:r>
            <a:r>
              <a:rPr lang="ar-JO" b="1" u="sng" dirty="0">
                <a:solidFill>
                  <a:srgbClr val="FF0000"/>
                </a:solidFill>
              </a:rPr>
              <a:t>:</a:t>
            </a:r>
            <a:r>
              <a:rPr lang="ar-JO" dirty="0"/>
              <a:t> </a:t>
            </a:r>
            <a:r>
              <a:rPr lang="ar-JO" dirty="0">
                <a:solidFill>
                  <a:srgbClr val="990000"/>
                </a:solidFill>
              </a:rPr>
              <a:t>خلايا جسدية بالغة ومتخصصة (مثل خلايا الجلد) يتم إعادة برمجتها مخبرياً باستخدام تقنيات جينية معينة.</a:t>
            </a:r>
          </a:p>
          <a:p>
            <a:pPr algn="r" rtl="1"/>
            <a:r>
              <a:rPr lang="ar-JO" b="1" u="sng" dirty="0">
                <a:solidFill>
                  <a:srgbClr val="FF0000"/>
                </a:solidFill>
              </a:rPr>
              <a:t>القدرة:</a:t>
            </a:r>
            <a:r>
              <a:rPr lang="ar-JO" dirty="0"/>
              <a:t> </a:t>
            </a:r>
            <a:r>
              <a:rPr lang="ar-JO" dirty="0">
                <a:solidFill>
                  <a:srgbClr val="990000"/>
                </a:solidFill>
              </a:rPr>
              <a:t>متعددة القدرات، تشبه في مرونتها الخلايا الجذعية الجنينية ولها نفس الإمكانات العلاجية تقريباً.</a:t>
            </a:r>
            <a:endParaRPr lang="en-US" dirty="0">
              <a:solidFill>
                <a:srgbClr val="990000"/>
              </a:solidFill>
            </a:endParaRPr>
          </a:p>
        </p:txBody>
      </p:sp>
      <p:sp>
        <p:nvSpPr>
          <p:cNvPr id="4" name="Text Placeholder 3"/>
          <p:cNvSpPr>
            <a:spLocks noGrp="1"/>
          </p:cNvSpPr>
          <p:nvPr>
            <p:ph type="body" sz="half" idx="2"/>
          </p:nvPr>
        </p:nvSpPr>
        <p:spPr>
          <a:xfrm>
            <a:off x="5034579" y="838199"/>
            <a:ext cx="3411725" cy="3048001"/>
          </a:xfrm>
        </p:spPr>
        <p:txBody>
          <a:bodyPr>
            <a:normAutofit/>
          </a:bodyPr>
          <a:lstStyle/>
          <a:p>
            <a:pPr marL="457200" indent="-457200" algn="r" rtl="1">
              <a:buFont typeface="Wingdings" pitchFamily="2" charset="2"/>
              <a:buChar char="v"/>
            </a:pPr>
            <a:r>
              <a:rPr lang="ar-JO" sz="2800" dirty="0" smtClean="0">
                <a:solidFill>
                  <a:srgbClr val="C00000"/>
                </a:solidFill>
              </a:rPr>
              <a:t>وهناك نوع </a:t>
            </a:r>
            <a:r>
              <a:rPr lang="ar-JO" sz="2800" dirty="0">
                <a:solidFill>
                  <a:srgbClr val="C00000"/>
                </a:solidFill>
              </a:rPr>
              <a:t>مُستحدث مخبرياً يُعرف بـ </a:t>
            </a:r>
            <a:r>
              <a:rPr lang="ar-JO" sz="2800" b="1" u="sng" dirty="0" smtClean="0">
                <a:solidFill>
                  <a:srgbClr val="C00000"/>
                </a:solidFill>
              </a:rPr>
              <a:t>«الخلايا </a:t>
            </a:r>
            <a:r>
              <a:rPr lang="ar-JO" sz="2800" b="1" u="sng" dirty="0">
                <a:solidFill>
                  <a:srgbClr val="C00000"/>
                </a:solidFill>
              </a:rPr>
              <a:t>الجذعية المستحثة متعددة </a:t>
            </a:r>
            <a:r>
              <a:rPr lang="ar-JO" sz="2800" b="1" u="sng" dirty="0" smtClean="0">
                <a:solidFill>
                  <a:srgbClr val="C00000"/>
                </a:solidFill>
              </a:rPr>
              <a:t>القدرات»</a:t>
            </a:r>
            <a:r>
              <a:rPr lang="ar-JO" sz="2800" dirty="0" smtClean="0">
                <a:solidFill>
                  <a:srgbClr val="C00000"/>
                </a:solidFill>
              </a:rPr>
              <a:t>.</a:t>
            </a:r>
            <a:endParaRPr lang="en-US" sz="2800" dirty="0">
              <a:solidFill>
                <a:srgbClr val="C00000"/>
              </a:solidFill>
            </a:endParaRPr>
          </a:p>
        </p:txBody>
      </p:sp>
      <p:sp>
        <p:nvSpPr>
          <p:cNvPr id="6" name="Left Arrow 5"/>
          <p:cNvSpPr/>
          <p:nvPr/>
        </p:nvSpPr>
        <p:spPr>
          <a:xfrm>
            <a:off x="5638800" y="4329684"/>
            <a:ext cx="978408" cy="484632"/>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3810000" cy="236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3043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r" rtl="1"/>
            <a:r>
              <a:rPr lang="ar-JO" sz="2200" b="1" dirty="0"/>
              <a:t>تحتوي الأسنان على أنواع متعددة من الخلايا الجذعية البالغة، تُعرف مجتمعة باسم الخلايا الجذعية </a:t>
            </a:r>
            <a:r>
              <a:rPr lang="ar-JO" sz="2200" b="1" dirty="0" smtClean="0"/>
              <a:t>السنية، وتتميز </a:t>
            </a:r>
            <a:r>
              <a:rPr lang="ar-JO" sz="2200" b="1" dirty="0"/>
              <a:t>هذه الخلايا بقدرتها على التمايز إلى أنواع مختلفة من الخلايا، مما يجعلها واعدة في مجال الطب التجديدي. </a:t>
            </a:r>
          </a:p>
          <a:p>
            <a:pPr algn="r" rtl="1"/>
            <a:r>
              <a:rPr lang="ar-JO" dirty="0"/>
              <a:t>تشمل الأمثلة الرئيسية للخلايا الجذعية المستخرجة من الأسنان ما يلي:</a:t>
            </a:r>
          </a:p>
          <a:p>
            <a:pPr algn="r" rtl="1"/>
            <a:r>
              <a:rPr lang="ar-JO" b="1" u="sng" dirty="0">
                <a:solidFill>
                  <a:srgbClr val="669900"/>
                </a:solidFill>
              </a:rPr>
              <a:t>خلايا اللب السني </a:t>
            </a:r>
            <a:r>
              <a:rPr lang="ar-JO" b="1" u="sng" dirty="0" smtClean="0">
                <a:solidFill>
                  <a:srgbClr val="669900"/>
                </a:solidFill>
              </a:rPr>
              <a:t>الجذعية:</a:t>
            </a:r>
            <a:r>
              <a:rPr lang="ar-JO" dirty="0" smtClean="0">
                <a:solidFill>
                  <a:srgbClr val="669900"/>
                </a:solidFill>
              </a:rPr>
              <a:t> </a:t>
            </a:r>
            <a:r>
              <a:rPr lang="ar-JO" dirty="0" smtClean="0">
                <a:solidFill>
                  <a:schemeClr val="accent5">
                    <a:lumMod val="75000"/>
                  </a:schemeClr>
                </a:solidFill>
              </a:rPr>
              <a:t>وهي </a:t>
            </a:r>
            <a:r>
              <a:rPr lang="ar-JO" dirty="0">
                <a:solidFill>
                  <a:schemeClr val="accent5">
                    <a:lumMod val="75000"/>
                  </a:schemeClr>
                </a:solidFill>
              </a:rPr>
              <a:t>أول أنواع الخلايا الجذعية السنية التي تم عزلها ودراستها. توجد هذه الخلايا في لب الأسنان الدائمة (خاصة ضروس العقل).</a:t>
            </a:r>
          </a:p>
          <a:p>
            <a:pPr algn="r" rtl="1"/>
            <a:r>
              <a:rPr lang="ar-JO" b="1" u="sng" dirty="0">
                <a:solidFill>
                  <a:srgbClr val="669900"/>
                </a:solidFill>
              </a:rPr>
              <a:t>خلايا لب الأسنان اللبنية </a:t>
            </a:r>
            <a:r>
              <a:rPr lang="ar-JO" b="1" u="sng" dirty="0" smtClean="0">
                <a:solidFill>
                  <a:srgbClr val="669900"/>
                </a:solidFill>
              </a:rPr>
              <a:t>الجذعية:</a:t>
            </a:r>
            <a:r>
              <a:rPr lang="ar-JO" dirty="0" smtClean="0"/>
              <a:t> </a:t>
            </a:r>
            <a:r>
              <a:rPr lang="ar-JO" dirty="0" smtClean="0">
                <a:solidFill>
                  <a:schemeClr val="accent5">
                    <a:lumMod val="75000"/>
                  </a:schemeClr>
                </a:solidFill>
              </a:rPr>
              <a:t>وتوجد </a:t>
            </a:r>
            <a:r>
              <a:rPr lang="ar-JO" dirty="0">
                <a:solidFill>
                  <a:schemeClr val="accent5">
                    <a:lumMod val="75000"/>
                  </a:schemeClr>
                </a:solidFill>
              </a:rPr>
              <a:t>في الأسنان اللبنية (أسنان الحليب) المتساقطة.</a:t>
            </a:r>
          </a:p>
          <a:p>
            <a:pPr algn="r" rtl="1"/>
            <a:r>
              <a:rPr lang="ar-JO" b="1" u="sng" dirty="0">
                <a:solidFill>
                  <a:srgbClr val="669900"/>
                </a:solidFill>
              </a:rPr>
              <a:t>الخلايا الجذعية من الرباط </a:t>
            </a:r>
            <a:r>
              <a:rPr lang="ar-JO" b="1" u="sng" dirty="0" smtClean="0">
                <a:solidFill>
                  <a:srgbClr val="669900"/>
                </a:solidFill>
              </a:rPr>
              <a:t>اللثوي:</a:t>
            </a:r>
            <a:r>
              <a:rPr lang="ar-JO" dirty="0" smtClean="0"/>
              <a:t> </a:t>
            </a:r>
            <a:r>
              <a:rPr lang="ar-JO" dirty="0" smtClean="0">
                <a:solidFill>
                  <a:schemeClr val="accent5">
                    <a:lumMod val="75000"/>
                  </a:schemeClr>
                </a:solidFill>
              </a:rPr>
              <a:t>وتوجد </a:t>
            </a:r>
            <a:r>
              <a:rPr lang="ar-JO" dirty="0">
                <a:solidFill>
                  <a:schemeClr val="accent5">
                    <a:lumMod val="75000"/>
                  </a:schemeClr>
                </a:solidFill>
              </a:rPr>
              <a:t>في النسيج الضام المحيط بجذر السن.</a:t>
            </a:r>
          </a:p>
          <a:p>
            <a:pPr algn="r" rtl="1"/>
            <a:r>
              <a:rPr lang="ar-JO" b="1" u="sng" dirty="0">
                <a:solidFill>
                  <a:srgbClr val="669900"/>
                </a:solidFill>
              </a:rPr>
              <a:t>الخلايا الجذعية من الحليمة </a:t>
            </a:r>
            <a:r>
              <a:rPr lang="ar-JO" b="1" u="sng" dirty="0" smtClean="0">
                <a:solidFill>
                  <a:srgbClr val="669900"/>
                </a:solidFill>
              </a:rPr>
              <a:t>السنية:</a:t>
            </a:r>
            <a:r>
              <a:rPr lang="ar-JO" dirty="0" smtClean="0"/>
              <a:t> </a:t>
            </a:r>
            <a:r>
              <a:rPr lang="ar-JO" dirty="0" smtClean="0">
                <a:solidFill>
                  <a:schemeClr val="accent5">
                    <a:lumMod val="75000"/>
                  </a:schemeClr>
                </a:solidFill>
              </a:rPr>
              <a:t>وتوجد </a:t>
            </a:r>
            <a:r>
              <a:rPr lang="ar-JO" dirty="0">
                <a:solidFill>
                  <a:schemeClr val="accent5">
                    <a:lumMod val="75000"/>
                  </a:schemeClr>
                </a:solidFill>
              </a:rPr>
              <a:t>في الحليمة القمية في الأسنان النامية.</a:t>
            </a:r>
            <a:r>
              <a:rPr lang="ar-JO" dirty="0"/>
              <a:t> </a:t>
            </a:r>
          </a:p>
          <a:p>
            <a:pPr algn="r" rtl="1"/>
            <a:endParaRPr lang="en-US" dirty="0"/>
          </a:p>
        </p:txBody>
      </p:sp>
      <p:sp>
        <p:nvSpPr>
          <p:cNvPr id="3" name="Title 2"/>
          <p:cNvSpPr>
            <a:spLocks noGrp="1"/>
          </p:cNvSpPr>
          <p:nvPr>
            <p:ph type="title"/>
          </p:nvPr>
        </p:nvSpPr>
        <p:spPr>
          <a:xfrm>
            <a:off x="533400" y="914400"/>
            <a:ext cx="7756263" cy="762000"/>
          </a:xfrm>
        </p:spPr>
        <p:txBody>
          <a:bodyPr/>
          <a:lstStyle/>
          <a:p>
            <a:pPr rtl="1"/>
            <a:r>
              <a:rPr lang="ar-JO" sz="2800" b="1" dirty="0" smtClean="0"/>
              <a:t>الخلايا الجذعية المستخرجة من الأسنان</a:t>
            </a:r>
            <a:endParaRPr lang="en-US" sz="2800" b="1" dirty="0"/>
          </a:p>
        </p:txBody>
      </p:sp>
    </p:spTree>
    <p:extLst>
      <p:ext uri="{BB962C8B-B14F-4D97-AF65-F5344CB8AC3E}">
        <p14:creationId xmlns:p14="http://schemas.microsoft.com/office/powerpoint/2010/main" val="42346530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209800"/>
            <a:ext cx="7010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6751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buFont typeface="Wingdings" pitchFamily="2" charset="2"/>
              <a:buChar char="v"/>
            </a:pPr>
            <a:r>
              <a:rPr lang="ar-JO" dirty="0" smtClean="0"/>
              <a:t>تُصنف </a:t>
            </a:r>
            <a:r>
              <a:rPr lang="ar-JO" dirty="0"/>
              <a:t>الخلايا الجذعية المستخرجة من الأسنان على أنها خلايا جذعية وسيطة </a:t>
            </a:r>
            <a:r>
              <a:rPr lang="ar-JO" dirty="0" smtClean="0"/>
              <a:t>غير </a:t>
            </a:r>
            <a:r>
              <a:rPr lang="ar-JO" dirty="0"/>
              <a:t>مكونة </a:t>
            </a:r>
            <a:r>
              <a:rPr lang="ar-JO" dirty="0" smtClean="0"/>
              <a:t>للدم، </a:t>
            </a:r>
            <a:r>
              <a:rPr lang="ar-JO" b="1" u="sng" dirty="0" smtClean="0">
                <a:solidFill>
                  <a:srgbClr val="CC3300"/>
                </a:solidFill>
              </a:rPr>
              <a:t>وتشترك </a:t>
            </a:r>
            <a:r>
              <a:rPr lang="ar-JO" b="1" u="sng" dirty="0">
                <a:solidFill>
                  <a:srgbClr val="CC3300"/>
                </a:solidFill>
              </a:rPr>
              <a:t>هذه الخلايا في خصائص معينة تميزها عن غيرها من الخلايا الجذعية البالغة:</a:t>
            </a:r>
            <a:r>
              <a:rPr lang="ar-JO" dirty="0"/>
              <a:t> </a:t>
            </a:r>
          </a:p>
          <a:p>
            <a:pPr algn="r" rtl="1"/>
            <a:r>
              <a:rPr lang="ar-JO" b="1" u="sng" dirty="0">
                <a:solidFill>
                  <a:srgbClr val="660033"/>
                </a:solidFill>
              </a:rPr>
              <a:t>التجدد الذاتي:</a:t>
            </a:r>
            <a:r>
              <a:rPr lang="ar-JO" dirty="0"/>
              <a:t> </a:t>
            </a:r>
            <a:r>
              <a:rPr lang="ar-JO" sz="2000" b="1" dirty="0"/>
              <a:t>لديها القدرة الفريدة على الانقسام وإنتاج المزيد من النسخ المطابقة لنفسها بشكل غير محدود تقريبًا في المختبر.</a:t>
            </a:r>
          </a:p>
          <a:p>
            <a:pPr algn="r" rtl="1"/>
            <a:r>
              <a:rPr lang="ar-JO" b="1" u="sng" dirty="0">
                <a:solidFill>
                  <a:srgbClr val="660033"/>
                </a:solidFill>
              </a:rPr>
              <a:t>تعدد </a:t>
            </a:r>
            <a:r>
              <a:rPr lang="ar-JO" b="1" u="sng" dirty="0" smtClean="0">
                <a:solidFill>
                  <a:srgbClr val="660033"/>
                </a:solidFill>
              </a:rPr>
              <a:t>القدرات:</a:t>
            </a:r>
            <a:r>
              <a:rPr lang="ar-JO" sz="2000" b="1" dirty="0" smtClean="0"/>
              <a:t> يمكنها </a:t>
            </a:r>
            <a:r>
              <a:rPr lang="ar-JO" sz="2000" b="1" dirty="0"/>
              <a:t>التمايز إلى مجموعة متنوعة من أنواع الخلايا المتخصصة (على الأقل ثلاثة سلالات خلوية مميزة).</a:t>
            </a:r>
          </a:p>
          <a:p>
            <a:pPr algn="r" rtl="1"/>
            <a:r>
              <a:rPr lang="ar-JO" b="1" u="sng" dirty="0">
                <a:solidFill>
                  <a:srgbClr val="660033"/>
                </a:solidFill>
              </a:rPr>
              <a:t>الشكل:</a:t>
            </a:r>
            <a:r>
              <a:rPr lang="ar-JO" dirty="0"/>
              <a:t> </a:t>
            </a:r>
            <a:r>
              <a:rPr lang="ar-JO" sz="2000" b="1" dirty="0">
                <a:solidFill>
                  <a:srgbClr val="660033"/>
                </a:solidFill>
              </a:rPr>
              <a:t>تتميز بشكل يشبه الخلايا الليفية </a:t>
            </a:r>
            <a:r>
              <a:rPr lang="ar-JO" sz="2000" b="1" dirty="0" smtClean="0">
                <a:solidFill>
                  <a:srgbClr val="660033"/>
                </a:solidFill>
              </a:rPr>
              <a:t>عند </a:t>
            </a:r>
            <a:r>
              <a:rPr lang="ar-JO" sz="2000" b="1" dirty="0">
                <a:solidFill>
                  <a:srgbClr val="660033"/>
                </a:solidFill>
              </a:rPr>
              <a:t>زراعتها في المختبر.</a:t>
            </a:r>
          </a:p>
          <a:p>
            <a:pPr algn="r" rtl="1"/>
            <a:r>
              <a:rPr lang="ar-JO" b="1" u="sng" dirty="0">
                <a:solidFill>
                  <a:srgbClr val="660033"/>
                </a:solidFill>
              </a:rPr>
              <a:t>الأصل </a:t>
            </a:r>
            <a:r>
              <a:rPr lang="ar-JO" b="1" u="sng" dirty="0" smtClean="0">
                <a:solidFill>
                  <a:srgbClr val="660033"/>
                </a:solidFill>
              </a:rPr>
              <a:t>الجنيني:</a:t>
            </a:r>
            <a:r>
              <a:rPr lang="ar-JO" dirty="0" smtClean="0"/>
              <a:t> </a:t>
            </a:r>
            <a:r>
              <a:rPr lang="ar-JO" sz="2000" b="1" dirty="0" smtClean="0"/>
              <a:t>تنشأ </a:t>
            </a:r>
            <a:r>
              <a:rPr lang="ar-JO" sz="2000" b="1" dirty="0"/>
              <a:t>من أصل مزدوج (الأديم العصبي القحفي والأديم المتوسط)، مما يمنحها قدرات تمايز أوسع من الخلايا الجذعية الأخرى.</a:t>
            </a:r>
            <a:endParaRPr lang="en-US" sz="2000" b="1" dirty="0"/>
          </a:p>
        </p:txBody>
      </p:sp>
      <p:sp>
        <p:nvSpPr>
          <p:cNvPr id="3" name="Title 2"/>
          <p:cNvSpPr>
            <a:spLocks noGrp="1"/>
          </p:cNvSpPr>
          <p:nvPr>
            <p:ph type="title"/>
          </p:nvPr>
        </p:nvSpPr>
        <p:spPr/>
        <p:txBody>
          <a:bodyPr/>
          <a:lstStyle/>
          <a:p>
            <a:pPr rtl="1"/>
            <a:r>
              <a:rPr lang="ar-JO" sz="2400" b="1" dirty="0" smtClean="0">
                <a:solidFill>
                  <a:schemeClr val="accent5"/>
                </a:solidFill>
              </a:rPr>
              <a:t/>
            </a:r>
            <a:br>
              <a:rPr lang="ar-JO" sz="2400" b="1" dirty="0" smtClean="0">
                <a:solidFill>
                  <a:schemeClr val="accent5"/>
                </a:solidFill>
              </a:rPr>
            </a:br>
            <a:r>
              <a:rPr lang="ar-JO" sz="2400" b="1" dirty="0" smtClean="0">
                <a:solidFill>
                  <a:schemeClr val="accent5"/>
                </a:solidFill>
              </a:rPr>
              <a:t> خصائص الخلايا الجذعية المستخرجة من الأسنان</a:t>
            </a:r>
            <a:endParaRPr lang="en-US" sz="2400" b="1" dirty="0">
              <a:solidFill>
                <a:schemeClr val="accent5"/>
              </a:solidFill>
            </a:endParaRPr>
          </a:p>
        </p:txBody>
      </p:sp>
    </p:spTree>
    <p:extLst>
      <p:ext uri="{BB962C8B-B14F-4D97-AF65-F5344CB8AC3E}">
        <p14:creationId xmlns:p14="http://schemas.microsoft.com/office/powerpoint/2010/main" val="5980177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228653"/>
          </a:xfrm>
        </p:spPr>
        <p:txBody>
          <a:bodyPr/>
          <a:lstStyle/>
          <a:p>
            <a:pPr algn="r" rtl="1"/>
            <a:r>
              <a:rPr lang="ar-JO" b="1" u="sng" dirty="0">
                <a:solidFill>
                  <a:srgbClr val="660033"/>
                </a:solidFill>
              </a:rPr>
              <a:t>التعديل المناعي:</a:t>
            </a:r>
            <a:r>
              <a:rPr lang="ar-JO" dirty="0"/>
              <a:t> </a:t>
            </a:r>
            <a:r>
              <a:rPr lang="ar-JO" sz="2000" b="1" dirty="0"/>
              <a:t>تمتلك خصائص مناعية منخفضة وقدرة على تعديل الاستجابة المناعية في الجسم، مما يقلل من احتمالية الرفض عند زرعها</a:t>
            </a:r>
            <a:r>
              <a:rPr lang="ar-JO" sz="2000" b="1" dirty="0" smtClean="0"/>
              <a:t>.</a:t>
            </a:r>
          </a:p>
          <a:p>
            <a:pPr algn="r" rtl="1"/>
            <a:endParaRPr lang="ar-JO" sz="2000" b="1" dirty="0"/>
          </a:p>
          <a:p>
            <a:pPr algn="r" rtl="1"/>
            <a:r>
              <a:rPr lang="ar-JO" b="1" u="sng" dirty="0">
                <a:solidFill>
                  <a:srgbClr val="660033"/>
                </a:solidFill>
              </a:rPr>
              <a:t>سهولة الحصول عليها:</a:t>
            </a:r>
            <a:r>
              <a:rPr lang="ar-JO" dirty="0"/>
              <a:t> </a:t>
            </a:r>
            <a:r>
              <a:rPr lang="ar-JO" sz="2000" b="1" dirty="0"/>
              <a:t>يمكن عزلها بسهولة نسبية من الأسنان المخلوعة (مثل ضروس العقل أو الأسنان اللبنية المتساقطة) عبر إجراءات غير جراحية معقدة</a:t>
            </a:r>
            <a:r>
              <a:rPr lang="ar-JO" sz="2000" b="1" dirty="0" smtClean="0"/>
              <a:t>.</a:t>
            </a:r>
          </a:p>
          <a:p>
            <a:pPr algn="r" rtl="1"/>
            <a:endParaRPr lang="ar-JO" sz="2000" b="1" dirty="0"/>
          </a:p>
          <a:p>
            <a:pPr algn="r" rtl="1"/>
            <a:r>
              <a:rPr lang="ar-JO" b="1" u="sng" dirty="0">
                <a:solidFill>
                  <a:srgbClr val="660033"/>
                </a:solidFill>
              </a:rPr>
              <a:t>معدل تكاثر عالي:</a:t>
            </a:r>
            <a:r>
              <a:rPr lang="ar-JO" dirty="0"/>
              <a:t> </a:t>
            </a:r>
            <a:r>
              <a:rPr lang="ar-JO" sz="2000" b="1" dirty="0"/>
              <a:t>تتميز بقدرة عالية وسريعة جدًا على التكاثر في المختبر مقارنة بخلايا نخاع العظم الجذعية</a:t>
            </a:r>
            <a:r>
              <a:rPr lang="ar-JO" sz="2000" b="1" dirty="0" smtClean="0"/>
              <a:t>.</a:t>
            </a:r>
          </a:p>
          <a:p>
            <a:pPr algn="r" rtl="1"/>
            <a:endParaRPr lang="ar-JO" sz="2000" b="1" dirty="0"/>
          </a:p>
          <a:p>
            <a:pPr algn="r" rtl="1"/>
            <a:r>
              <a:rPr lang="ar-JO" b="1" u="sng" dirty="0">
                <a:solidFill>
                  <a:srgbClr val="660033"/>
                </a:solidFill>
              </a:rPr>
              <a:t>غير مسببة للأورام:</a:t>
            </a:r>
            <a:r>
              <a:rPr lang="ar-JO" dirty="0"/>
              <a:t> </a:t>
            </a:r>
            <a:r>
              <a:rPr lang="ar-JO" sz="2000" b="1" dirty="0"/>
              <a:t>أظهرت الدراسات أنها آمنة ولا تشكل أورامًا عند استخدامها داخل الجسم الحي.</a:t>
            </a:r>
            <a:endParaRPr lang="en-US" sz="2000" b="1" dirty="0"/>
          </a:p>
        </p:txBody>
      </p:sp>
    </p:spTree>
    <p:extLst>
      <p:ext uri="{BB962C8B-B14F-4D97-AF65-F5344CB8AC3E}">
        <p14:creationId xmlns:p14="http://schemas.microsoft.com/office/powerpoint/2010/main" val="35204256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181</TotalTime>
  <Words>881</Words>
  <Application>Microsoft Office PowerPoint</Application>
  <PresentationFormat>On-screen Show (4:3)</PresentationFormat>
  <Paragraphs>62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Hardcover</vt:lpstr>
      <vt:lpstr>بسم الله الرحمن الرحيم</vt:lpstr>
      <vt:lpstr>ما هي الخلايا الجذعية</vt:lpstr>
      <vt:lpstr>ما هي أنواع الخلايا الجذعية</vt:lpstr>
      <vt:lpstr>PowerPoint Presentation</vt:lpstr>
      <vt:lpstr>الخلايا الجذعية المستحثة متعددة القدرات    </vt:lpstr>
      <vt:lpstr>الخلايا الجذعية المستخرجة من الأسنان</vt:lpstr>
      <vt:lpstr>PowerPoint Presentation</vt:lpstr>
      <vt:lpstr>  خصائص الخلايا الجذعية المستخرجة من الأسنان</vt:lpstr>
      <vt:lpstr>PowerPoint Presentation</vt:lpstr>
      <vt:lpstr>PowerPoint Presentation</vt:lpstr>
      <vt:lpstr>تطبيقات طبية مستقبلية للخلايا الجذعية المستخرجة من الأسنان</vt:lpstr>
      <vt:lpstr>PowerPoint Presentation</vt:lpstr>
      <vt:lpstr>PowerPoint Presentation</vt:lpstr>
      <vt:lpstr>PowerPoint Presentation</vt:lpstr>
      <vt:lpstr>نظراً لقدرتها على التمايز إلى أنواع مختلفة من الخلايا (مثل العظمية والغضروفية والعصبية)، يتم استكشاف الخلايا الجذعية السنية لعلاج حالات خارج الفم:</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Admin</dc:creator>
  <cp:lastModifiedBy>Admin</cp:lastModifiedBy>
  <cp:revision>40</cp:revision>
  <dcterms:created xsi:type="dcterms:W3CDTF">2025-11-23T21:34:56Z</dcterms:created>
  <dcterms:modified xsi:type="dcterms:W3CDTF">2025-11-24T00:42:00Z</dcterms:modified>
</cp:coreProperties>
</file>