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7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65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07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46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38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28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72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0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8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4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5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0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8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4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8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629" y="397703"/>
            <a:ext cx="7713032" cy="2550877"/>
          </a:xfrm>
        </p:spPr>
        <p:txBody>
          <a:bodyPr/>
          <a:lstStyle/>
          <a:p>
            <a:pPr algn="r" rtl="1"/>
            <a:r>
              <a:rPr sz="6000" dirty="0" err="1">
                <a:solidFill>
                  <a:schemeClr val="tx1"/>
                </a:solidFill>
              </a:rPr>
              <a:t>مشرو</a:t>
            </a:r>
            <a:r>
              <a:rPr lang="ar-JO" sz="6000" dirty="0">
                <a:solidFill>
                  <a:schemeClr val="tx1"/>
                </a:solidFill>
              </a:rPr>
              <a:t>ع أسس الاستثمار للشباب</a:t>
            </a:r>
            <a:br>
              <a:rPr lang="ar-JO" sz="6000" dirty="0">
                <a:solidFill>
                  <a:schemeClr val="tx1"/>
                </a:solidFill>
              </a:rPr>
            </a:br>
            <a:endParaRPr sz="6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696" y="2948580"/>
            <a:ext cx="5917679" cy="861420"/>
          </a:xfrm>
        </p:spPr>
        <p:txBody>
          <a:bodyPr>
            <a:noAutofit/>
          </a:bodyPr>
          <a:lstStyle/>
          <a:p>
            <a:pPr algn="r" rtl="1"/>
            <a:r>
              <a:rPr sz="6000" dirty="0" err="1"/>
              <a:t>الاسم</a:t>
            </a:r>
            <a:r>
              <a:rPr sz="6000" dirty="0"/>
              <a:t>: </a:t>
            </a:r>
            <a:r>
              <a:rPr lang="ar-JO" sz="6000" dirty="0"/>
              <a:t>هشام هديب</a:t>
            </a:r>
            <a:endParaRPr sz="6000" dirty="0"/>
          </a:p>
          <a:p>
            <a:pPr algn="r" rtl="1"/>
            <a:r>
              <a:rPr sz="6000" dirty="0" err="1"/>
              <a:t>التاريخ</a:t>
            </a:r>
            <a:r>
              <a:rPr sz="6000" dirty="0"/>
              <a:t>:</a:t>
            </a:r>
            <a:r>
              <a:rPr lang="ar-JO" sz="6000" dirty="0"/>
              <a:t>20,11,2025</a:t>
            </a:r>
            <a:endParaRPr sz="6000" dirty="0"/>
          </a:p>
          <a:p>
            <a:pPr algn="r" rtl="1"/>
            <a:r>
              <a:rPr sz="6000" dirty="0" err="1"/>
              <a:t>المادة</a:t>
            </a:r>
            <a:r>
              <a:rPr sz="6000" dirty="0"/>
              <a:t>:</a:t>
            </a:r>
            <a:r>
              <a:rPr lang="ar-JO" sz="6000" dirty="0"/>
              <a:t>الثقافة المالية</a:t>
            </a:r>
            <a:endParaRPr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4289"/>
            <a:ext cx="10203544" cy="709865"/>
          </a:xfrm>
        </p:spPr>
        <p:txBody>
          <a:bodyPr/>
          <a:lstStyle/>
          <a:p>
            <a:r>
              <a:rPr sz="4800" dirty="0" err="1">
                <a:solidFill>
                  <a:schemeClr val="tx1"/>
                </a:solidFill>
              </a:rPr>
              <a:t>لماذا</a:t>
            </a:r>
            <a:r>
              <a:rPr sz="4800" dirty="0">
                <a:solidFill>
                  <a:schemeClr val="tx1"/>
                </a:solidFill>
              </a:rPr>
              <a:t> </a:t>
            </a:r>
            <a:r>
              <a:rPr sz="4800" dirty="0" err="1">
                <a:solidFill>
                  <a:schemeClr val="tx1"/>
                </a:solidFill>
              </a:rPr>
              <a:t>يجب</a:t>
            </a:r>
            <a:r>
              <a:rPr sz="4800" dirty="0">
                <a:solidFill>
                  <a:schemeClr val="tx1"/>
                </a:solidFill>
              </a:rPr>
              <a:t> </a:t>
            </a:r>
            <a:r>
              <a:rPr sz="4800" dirty="0" err="1">
                <a:solidFill>
                  <a:schemeClr val="tx1"/>
                </a:solidFill>
              </a:rPr>
              <a:t>على</a:t>
            </a:r>
            <a:r>
              <a:rPr sz="4800" dirty="0">
                <a:solidFill>
                  <a:schemeClr val="tx1"/>
                </a:solidFill>
              </a:rPr>
              <a:t> </a:t>
            </a:r>
            <a:r>
              <a:rPr sz="4800" dirty="0" err="1">
                <a:solidFill>
                  <a:schemeClr val="tx1"/>
                </a:solidFill>
              </a:rPr>
              <a:t>الشباب</a:t>
            </a:r>
            <a:r>
              <a:rPr sz="4800" dirty="0">
                <a:solidFill>
                  <a:schemeClr val="tx1"/>
                </a:solidFill>
              </a:rPr>
              <a:t> </a:t>
            </a:r>
            <a:r>
              <a:rPr sz="4800" dirty="0" err="1">
                <a:solidFill>
                  <a:schemeClr val="tx1"/>
                </a:solidFill>
              </a:rPr>
              <a:t>البدء</a:t>
            </a:r>
            <a:r>
              <a:rPr sz="4800" dirty="0">
                <a:solidFill>
                  <a:schemeClr val="tx1"/>
                </a:solidFill>
              </a:rPr>
              <a:t> </a:t>
            </a:r>
            <a:r>
              <a:rPr sz="4800" dirty="0" err="1">
                <a:solidFill>
                  <a:schemeClr val="tx1"/>
                </a:solidFill>
              </a:rPr>
              <a:t>بالاستثمار</a:t>
            </a:r>
            <a:r>
              <a:rPr sz="4800" dirty="0">
                <a:solidFill>
                  <a:schemeClr val="tx1"/>
                </a:solidFill>
              </a:rPr>
              <a:t> </a:t>
            </a:r>
            <a:r>
              <a:rPr sz="4800" dirty="0" err="1">
                <a:solidFill>
                  <a:schemeClr val="tx1"/>
                </a:solidFill>
              </a:rPr>
              <a:t>مبكرً</a:t>
            </a:r>
            <a:r>
              <a:rPr lang="ar-JO" sz="4800" dirty="0">
                <a:solidFill>
                  <a:schemeClr val="tx1"/>
                </a:solidFill>
              </a:rPr>
              <a:t>؟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8740" y="2489199"/>
            <a:ext cx="6345260" cy="3737429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r" rtl="1"/>
            <a:r>
              <a:rPr sz="3600" dirty="0"/>
              <a:t>• </a:t>
            </a:r>
            <a:r>
              <a:rPr sz="3600" dirty="0" err="1"/>
              <a:t>يساعد</a:t>
            </a:r>
            <a:r>
              <a:rPr sz="3600" dirty="0"/>
              <a:t> </a:t>
            </a:r>
            <a:r>
              <a:rPr sz="3600" dirty="0" err="1"/>
              <a:t>الاستثمار</a:t>
            </a:r>
            <a:r>
              <a:rPr sz="3600" dirty="0"/>
              <a:t> </a:t>
            </a:r>
            <a:r>
              <a:rPr sz="3600" dirty="0" err="1"/>
              <a:t>على</a:t>
            </a:r>
            <a:r>
              <a:rPr sz="3600" dirty="0"/>
              <a:t> </a:t>
            </a:r>
            <a:r>
              <a:rPr sz="3600" dirty="0" err="1"/>
              <a:t>بناء</a:t>
            </a:r>
            <a:r>
              <a:rPr sz="3600" dirty="0"/>
              <a:t> </a:t>
            </a:r>
            <a:r>
              <a:rPr sz="3600" dirty="0" err="1"/>
              <a:t>مستقبل</a:t>
            </a:r>
            <a:r>
              <a:rPr sz="3600" dirty="0"/>
              <a:t> </a:t>
            </a:r>
            <a:r>
              <a:rPr sz="3600" dirty="0" err="1"/>
              <a:t>مالي</a:t>
            </a:r>
            <a:r>
              <a:rPr sz="3600" dirty="0"/>
              <a:t> </a:t>
            </a:r>
            <a:r>
              <a:rPr sz="3600" dirty="0" err="1"/>
              <a:t>أفضل</a:t>
            </a:r>
            <a:r>
              <a:rPr sz="3600" dirty="0"/>
              <a:t>.</a:t>
            </a:r>
          </a:p>
          <a:p>
            <a:pPr algn="r" rtl="1"/>
            <a:r>
              <a:rPr sz="3600" dirty="0"/>
              <a:t>• </a:t>
            </a:r>
            <a:r>
              <a:rPr sz="3600" dirty="0" err="1"/>
              <a:t>الاستفادة</a:t>
            </a:r>
            <a:r>
              <a:rPr sz="3600" dirty="0"/>
              <a:t> </a:t>
            </a:r>
            <a:r>
              <a:rPr sz="3600" dirty="0" err="1"/>
              <a:t>من</a:t>
            </a:r>
            <a:r>
              <a:rPr sz="3600" dirty="0"/>
              <a:t> </a:t>
            </a:r>
            <a:r>
              <a:rPr sz="3600" dirty="0" err="1"/>
              <a:t>قوة</a:t>
            </a:r>
            <a:r>
              <a:rPr sz="3600" dirty="0"/>
              <a:t> </a:t>
            </a:r>
            <a:r>
              <a:rPr sz="3600" dirty="0" err="1"/>
              <a:t>تراكم</a:t>
            </a:r>
            <a:r>
              <a:rPr sz="3600" dirty="0"/>
              <a:t> </a:t>
            </a:r>
            <a:r>
              <a:rPr sz="3600" dirty="0" err="1"/>
              <a:t>الأرباح</a:t>
            </a:r>
            <a:r>
              <a:rPr sz="3600" dirty="0"/>
              <a:t>.</a:t>
            </a:r>
          </a:p>
          <a:p>
            <a:pPr algn="r" rtl="1"/>
            <a:r>
              <a:rPr sz="3600" dirty="0"/>
              <a:t>• </a:t>
            </a:r>
            <a:r>
              <a:rPr sz="3600" dirty="0" err="1"/>
              <a:t>تحقيق</a:t>
            </a:r>
            <a:r>
              <a:rPr sz="3600" dirty="0"/>
              <a:t> </a:t>
            </a:r>
            <a:r>
              <a:rPr sz="3600" dirty="0" err="1"/>
              <a:t>الاستقلال</a:t>
            </a:r>
            <a:r>
              <a:rPr sz="3600" dirty="0"/>
              <a:t> </a:t>
            </a:r>
            <a:r>
              <a:rPr sz="3600" dirty="0" err="1"/>
              <a:t>المالي</a:t>
            </a:r>
            <a:r>
              <a:rPr sz="3600" dirty="0"/>
              <a:t> </a:t>
            </a:r>
            <a:r>
              <a:rPr sz="3600" dirty="0" err="1"/>
              <a:t>مبكرًا</a:t>
            </a:r>
            <a:r>
              <a:rPr sz="3600" dirty="0"/>
              <a:t>.</a:t>
            </a:r>
          </a:p>
          <a:p>
            <a:pPr algn="r" rtl="1"/>
            <a:r>
              <a:rPr sz="3600" dirty="0"/>
              <a:t>• </a:t>
            </a:r>
            <a:r>
              <a:rPr sz="3600" dirty="0" err="1"/>
              <a:t>تقليل</a:t>
            </a:r>
            <a:r>
              <a:rPr sz="3600" dirty="0"/>
              <a:t> </a:t>
            </a:r>
            <a:r>
              <a:rPr sz="3600" dirty="0" err="1"/>
              <a:t>الاعتماد</a:t>
            </a:r>
            <a:r>
              <a:rPr sz="3600" dirty="0"/>
              <a:t> </a:t>
            </a:r>
            <a:r>
              <a:rPr sz="3600" dirty="0" err="1"/>
              <a:t>على</a:t>
            </a:r>
            <a:r>
              <a:rPr sz="3600" dirty="0"/>
              <a:t> </a:t>
            </a:r>
            <a:r>
              <a:rPr sz="3600" dirty="0" err="1"/>
              <a:t>مصدر</a:t>
            </a:r>
            <a:r>
              <a:rPr sz="3600" dirty="0"/>
              <a:t> </a:t>
            </a:r>
            <a:r>
              <a:rPr sz="3600" dirty="0" err="1"/>
              <a:t>دخل</a:t>
            </a:r>
            <a:r>
              <a:rPr sz="3600" dirty="0"/>
              <a:t> </a:t>
            </a:r>
            <a:r>
              <a:rPr sz="3600" dirty="0" err="1"/>
              <a:t>واحد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z="6000" dirty="0" err="1">
                <a:solidFill>
                  <a:schemeClr val="tx1"/>
                </a:solidFill>
              </a:rPr>
              <a:t>تحديد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الأهداف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المالية</a:t>
            </a:r>
            <a:endParaRPr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6097" y="2496457"/>
            <a:ext cx="6345260" cy="35306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r" rtl="1"/>
            <a:r>
              <a:rPr sz="4400" dirty="0"/>
              <a:t>• </a:t>
            </a:r>
            <a:r>
              <a:rPr sz="4400" dirty="0" err="1"/>
              <a:t>تحديد</a:t>
            </a:r>
            <a:r>
              <a:rPr sz="4400" dirty="0"/>
              <a:t> </a:t>
            </a:r>
            <a:r>
              <a:rPr sz="4400" dirty="0" err="1"/>
              <a:t>هدف</a:t>
            </a:r>
            <a:r>
              <a:rPr sz="4400" dirty="0"/>
              <a:t> </a:t>
            </a:r>
            <a:r>
              <a:rPr sz="4400" dirty="0" err="1"/>
              <a:t>الاستثمار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وضع</a:t>
            </a:r>
            <a:r>
              <a:rPr sz="4400" dirty="0"/>
              <a:t> </a:t>
            </a:r>
            <a:r>
              <a:rPr sz="4400" dirty="0" err="1"/>
              <a:t>مدة</a:t>
            </a:r>
            <a:r>
              <a:rPr sz="4400" dirty="0"/>
              <a:t> </a:t>
            </a:r>
            <a:r>
              <a:rPr sz="4400" dirty="0" err="1"/>
              <a:t>زمنية</a:t>
            </a:r>
            <a:r>
              <a:rPr sz="4400" dirty="0"/>
              <a:t> </a:t>
            </a:r>
            <a:r>
              <a:rPr sz="4400" dirty="0" err="1"/>
              <a:t>لكل</a:t>
            </a:r>
            <a:r>
              <a:rPr sz="4400" dirty="0"/>
              <a:t> </a:t>
            </a:r>
            <a:r>
              <a:rPr sz="4400" dirty="0" err="1"/>
              <a:t>هدف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معرفة</a:t>
            </a:r>
            <a:r>
              <a:rPr sz="4400" dirty="0"/>
              <a:t> </a:t>
            </a:r>
            <a:r>
              <a:rPr sz="4400" dirty="0" err="1"/>
              <a:t>مستوى</a:t>
            </a:r>
            <a:r>
              <a:rPr sz="4400" dirty="0"/>
              <a:t> </a:t>
            </a:r>
            <a:r>
              <a:rPr sz="4400" dirty="0" err="1"/>
              <a:t>المخاطرة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وضوح</a:t>
            </a:r>
            <a:r>
              <a:rPr sz="4400" dirty="0"/>
              <a:t> </a:t>
            </a:r>
            <a:r>
              <a:rPr sz="4400" dirty="0" err="1"/>
              <a:t>الهدف</a:t>
            </a:r>
            <a:r>
              <a:rPr sz="4400" dirty="0"/>
              <a:t> </a:t>
            </a:r>
            <a:r>
              <a:rPr sz="4400" dirty="0" err="1"/>
              <a:t>يسهل</a:t>
            </a:r>
            <a:r>
              <a:rPr sz="4400" dirty="0"/>
              <a:t> </a:t>
            </a:r>
            <a:r>
              <a:rPr sz="4400" dirty="0" err="1"/>
              <a:t>القرار</a:t>
            </a:r>
            <a:r>
              <a:rPr sz="44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496457"/>
            <a:ext cx="2656249" cy="35124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297" y="-690869"/>
            <a:ext cx="7261560" cy="2550877"/>
          </a:xfrm>
        </p:spPr>
        <p:txBody>
          <a:bodyPr/>
          <a:lstStyle/>
          <a:p>
            <a:pPr algn="r" rtl="1"/>
            <a:r>
              <a:rPr sz="6000" dirty="0" err="1">
                <a:solidFill>
                  <a:schemeClr val="tx1"/>
                </a:solidFill>
              </a:rPr>
              <a:t>إدارة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المال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قبل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الاستثمار</a:t>
            </a:r>
            <a:endParaRPr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535583" y="1847673"/>
            <a:ext cx="5917679" cy="4306383"/>
          </a:xfrm>
        </p:spPr>
        <p:txBody>
          <a:bodyPr>
            <a:noAutofit/>
          </a:bodyPr>
          <a:lstStyle/>
          <a:p>
            <a:pPr algn="r" rtl="1"/>
            <a:r>
              <a:rPr sz="4800" dirty="0"/>
              <a:t>• </a:t>
            </a:r>
            <a:r>
              <a:rPr sz="4800" dirty="0" err="1"/>
              <a:t>وضع</a:t>
            </a:r>
            <a:r>
              <a:rPr sz="4800" dirty="0"/>
              <a:t> </a:t>
            </a:r>
            <a:r>
              <a:rPr sz="4800" dirty="0" err="1"/>
              <a:t>ميزانية</a:t>
            </a:r>
            <a:r>
              <a:rPr sz="4800" dirty="0"/>
              <a:t> </a:t>
            </a:r>
            <a:r>
              <a:rPr sz="4800" dirty="0" err="1"/>
              <a:t>شهرية</a:t>
            </a:r>
            <a:r>
              <a:rPr sz="4800" dirty="0"/>
              <a:t>.</a:t>
            </a:r>
          </a:p>
          <a:p>
            <a:pPr algn="r" rtl="1"/>
            <a:r>
              <a:rPr sz="4800" dirty="0"/>
              <a:t>• </a:t>
            </a:r>
            <a:r>
              <a:rPr sz="4800" dirty="0" err="1"/>
              <a:t>تخصيص</a:t>
            </a:r>
            <a:r>
              <a:rPr sz="4800" dirty="0"/>
              <a:t> </a:t>
            </a:r>
            <a:r>
              <a:rPr sz="4800" dirty="0" err="1"/>
              <a:t>جزء</a:t>
            </a:r>
            <a:r>
              <a:rPr sz="4800" dirty="0"/>
              <a:t> </a:t>
            </a:r>
            <a:r>
              <a:rPr sz="4800" dirty="0" err="1"/>
              <a:t>ثابت</a:t>
            </a:r>
            <a:r>
              <a:rPr sz="4800" dirty="0"/>
              <a:t> </a:t>
            </a:r>
            <a:r>
              <a:rPr sz="4800" dirty="0" err="1"/>
              <a:t>للاستثمار</a:t>
            </a:r>
            <a:r>
              <a:rPr sz="4800" dirty="0"/>
              <a:t>.</a:t>
            </a:r>
          </a:p>
          <a:p>
            <a:pPr algn="r" rtl="1"/>
            <a:r>
              <a:rPr sz="4800" dirty="0"/>
              <a:t>• </a:t>
            </a:r>
            <a:r>
              <a:rPr sz="4800" dirty="0" err="1"/>
              <a:t>سداد</a:t>
            </a:r>
            <a:r>
              <a:rPr sz="4800" dirty="0"/>
              <a:t> </a:t>
            </a:r>
            <a:r>
              <a:rPr sz="4800" dirty="0" err="1"/>
              <a:t>الديون</a:t>
            </a:r>
            <a:r>
              <a:rPr sz="4800" dirty="0"/>
              <a:t> </a:t>
            </a:r>
            <a:r>
              <a:rPr sz="4800" dirty="0" err="1"/>
              <a:t>إن</a:t>
            </a:r>
            <a:r>
              <a:rPr sz="4800" dirty="0"/>
              <a:t> </a:t>
            </a:r>
            <a:r>
              <a:rPr sz="4800" dirty="0" err="1"/>
              <a:t>وجدت</a:t>
            </a:r>
            <a:r>
              <a:rPr sz="4800" dirty="0"/>
              <a:t>.</a:t>
            </a:r>
          </a:p>
          <a:p>
            <a:pPr algn="r" rtl="1"/>
            <a:r>
              <a:rPr sz="4800" dirty="0"/>
              <a:t>• </a:t>
            </a:r>
            <a:r>
              <a:rPr sz="4800" dirty="0" err="1"/>
              <a:t>وجود</a:t>
            </a:r>
            <a:r>
              <a:rPr sz="4800" dirty="0"/>
              <a:t> </a:t>
            </a:r>
            <a:r>
              <a:rPr sz="4800" dirty="0" err="1"/>
              <a:t>صندوق</a:t>
            </a:r>
            <a:r>
              <a:rPr sz="4800" dirty="0"/>
              <a:t> </a:t>
            </a:r>
            <a:r>
              <a:rPr sz="4800" dirty="0" err="1"/>
              <a:t>طوارئ</a:t>
            </a:r>
            <a:r>
              <a:rPr sz="48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98" y="2380342"/>
            <a:ext cx="2428304" cy="32221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299" y="572165"/>
            <a:ext cx="7895771" cy="709865"/>
          </a:xfrm>
        </p:spPr>
        <p:txBody>
          <a:bodyPr/>
          <a:lstStyle/>
          <a:p>
            <a:pPr algn="r" rtl="1"/>
            <a:r>
              <a:rPr sz="6000" dirty="0" err="1">
                <a:solidFill>
                  <a:schemeClr val="tx1"/>
                </a:solidFill>
              </a:rPr>
              <a:t>اختيار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أدوات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الاستثمار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المناسبة</a:t>
            </a:r>
            <a:endParaRPr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5810" y="2489200"/>
            <a:ext cx="6345260" cy="3824514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r" rtl="1"/>
            <a:r>
              <a:rPr sz="4400" dirty="0"/>
              <a:t>• الأسهم: أرباح طويلة المدى.</a:t>
            </a:r>
          </a:p>
          <a:p>
            <a:pPr algn="r" rtl="1"/>
            <a:r>
              <a:rPr sz="4400" dirty="0"/>
              <a:t>• الصناديق الاستثمارية: مناسبة للمبتدئين.</a:t>
            </a:r>
          </a:p>
          <a:p>
            <a:pPr algn="r" rtl="1"/>
            <a:r>
              <a:rPr sz="4400" dirty="0"/>
              <a:t>• المشاريع الصغيرة.</a:t>
            </a:r>
          </a:p>
          <a:p>
            <a:pPr algn="r" rtl="1"/>
            <a:r>
              <a:rPr sz="4400" dirty="0"/>
              <a:t>• الذهب والعقارات.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9200"/>
            <a:ext cx="2467428" cy="38245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841" y="609601"/>
            <a:ext cx="6774022" cy="1018180"/>
          </a:xfrm>
        </p:spPr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تنويع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الاستثمار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وتقليل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المخاطر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361412" y="2063209"/>
            <a:ext cx="5917679" cy="861420"/>
          </a:xfrm>
        </p:spPr>
        <p:txBody>
          <a:bodyPr>
            <a:noAutofit/>
          </a:bodyPr>
          <a:lstStyle/>
          <a:p>
            <a:pPr algn="r" rtl="1"/>
            <a:r>
              <a:rPr sz="4400" dirty="0"/>
              <a:t>• </a:t>
            </a:r>
            <a:r>
              <a:rPr sz="4400" dirty="0" err="1"/>
              <a:t>توزيع</a:t>
            </a:r>
            <a:r>
              <a:rPr sz="4400" dirty="0"/>
              <a:t> </a:t>
            </a:r>
            <a:r>
              <a:rPr sz="4400" dirty="0" err="1"/>
              <a:t>الأموال</a:t>
            </a:r>
            <a:r>
              <a:rPr sz="4400" dirty="0"/>
              <a:t> </a:t>
            </a:r>
            <a:r>
              <a:rPr sz="4400" dirty="0" err="1"/>
              <a:t>على</a:t>
            </a:r>
            <a:r>
              <a:rPr sz="4400" dirty="0"/>
              <a:t> </a:t>
            </a:r>
            <a:r>
              <a:rPr sz="4400" dirty="0" err="1"/>
              <a:t>عدة</a:t>
            </a:r>
            <a:r>
              <a:rPr sz="4400" dirty="0"/>
              <a:t> </a:t>
            </a:r>
            <a:r>
              <a:rPr sz="4400" dirty="0" err="1"/>
              <a:t>أدوات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حماية</a:t>
            </a:r>
            <a:r>
              <a:rPr sz="4400" dirty="0"/>
              <a:t> </a:t>
            </a:r>
            <a:r>
              <a:rPr sz="4400" dirty="0" err="1"/>
              <a:t>رأس</a:t>
            </a:r>
            <a:r>
              <a:rPr sz="4400" dirty="0"/>
              <a:t> </a:t>
            </a:r>
            <a:r>
              <a:rPr sz="4400" dirty="0" err="1"/>
              <a:t>المال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الاستثمار</a:t>
            </a:r>
            <a:r>
              <a:rPr sz="4400" dirty="0"/>
              <a:t> </a:t>
            </a:r>
            <a:r>
              <a:rPr sz="4400" dirty="0" err="1"/>
              <a:t>التدريجي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تجنب</a:t>
            </a:r>
            <a:r>
              <a:rPr sz="4400" dirty="0"/>
              <a:t> </a:t>
            </a:r>
            <a:r>
              <a:rPr sz="4400" dirty="0" err="1"/>
              <a:t>القرارات</a:t>
            </a:r>
            <a:r>
              <a:rPr sz="4400" dirty="0"/>
              <a:t> </a:t>
            </a:r>
            <a:r>
              <a:rPr sz="4400" dirty="0" err="1"/>
              <a:t>العاطفية</a:t>
            </a:r>
            <a:r>
              <a:rPr sz="44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86" y="1959429"/>
            <a:ext cx="2685143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0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712" y="927098"/>
            <a:ext cx="6343672" cy="709865"/>
          </a:xfrm>
        </p:spPr>
        <p:txBody>
          <a:bodyPr/>
          <a:lstStyle/>
          <a:p>
            <a:pPr algn="r" rtl="1"/>
            <a:r>
              <a:rPr sz="6000" dirty="0" err="1">
                <a:solidFill>
                  <a:schemeClr val="tx1"/>
                </a:solidFill>
              </a:rPr>
              <a:t>التعلم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المستمر</a:t>
            </a:r>
            <a:r>
              <a:rPr sz="6000" dirty="0">
                <a:solidFill>
                  <a:schemeClr val="tx1"/>
                </a:solidFill>
              </a:rPr>
              <a:t> </a:t>
            </a:r>
            <a:r>
              <a:rPr sz="6000" dirty="0" err="1">
                <a:solidFill>
                  <a:schemeClr val="tx1"/>
                </a:solidFill>
              </a:rPr>
              <a:t>والمتابعة</a:t>
            </a:r>
            <a:endParaRPr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8725" y="2706915"/>
            <a:ext cx="6345260" cy="35306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sz="4400" dirty="0"/>
              <a:t>• </a:t>
            </a:r>
            <a:r>
              <a:rPr sz="4400" dirty="0" err="1"/>
              <a:t>متابعة</a:t>
            </a:r>
            <a:r>
              <a:rPr sz="4400" dirty="0"/>
              <a:t> </a:t>
            </a:r>
            <a:r>
              <a:rPr sz="4400" dirty="0" err="1"/>
              <a:t>السوق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تقييم</a:t>
            </a:r>
            <a:r>
              <a:rPr sz="4400" dirty="0"/>
              <a:t> </a:t>
            </a:r>
            <a:r>
              <a:rPr sz="4400" dirty="0" err="1"/>
              <a:t>المحفظة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التعلم</a:t>
            </a:r>
            <a:r>
              <a:rPr sz="4400" dirty="0"/>
              <a:t> </a:t>
            </a:r>
            <a:r>
              <a:rPr sz="4400" dirty="0" err="1"/>
              <a:t>المستمر</a:t>
            </a:r>
            <a:r>
              <a:rPr sz="4400" dirty="0"/>
              <a:t>.</a:t>
            </a:r>
          </a:p>
          <a:p>
            <a:pPr algn="r" rtl="1"/>
            <a:r>
              <a:rPr sz="4400" dirty="0"/>
              <a:t>• </a:t>
            </a:r>
            <a:r>
              <a:rPr sz="4400" dirty="0" err="1"/>
              <a:t>الصبر</a:t>
            </a:r>
            <a:r>
              <a:rPr sz="4400" dirty="0"/>
              <a:t> </a:t>
            </a:r>
            <a:r>
              <a:rPr sz="4400" dirty="0" err="1"/>
              <a:t>مفتاح</a:t>
            </a:r>
            <a:r>
              <a:rPr sz="4400" dirty="0"/>
              <a:t> </a:t>
            </a:r>
            <a:r>
              <a:rPr sz="4400" dirty="0" err="1"/>
              <a:t>النجاح</a:t>
            </a:r>
            <a:r>
              <a:rPr sz="44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6963"/>
            <a:ext cx="4958998" cy="343444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84</TotalTime>
  <Words>175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Ion Boardroom</vt:lpstr>
      <vt:lpstr>مشروع أسس الاستثمار للشباب </vt:lpstr>
      <vt:lpstr>لماذا يجب على الشباب البدء بالاستثمار مبكرً؟</vt:lpstr>
      <vt:lpstr>تحديد الأهداف المالية</vt:lpstr>
      <vt:lpstr>إدارة المال قبل الاستثمار</vt:lpstr>
      <vt:lpstr>اختيار أدوات الاستثمار المناسبة</vt:lpstr>
      <vt:lpstr>تنويع الاستثمار وتقليل المخاطر</vt:lpstr>
      <vt:lpstr>التعلم المستمر والمتابعة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مشروع أسس الاستثمار للشباب</dc:title>
  <dc:subject/>
  <dc:creator>user</dc:creator>
  <cp:keywords/>
  <dc:description>generated using python-pptx</dc:description>
  <cp:lastModifiedBy>hisham hudaiib</cp:lastModifiedBy>
  <cp:revision>9</cp:revision>
  <dcterms:created xsi:type="dcterms:W3CDTF">2013-01-27T09:14:16Z</dcterms:created>
  <dcterms:modified xsi:type="dcterms:W3CDTF">2025-11-24T14:58:23Z</dcterms:modified>
  <cp:category/>
</cp:coreProperties>
</file>