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730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3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31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64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460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74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41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47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0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67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143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8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 للشباب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بالاعتماد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مبادئ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المستدام</a:t>
            </a:r>
            <a:endParaRPr dirty="0"/>
          </a:p>
          <a:p>
            <a:endParaRPr dirty="0"/>
          </a:p>
          <a:p>
            <a:r>
              <a:rPr dirty="0" err="1"/>
              <a:t>إعداد</a:t>
            </a:r>
            <a:r>
              <a:rPr dirty="0"/>
              <a:t> </a:t>
            </a:r>
            <a:r>
              <a:rPr dirty="0" err="1"/>
              <a:t>الطالب</a:t>
            </a:r>
            <a:r>
              <a:rPr lang="en-US" dirty="0"/>
              <a:t>: </a:t>
            </a:r>
            <a:r>
              <a:rPr lang="ar-JO" dirty="0"/>
              <a:t>يوسف فريج</a:t>
            </a:r>
            <a:endParaRPr dirty="0"/>
          </a:p>
          <a:p>
            <a:endParaRPr dirty="0"/>
          </a:p>
          <a:p>
            <a:r>
              <a:rPr dirty="0" err="1"/>
              <a:t>هذا</a:t>
            </a:r>
            <a:r>
              <a:rPr dirty="0"/>
              <a:t> </a:t>
            </a:r>
            <a:r>
              <a:rPr dirty="0" err="1"/>
              <a:t>العرض</a:t>
            </a:r>
            <a:r>
              <a:rPr dirty="0"/>
              <a:t> </a:t>
            </a:r>
            <a:r>
              <a:rPr dirty="0" err="1"/>
              <a:t>يوضّح</a:t>
            </a:r>
            <a:r>
              <a:rPr dirty="0"/>
              <a:t> </a:t>
            </a:r>
            <a:r>
              <a:rPr dirty="0" err="1"/>
              <a:t>أهم</a:t>
            </a:r>
            <a:r>
              <a:rPr dirty="0"/>
              <a:t> </a:t>
            </a:r>
            <a:r>
              <a:rPr dirty="0" err="1"/>
              <a:t>الأسس</a:t>
            </a:r>
            <a:r>
              <a:rPr dirty="0"/>
              <a:t> </a:t>
            </a:r>
            <a:r>
              <a:rPr dirty="0" err="1"/>
              <a:t>التي</a:t>
            </a:r>
            <a:r>
              <a:rPr dirty="0"/>
              <a:t> </a:t>
            </a:r>
            <a:r>
              <a:rPr dirty="0" err="1"/>
              <a:t>تساعد</a:t>
            </a:r>
            <a:r>
              <a:rPr dirty="0"/>
              <a:t> </a:t>
            </a:r>
            <a:r>
              <a:rPr dirty="0" err="1"/>
              <a:t>الشباب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اتخاذ</a:t>
            </a:r>
            <a:r>
              <a:rPr dirty="0"/>
              <a:t> </a:t>
            </a:r>
            <a:r>
              <a:rPr dirty="0" err="1"/>
              <a:t>قرارات</a:t>
            </a:r>
            <a:r>
              <a:rPr dirty="0"/>
              <a:t> </a:t>
            </a:r>
            <a:r>
              <a:rPr dirty="0" err="1"/>
              <a:t>استثمارية</a:t>
            </a:r>
            <a:r>
              <a:rPr dirty="0"/>
              <a:t> </a:t>
            </a:r>
            <a:r>
              <a:rPr dirty="0" err="1"/>
              <a:t>سليمة</a:t>
            </a:r>
            <a:r>
              <a:rPr dirty="0"/>
              <a:t> </a:t>
            </a:r>
            <a:r>
              <a:rPr dirty="0" err="1"/>
              <a:t>وتجنب</a:t>
            </a:r>
            <a:r>
              <a:rPr dirty="0"/>
              <a:t> </a:t>
            </a:r>
            <a:r>
              <a:rPr dirty="0" err="1"/>
              <a:t>الأخطاء</a:t>
            </a:r>
            <a:r>
              <a:rPr dirty="0"/>
              <a:t> </a:t>
            </a:r>
            <a:r>
              <a:rPr dirty="0" err="1"/>
              <a:t>الشائعة</a:t>
            </a:r>
            <a:r>
              <a:rPr dirty="0"/>
              <a:t> </a:t>
            </a:r>
            <a:r>
              <a:rPr dirty="0" err="1"/>
              <a:t>التي</a:t>
            </a:r>
            <a:r>
              <a:rPr dirty="0"/>
              <a:t> </a:t>
            </a:r>
            <a:r>
              <a:rPr dirty="0" err="1"/>
              <a:t>يقع</a:t>
            </a:r>
            <a:r>
              <a:rPr dirty="0"/>
              <a:t> </a:t>
            </a:r>
            <a:r>
              <a:rPr dirty="0" err="1"/>
              <a:t>فيها</a:t>
            </a:r>
            <a:r>
              <a:rPr dirty="0"/>
              <a:t> </a:t>
            </a:r>
            <a:r>
              <a:rPr dirty="0" err="1"/>
              <a:t>الكثير</a:t>
            </a:r>
            <a:r>
              <a:rPr dirty="0"/>
              <a:t> </a:t>
            </a:r>
            <a:r>
              <a:rPr dirty="0" err="1"/>
              <a:t>بسبب</a:t>
            </a:r>
            <a:r>
              <a:rPr dirty="0"/>
              <a:t> </a:t>
            </a:r>
            <a:r>
              <a:rPr dirty="0" err="1"/>
              <a:t>التسرّع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قلة</a:t>
            </a:r>
            <a:r>
              <a:rPr dirty="0"/>
              <a:t> </a:t>
            </a:r>
            <a:r>
              <a:rPr dirty="0" err="1"/>
              <a:t>الخبرة</a:t>
            </a:r>
            <a:r>
              <a:rPr dirty="0"/>
              <a:t>.</a:t>
            </a:r>
          </a:p>
        </p:txBody>
      </p:sp>
      <p:pic>
        <p:nvPicPr>
          <p:cNvPr id="1026" name="Picture 2" descr="كيفية وضع خطة مالية لتحقيق أهداف مشروعك وضمان استمراريته - محاسب رقمي">
            <a:extLst>
              <a:ext uri="{FF2B5EF4-FFF2-40B4-BE49-F238E27FC236}">
                <a16:creationId xmlns:a16="http://schemas.microsoft.com/office/drawing/2014/main" id="{1908CD2B-B15C-5139-7186-C641B0002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702" y="1143000"/>
            <a:ext cx="4048298" cy="2697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فرصة حقيقية لبناء مستقبل مالي قوي إذا تمت ممارسته بالشكل الصحيح. من خلال اتباع الأسس المستدامة، يستطيع الشاب تحقيق نتائج أفضل وتجنب خسائر كبيرة.</a:t>
            </a:r>
          </a:p>
          <a:p>
            <a:endParaRPr/>
          </a:p>
          <a:p>
            <a:r>
              <a:t>وتذكر دائمًا أن الاستثمار رحلة طويلة تحتاج إلى صبر، معرفة، وتخطيط.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أصبحت التكنولوجيا الحديثة تفتح أبوابًا واسعة للشباب للدخول إلى عالم الاستثمار بسهولة، سواء من خلال منصات التداول أو المشاريع الرقمية أو التجارة الإلكترونية.</a:t>
            </a:r>
          </a:p>
          <a:p>
            <a:endParaRPr/>
          </a:p>
          <a:p>
            <a:r>
              <a:t>لكن رغم هذه السهولة، ما زال كثير من الشباب يدخلون دون وعي أو خبرة كافية، فتكون النتيجة خسائر قد تُحبطهم من أول تجربة.</a:t>
            </a:r>
          </a:p>
          <a:p>
            <a:endParaRPr/>
          </a:p>
          <a:p>
            <a:r>
              <a:t>هذا العرض يساعد في تقديم الأسس الصحيحة التي يجب مراعاتها قبل البدء بأي مشروع استثماري.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هو عملية توظيف الأموال بهدف تحقيق عائد في المستقبل. وهو ليس مجرد شراء شيء بهدف بيعه لاحقًا، بل هو عملية متكاملة تعتمد على الدراسة والتحليل.</a:t>
            </a:r>
          </a:p>
          <a:p>
            <a:endParaRPr/>
          </a:p>
          <a:p>
            <a:r>
              <a:t>الاستثمار المستدام يركز على تحقيق أرباح على المدى الطويل، مع تقليل المخاطر وبناء أساس مالي قوي.</a:t>
            </a:r>
          </a:p>
        </p:txBody>
      </p:sp>
      <p:pic>
        <p:nvPicPr>
          <p:cNvPr id="2050" name="Picture 2" descr="أهم النسب المالية لأصحاب الأعمال الصغيرة - FasterCapital">
            <a:extLst>
              <a:ext uri="{FF2B5EF4-FFF2-40B4-BE49-F238E27FC236}">
                <a16:creationId xmlns:a16="http://schemas.microsoft.com/office/drawing/2014/main" id="{BE996063-7419-70E4-CA78-08AD0F417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314305"/>
            <a:ext cx="4389120" cy="2543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يقع فيها الشباب عند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</a:t>
            </a:r>
            <a:r>
              <a:rPr dirty="0" err="1"/>
              <a:t>الدخول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الاستثمار</a:t>
            </a:r>
            <a:r>
              <a:rPr dirty="0"/>
              <a:t> </a:t>
            </a:r>
            <a:r>
              <a:rPr dirty="0" err="1"/>
              <a:t>بدافع</a:t>
            </a:r>
            <a:r>
              <a:rPr dirty="0"/>
              <a:t> </a:t>
            </a:r>
            <a:r>
              <a:rPr dirty="0" err="1"/>
              <a:t>التقليد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الإعلانات</a:t>
            </a:r>
            <a:r>
              <a:rPr dirty="0"/>
              <a:t> </a:t>
            </a:r>
            <a:r>
              <a:rPr dirty="0" err="1"/>
              <a:t>المضللة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عدم</a:t>
            </a:r>
            <a:r>
              <a:rPr dirty="0"/>
              <a:t> </a:t>
            </a:r>
            <a:r>
              <a:rPr dirty="0" err="1"/>
              <a:t>دراسة</a:t>
            </a:r>
            <a:r>
              <a:rPr dirty="0"/>
              <a:t> </a:t>
            </a:r>
            <a:r>
              <a:rPr dirty="0" err="1"/>
              <a:t>المشروع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بشكل</a:t>
            </a:r>
            <a:r>
              <a:rPr dirty="0"/>
              <a:t> </a:t>
            </a:r>
            <a:r>
              <a:rPr dirty="0" err="1"/>
              <a:t>كافٍ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الاعتماد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معلومات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موثوقة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آراء</a:t>
            </a:r>
            <a:r>
              <a:rPr dirty="0"/>
              <a:t> </a:t>
            </a:r>
            <a:r>
              <a:rPr dirty="0" err="1"/>
              <a:t>أصدقاء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التسرع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اتخاذ</a:t>
            </a:r>
            <a:r>
              <a:rPr dirty="0"/>
              <a:t> </a:t>
            </a:r>
            <a:r>
              <a:rPr dirty="0" err="1"/>
              <a:t>القرار</a:t>
            </a:r>
            <a:r>
              <a:rPr dirty="0"/>
              <a:t> </a:t>
            </a:r>
            <a:r>
              <a:rPr dirty="0" err="1"/>
              <a:t>دون</a:t>
            </a:r>
            <a:r>
              <a:rPr dirty="0"/>
              <a:t> </a:t>
            </a:r>
            <a:r>
              <a:rPr dirty="0" err="1"/>
              <a:t>تحليل</a:t>
            </a:r>
            <a:r>
              <a:rPr dirty="0"/>
              <a:t> </a:t>
            </a:r>
            <a:r>
              <a:rPr dirty="0" err="1"/>
              <a:t>البيانات</a:t>
            </a:r>
            <a:r>
              <a:rPr dirty="0"/>
              <a:t>.</a:t>
            </a:r>
          </a:p>
          <a:p>
            <a:r>
              <a:rPr dirty="0"/>
              <a:t>• </a:t>
            </a:r>
            <a:r>
              <a:rPr dirty="0" err="1"/>
              <a:t>وضع</a:t>
            </a:r>
            <a:r>
              <a:rPr dirty="0"/>
              <a:t> </a:t>
            </a:r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رأس</a:t>
            </a:r>
            <a:r>
              <a:rPr dirty="0"/>
              <a:t> </a:t>
            </a:r>
            <a:r>
              <a:rPr dirty="0" err="1"/>
              <a:t>المال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مشروع</a:t>
            </a:r>
            <a:r>
              <a:rPr dirty="0"/>
              <a:t> </a:t>
            </a:r>
            <a:r>
              <a:rPr dirty="0" err="1"/>
              <a:t>واحد</a:t>
            </a:r>
            <a:r>
              <a:rPr dirty="0"/>
              <a:t>، </a:t>
            </a:r>
            <a:r>
              <a:rPr dirty="0" err="1"/>
              <a:t>مما</a:t>
            </a:r>
            <a:r>
              <a:rPr dirty="0"/>
              <a:t> </a:t>
            </a:r>
            <a:r>
              <a:rPr dirty="0" err="1"/>
              <a:t>يجعل</a:t>
            </a:r>
            <a:r>
              <a:rPr dirty="0"/>
              <a:t> </a:t>
            </a:r>
            <a:r>
              <a:rPr dirty="0" err="1"/>
              <a:t>الخسارة</a:t>
            </a:r>
            <a:r>
              <a:rPr dirty="0"/>
              <a:t> </a:t>
            </a:r>
            <a:r>
              <a:rPr dirty="0" err="1"/>
              <a:t>كاملة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حال</a:t>
            </a:r>
            <a:r>
              <a:rPr dirty="0"/>
              <a:t> </a:t>
            </a:r>
            <a:r>
              <a:rPr dirty="0" err="1"/>
              <a:t>فشل</a:t>
            </a:r>
            <a:r>
              <a:rPr dirty="0"/>
              <a:t> </a:t>
            </a:r>
            <a:r>
              <a:rPr dirty="0" err="1"/>
              <a:t>المشروع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الاستثمار المستدام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الاستثمار المستدام هو أسلوب يعتمد على التوازن بين العائد والمخاطرة، مع الأخذ بعين الاعتبار القدرة على الاستمرار والتوسع.</a:t>
            </a:r>
          </a:p>
          <a:p>
            <a:endParaRPr/>
          </a:p>
          <a:p>
            <a:r>
              <a:t>يرتكز هذا النوع من الاستثمار على:</a:t>
            </a:r>
          </a:p>
          <a:p>
            <a:r>
              <a:t>• رؤية طويلة الأمد.</a:t>
            </a:r>
          </a:p>
          <a:p>
            <a:r>
              <a:t>• استخدام الموارد المالية بحكمة.</a:t>
            </a:r>
          </a:p>
          <a:p>
            <a:r>
              <a:t>• اختيار المشاريع التي يمكن تطويرها مستقبلًا.</a:t>
            </a:r>
          </a:p>
          <a:p>
            <a:r>
              <a:t>• تقييم المخاطر ووضع خطط بديلة.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التخطيط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التخطيط يعد أول خطوة في طريق الاستثمار الناجح، ويتضمن:</a:t>
            </a:r>
          </a:p>
          <a:p>
            <a:r>
              <a:t>• تحديد الأهداف قصيرة وطويلة المدى.</a:t>
            </a:r>
          </a:p>
          <a:p>
            <a:r>
              <a:t>• معرفة حجم رأس المال المتاح.</a:t>
            </a:r>
          </a:p>
          <a:p>
            <a:r>
              <a:t>• تقدير نسبة الخسارة الممكن قبولها.</a:t>
            </a:r>
          </a:p>
          <a:p>
            <a:r>
              <a:t>• مقارنة الخيارات الاستثمارية المتاحة واختيار الأنسب.</a:t>
            </a:r>
          </a:p>
          <a:p>
            <a:r>
              <a:t>• وضع خطة مالية مدروسة لتوزيع الموارد.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إدارة المخاطر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إدارة المخاطر تساعد على حماية المستثمر من الخسائر الكبيرة، وتشمل:</a:t>
            </a:r>
          </a:p>
          <a:p>
            <a:r>
              <a:t>• عدم استثمار كامل المال بمكان واحد.</a:t>
            </a:r>
          </a:p>
          <a:p>
            <a:r>
              <a:t>• وضع جزء من المال كاحتياط للطوارئ.</a:t>
            </a:r>
          </a:p>
          <a:p>
            <a:r>
              <a:t>• دراسة احتمالات الخسارة قبل البدء.</a:t>
            </a:r>
          </a:p>
          <a:p>
            <a:r>
              <a:t>• مراقبة الاستثمار بشكل مستمر لاتخاذ إجراءات عند الحاجة.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الاستمرارية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الاستثمار الحقيقي يحتاج وقت، ولا يعطي نتائجه بسرعة.</a:t>
            </a:r>
          </a:p>
          <a:p>
            <a:endParaRPr/>
          </a:p>
          <a:p>
            <a:r>
              <a:t>من عناصر الاستمرارية:</a:t>
            </a:r>
          </a:p>
          <a:p>
            <a:r>
              <a:t>• متابعة المشروع وتطويره.</a:t>
            </a:r>
          </a:p>
          <a:p>
            <a:r>
              <a:t>• التعلم من التجارب السابقة.</a:t>
            </a:r>
          </a:p>
          <a:p>
            <a:r>
              <a:t>• الصبر وعدم التسرّع في البيع أو الانسحاب.</a:t>
            </a:r>
          </a:p>
          <a:p>
            <a:r>
              <a:t>• التكيف مع تغيرات السوق والعمل على تحسين الأداء.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أساس الاستثمار الناجح: المعرفة والمتابعة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المعرفة أساس كل خطوة صحيحة في عالم الاستثمار.</a:t>
            </a:r>
          </a:p>
          <a:p>
            <a:endParaRPr/>
          </a:p>
          <a:p>
            <a:r>
              <a:t>وتتضمن:</a:t>
            </a:r>
          </a:p>
          <a:p>
            <a:r>
              <a:t>• جمع المعلومات حول المشروع قبل البدء.</a:t>
            </a:r>
          </a:p>
          <a:p>
            <a:r>
              <a:t>• متابعة أخبار الاقتصاد والتغيرات السوقية.</a:t>
            </a:r>
          </a:p>
          <a:p>
            <a:r>
              <a:t>• الاستفادة من آراء الخبراء وذوي الخبرة.</a:t>
            </a:r>
          </a:p>
          <a:p>
            <a:r>
              <a:t>• مراجعة الأخطاء السابقة لتحسين القرارات المستقبلية.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521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أساس الاستثمار الناجح للشباب</vt:lpstr>
      <vt:lpstr>مقدمة</vt:lpstr>
      <vt:lpstr>ما هو الاستثمار؟</vt:lpstr>
      <vt:lpstr>أخطاء يقع فيها الشباب عند الاستثمار</vt:lpstr>
      <vt:lpstr>مفهوم الاستثمار المستدام</vt:lpstr>
      <vt:lpstr>أساس الاستثمار الناجح: التخطيط</vt:lpstr>
      <vt:lpstr>أساس الاستثمار الناجح: إدارة المخاطر</vt:lpstr>
      <vt:lpstr>أساس الاستثمار الناجح: الاستمرارية</vt:lpstr>
      <vt:lpstr>أساس الاستثمار الناجح: المعرفة والمتابعة</vt:lpstr>
      <vt:lpstr>الخاتمة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yousef fraij</cp:lastModifiedBy>
  <cp:revision>3</cp:revision>
  <dcterms:created xsi:type="dcterms:W3CDTF">2013-01-27T09:14:16Z</dcterms:created>
  <dcterms:modified xsi:type="dcterms:W3CDTF">2025-11-24T15:42:33Z</dcterms:modified>
  <cp:category/>
</cp:coreProperties>
</file>