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2" d="100"/>
          <a:sy n="102" d="100"/>
        </p:scale>
        <p:origin x="138"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97657A-3B61-493E-A218-7DB31A44613A}" type="datetimeFigureOut">
              <a:rPr lang="en-US" smtClean="0"/>
              <a:t>11/24/2025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62C3C6-3157-41CD-BB07-ED80D13F3943}" type="slidenum">
              <a:rPr lang="en-US" smtClean="0"/>
              <a:t>‹#›</a:t>
            </a:fld>
            <a:endParaRPr lang="en-US"/>
          </a:p>
        </p:txBody>
      </p:sp>
    </p:spTree>
    <p:extLst>
      <p:ext uri="{BB962C8B-B14F-4D97-AF65-F5344CB8AC3E}">
        <p14:creationId xmlns:p14="http://schemas.microsoft.com/office/powerpoint/2010/main" val="1414842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62C3C6-3157-41CD-BB07-ED80D13F3943}" type="slidenum">
              <a:rPr lang="en-US" smtClean="0"/>
              <a:t>6</a:t>
            </a:fld>
            <a:endParaRPr lang="en-US"/>
          </a:p>
        </p:txBody>
      </p:sp>
    </p:spTree>
    <p:extLst>
      <p:ext uri="{BB962C8B-B14F-4D97-AF65-F5344CB8AC3E}">
        <p14:creationId xmlns:p14="http://schemas.microsoft.com/office/powerpoint/2010/main" val="1141905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09B2B-70E1-F200-00A1-3AAEA22C31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E7587BC-E4EC-69C3-8C99-11706D0BD2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FC8969-7CA1-00DC-821D-9E1EA091A806}"/>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5" name="Footer Placeholder 4">
            <a:extLst>
              <a:ext uri="{FF2B5EF4-FFF2-40B4-BE49-F238E27FC236}">
                <a16:creationId xmlns:a16="http://schemas.microsoft.com/office/drawing/2014/main" id="{CC66A58C-D43D-5815-AA2C-A159A1013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EDF7D0-23FC-E9C7-7B2D-8BA64C3CF591}"/>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2647665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C867B-8E3A-0212-2F49-B5AE31033F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0F8312-6CDB-8E88-917B-34D10C1423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F9BD26-6502-CA34-04E6-EA62D83189FD}"/>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5" name="Footer Placeholder 4">
            <a:extLst>
              <a:ext uri="{FF2B5EF4-FFF2-40B4-BE49-F238E27FC236}">
                <a16:creationId xmlns:a16="http://schemas.microsoft.com/office/drawing/2014/main" id="{FE5AB588-1107-412F-97D7-522D8FB157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630FC1-317B-3A90-5171-CE4FABA0FF15}"/>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3419690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CAC0C8-CF2D-FA68-B791-09DBCDEABD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E592CFD-6EB2-13B5-02DB-2F9B6D862CE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49CDE1-6867-F799-6FCF-5BE6FDAF2B68}"/>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5" name="Footer Placeholder 4">
            <a:extLst>
              <a:ext uri="{FF2B5EF4-FFF2-40B4-BE49-F238E27FC236}">
                <a16:creationId xmlns:a16="http://schemas.microsoft.com/office/drawing/2014/main" id="{DFDFA808-CA82-E431-AF32-F382AC8500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CCB752-81F9-F49C-1917-EC02E95505D2}"/>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3081506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97E71-F487-F99F-528B-5EA6823B48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93EA8D-6ABC-5106-3594-0EC33517F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8BE3B2-3C40-06AF-470A-C31F934E7279}"/>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5" name="Footer Placeholder 4">
            <a:extLst>
              <a:ext uri="{FF2B5EF4-FFF2-40B4-BE49-F238E27FC236}">
                <a16:creationId xmlns:a16="http://schemas.microsoft.com/office/drawing/2014/main" id="{0093E9A7-2F7F-7E8A-D8CC-359CE54139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8ED884-3236-1C43-23A6-A1F3DF19D85E}"/>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335493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4FBC6-F6B4-1FE2-E069-81146AFF6E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8EB04E-81BC-FD8E-710A-9EC72AB812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41909E2-8DC5-EE17-DB4B-8C74D58111E0}"/>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5" name="Footer Placeholder 4">
            <a:extLst>
              <a:ext uri="{FF2B5EF4-FFF2-40B4-BE49-F238E27FC236}">
                <a16:creationId xmlns:a16="http://schemas.microsoft.com/office/drawing/2014/main" id="{2E921CAD-583A-AE21-4CF4-47306E2733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DCFBD1-9F03-7242-105D-204EC8AF99B1}"/>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2997706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11C1D-0507-1F01-9621-38F825FD35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DD2BB7-218A-5CA2-88CD-412B4E8BAC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114CB5-1658-1CA9-5CBA-9FE8504663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5AFDDD-8C31-3B34-C9E1-0B472EBDD8F4}"/>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6" name="Footer Placeholder 5">
            <a:extLst>
              <a:ext uri="{FF2B5EF4-FFF2-40B4-BE49-F238E27FC236}">
                <a16:creationId xmlns:a16="http://schemas.microsoft.com/office/drawing/2014/main" id="{6109E267-9E3F-2395-5441-9DE21D1656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3FE142-F6DB-AE6D-88BB-0AC81AC6DA2D}"/>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1093822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62364-3ABE-7D1D-9A6D-13C155FFD8C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B7B8B3E-3636-C0D4-2F33-498F6FE521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064AFF-6A61-3A4A-6ABB-3AA04FB963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5DBEAB-0769-FB29-BC0D-D5AE030781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8D551E-FFCF-262E-5E43-96607C8FD4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ED3CD2F-9F5E-B544-9A8D-3553E112525C}"/>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8" name="Footer Placeholder 7">
            <a:extLst>
              <a:ext uri="{FF2B5EF4-FFF2-40B4-BE49-F238E27FC236}">
                <a16:creationId xmlns:a16="http://schemas.microsoft.com/office/drawing/2014/main" id="{F7955444-2271-4288-93D8-56DAA8C197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E7C452B-C7FF-5E0B-AB3D-8D4AF53EF0AF}"/>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754477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F1EAA-BCF0-13E9-D43C-528D44E2D2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2742AE-4B91-2C5C-8197-7A8E563776C9}"/>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4" name="Footer Placeholder 3">
            <a:extLst>
              <a:ext uri="{FF2B5EF4-FFF2-40B4-BE49-F238E27FC236}">
                <a16:creationId xmlns:a16="http://schemas.microsoft.com/office/drawing/2014/main" id="{BD6BB817-8663-78BB-7211-3AA399DF793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4C0A8FE-CB0C-FF9B-46E2-371AFFB1CF4C}"/>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296907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BD1E08-2FCE-74DC-73A0-40C5AD839726}"/>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3" name="Footer Placeholder 2">
            <a:extLst>
              <a:ext uri="{FF2B5EF4-FFF2-40B4-BE49-F238E27FC236}">
                <a16:creationId xmlns:a16="http://schemas.microsoft.com/office/drawing/2014/main" id="{F067B040-5616-98C8-267E-1898EDED28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208200-41B4-F451-C397-CBECA8ACC112}"/>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155940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FA7DD-2D93-48BF-36D7-FFEC257848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30F54C-168A-DD79-AC40-1A1744EB21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02A5EF-A6CE-A8B6-9D86-0454EA4DBB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B25C8A-3B4F-D51E-9357-51AB254F8A3A}"/>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6" name="Footer Placeholder 5">
            <a:extLst>
              <a:ext uri="{FF2B5EF4-FFF2-40B4-BE49-F238E27FC236}">
                <a16:creationId xmlns:a16="http://schemas.microsoft.com/office/drawing/2014/main" id="{CC6A18D5-047A-04D8-1ABC-DC75CCBE58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64BA1-DCC8-AFFA-6763-8EAA4020C57F}"/>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1264581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1CFA8-F263-B728-F7FF-276EED7F2B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3AF29F-15B4-769E-724C-7CF47A8222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7BA998-CD8E-2B8E-1422-E39345DA7C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2D58E5-A053-2E91-7EED-B84DD64EB652}"/>
              </a:ext>
            </a:extLst>
          </p:cNvPr>
          <p:cNvSpPr>
            <a:spLocks noGrp="1"/>
          </p:cNvSpPr>
          <p:nvPr>
            <p:ph type="dt" sz="half" idx="10"/>
          </p:nvPr>
        </p:nvSpPr>
        <p:spPr/>
        <p:txBody>
          <a:bodyPr/>
          <a:lstStyle/>
          <a:p>
            <a:fld id="{E097AD07-34E3-4795-901C-10EBCC3C6C5B}" type="datetimeFigureOut">
              <a:rPr lang="en-US" smtClean="0"/>
              <a:t>11/24/2025</a:t>
            </a:fld>
            <a:endParaRPr lang="en-US"/>
          </a:p>
        </p:txBody>
      </p:sp>
      <p:sp>
        <p:nvSpPr>
          <p:cNvPr id="6" name="Footer Placeholder 5">
            <a:extLst>
              <a:ext uri="{FF2B5EF4-FFF2-40B4-BE49-F238E27FC236}">
                <a16:creationId xmlns:a16="http://schemas.microsoft.com/office/drawing/2014/main" id="{01A9B85C-55BF-27F5-D601-FE487BC1E3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A9ADA4-AFEA-2AC7-C7A0-A75E3EB17B6E}"/>
              </a:ext>
            </a:extLst>
          </p:cNvPr>
          <p:cNvSpPr>
            <a:spLocks noGrp="1"/>
          </p:cNvSpPr>
          <p:nvPr>
            <p:ph type="sldNum" sz="quarter" idx="12"/>
          </p:nvPr>
        </p:nvSpPr>
        <p:spPr/>
        <p:txBody>
          <a:bodyPr/>
          <a:lstStyle/>
          <a:p>
            <a:fld id="{5ECD974F-4814-42CE-B6B7-F20BC43BEF01}" type="slidenum">
              <a:rPr lang="en-US" smtClean="0"/>
              <a:t>‹#›</a:t>
            </a:fld>
            <a:endParaRPr lang="en-US"/>
          </a:p>
        </p:txBody>
      </p:sp>
    </p:spTree>
    <p:extLst>
      <p:ext uri="{BB962C8B-B14F-4D97-AF65-F5344CB8AC3E}">
        <p14:creationId xmlns:p14="http://schemas.microsoft.com/office/powerpoint/2010/main" val="3496762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C074B2-1303-88F0-1863-EEF4A7A97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586AEF-0DDB-DC6E-CD93-233DD25CE0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2A8FC8-8AB8-889E-92D4-54B33FDD91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97AD07-34E3-4795-901C-10EBCC3C6C5B}" type="datetimeFigureOut">
              <a:rPr lang="en-US" smtClean="0"/>
              <a:t>11/24/2025</a:t>
            </a:fld>
            <a:endParaRPr lang="en-US"/>
          </a:p>
        </p:txBody>
      </p:sp>
      <p:sp>
        <p:nvSpPr>
          <p:cNvPr id="5" name="Footer Placeholder 4">
            <a:extLst>
              <a:ext uri="{FF2B5EF4-FFF2-40B4-BE49-F238E27FC236}">
                <a16:creationId xmlns:a16="http://schemas.microsoft.com/office/drawing/2014/main" id="{1A4A87D8-B00C-6AAE-898C-B4844CBCF8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CFE9BC-D1DF-F849-88BA-3A172E19D8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CD974F-4814-42CE-B6B7-F20BC43BEF01}" type="slidenum">
              <a:rPr lang="en-US" smtClean="0"/>
              <a:t>‹#›</a:t>
            </a:fld>
            <a:endParaRPr lang="en-US"/>
          </a:p>
        </p:txBody>
      </p:sp>
    </p:spTree>
    <p:extLst>
      <p:ext uri="{BB962C8B-B14F-4D97-AF65-F5344CB8AC3E}">
        <p14:creationId xmlns:p14="http://schemas.microsoft.com/office/powerpoint/2010/main" val="2435619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81E62-12FE-9D84-6C5D-D409B017B290}"/>
              </a:ext>
            </a:extLst>
          </p:cNvPr>
          <p:cNvSpPr>
            <a:spLocks noGrp="1"/>
          </p:cNvSpPr>
          <p:nvPr>
            <p:ph type="ctrTitle"/>
          </p:nvPr>
        </p:nvSpPr>
        <p:spPr/>
        <p:txBody>
          <a:bodyPr>
            <a:normAutofit/>
          </a:bodyPr>
          <a:lstStyle/>
          <a:p>
            <a:r>
              <a:rPr lang="ar-JO" dirty="0"/>
              <a:t>لخلايا الجذعية وأنواعها</a:t>
            </a:r>
            <a:endParaRPr lang="en-US" dirty="0"/>
          </a:p>
        </p:txBody>
      </p:sp>
      <p:sp>
        <p:nvSpPr>
          <p:cNvPr id="3" name="Subtitle 2">
            <a:extLst>
              <a:ext uri="{FF2B5EF4-FFF2-40B4-BE49-F238E27FC236}">
                <a16:creationId xmlns:a16="http://schemas.microsoft.com/office/drawing/2014/main" id="{2F405018-7000-EA06-3B9A-581545AFEE42}"/>
              </a:ext>
            </a:extLst>
          </p:cNvPr>
          <p:cNvSpPr>
            <a:spLocks noGrp="1"/>
          </p:cNvSpPr>
          <p:nvPr>
            <p:ph type="subTitle" idx="1"/>
          </p:nvPr>
        </p:nvSpPr>
        <p:spPr/>
        <p:txBody>
          <a:bodyPr/>
          <a:lstStyle/>
          <a:p>
            <a:r>
              <a:rPr lang="en-US" dirty="0"/>
              <a:t>By basel khater</a:t>
            </a:r>
          </a:p>
        </p:txBody>
      </p:sp>
    </p:spTree>
    <p:extLst>
      <p:ext uri="{BB962C8B-B14F-4D97-AF65-F5344CB8AC3E}">
        <p14:creationId xmlns:p14="http://schemas.microsoft.com/office/powerpoint/2010/main" val="1994077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6176C-CA83-29E9-C821-6E7F8D6D9B76}"/>
              </a:ext>
            </a:extLst>
          </p:cNvPr>
          <p:cNvSpPr>
            <a:spLocks noGrp="1"/>
          </p:cNvSpPr>
          <p:nvPr>
            <p:ph type="ctrTitle"/>
          </p:nvPr>
        </p:nvSpPr>
        <p:spPr>
          <a:xfrm>
            <a:off x="1520952" y="-112077"/>
            <a:ext cx="9144000" cy="2387600"/>
          </a:xfrm>
        </p:spPr>
        <p:txBody>
          <a:bodyPr/>
          <a:lstStyle/>
          <a:p>
            <a:r>
              <a:rPr lang="ar-JO" dirty="0"/>
              <a:t>خاتمة</a:t>
            </a:r>
            <a:endParaRPr lang="en-US" dirty="0"/>
          </a:p>
        </p:txBody>
      </p:sp>
      <p:sp>
        <p:nvSpPr>
          <p:cNvPr id="3" name="Subtitle 2">
            <a:extLst>
              <a:ext uri="{FF2B5EF4-FFF2-40B4-BE49-F238E27FC236}">
                <a16:creationId xmlns:a16="http://schemas.microsoft.com/office/drawing/2014/main" id="{29E282DC-E5DB-5A57-0F32-A5515D8A404E}"/>
              </a:ext>
            </a:extLst>
          </p:cNvPr>
          <p:cNvSpPr>
            <a:spLocks noGrp="1"/>
          </p:cNvSpPr>
          <p:nvPr>
            <p:ph type="subTitle" idx="1"/>
          </p:nvPr>
        </p:nvSpPr>
        <p:spPr>
          <a:xfrm>
            <a:off x="1524000" y="3017520"/>
            <a:ext cx="9144000" cy="2240280"/>
          </a:xfrm>
        </p:spPr>
        <p:txBody>
          <a:bodyPr/>
          <a:lstStyle/>
          <a:p>
            <a:r>
              <a:rPr lang="ar-JO" dirty="0"/>
              <a:t>ُعد الخلايا الجذعية المستخرجة من الأسنان مصدرًا واعدًا يمتاز بخصائص فريدة تجعلها ذات أهمية كبيرة في مجالات الطب التجديدي. ورغم أن العديد من التطبيقات ما تزال في طور البحث، فإن النتائج الحالية مبشرة وتشير إلى إمكانية إحداث نقلة نوعية في علاج الأمراض وبناء أنسجة جديدة في المستقبل.</a:t>
            </a:r>
            <a:endParaRPr lang="en-US" dirty="0"/>
          </a:p>
        </p:txBody>
      </p:sp>
      <p:sp>
        <p:nvSpPr>
          <p:cNvPr id="5" name="TextBox 4">
            <a:extLst>
              <a:ext uri="{FF2B5EF4-FFF2-40B4-BE49-F238E27FC236}">
                <a16:creationId xmlns:a16="http://schemas.microsoft.com/office/drawing/2014/main" id="{297A9922-A7FA-4620-FA94-174E9380B42C}"/>
              </a:ext>
            </a:extLst>
          </p:cNvPr>
          <p:cNvSpPr txBox="1"/>
          <p:nvPr/>
        </p:nvSpPr>
        <p:spPr>
          <a:xfrm>
            <a:off x="8552020" y="6087588"/>
            <a:ext cx="3476582" cy="369332"/>
          </a:xfrm>
          <a:prstGeom prst="rect">
            <a:avLst/>
          </a:prstGeom>
          <a:noFill/>
        </p:spPr>
        <p:txBody>
          <a:bodyPr wrap="square">
            <a:spAutoFit/>
          </a:bodyPr>
          <a:lstStyle/>
          <a:p>
            <a:r>
              <a:rPr lang="en-US" dirty="0"/>
              <a:t>Made </a:t>
            </a:r>
            <a:r>
              <a:rPr lang="en-US" dirty="0" err="1"/>
              <a:t>by:Basel</a:t>
            </a:r>
            <a:r>
              <a:rPr lang="en-US" dirty="0"/>
              <a:t> khater</a:t>
            </a:r>
          </a:p>
        </p:txBody>
      </p:sp>
    </p:spTree>
    <p:extLst>
      <p:ext uri="{BB962C8B-B14F-4D97-AF65-F5344CB8AC3E}">
        <p14:creationId xmlns:p14="http://schemas.microsoft.com/office/powerpoint/2010/main" val="3368294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5AAF3-30E9-53FC-B5D2-B60CBAA60C01}"/>
              </a:ext>
            </a:extLst>
          </p:cNvPr>
          <p:cNvSpPr>
            <a:spLocks noGrp="1"/>
          </p:cNvSpPr>
          <p:nvPr>
            <p:ph type="title"/>
          </p:nvPr>
        </p:nvSpPr>
        <p:spPr/>
        <p:txBody>
          <a:bodyPr>
            <a:normAutofit/>
          </a:bodyPr>
          <a:lstStyle/>
          <a:p>
            <a:r>
              <a:rPr lang="ar-JO" dirty="0"/>
              <a:t>أولًا: مفهوم الخلايا الجذعية وأنواعها</a:t>
            </a:r>
            <a:br>
              <a:rPr lang="ar-JO" dirty="0"/>
            </a:br>
            <a:endParaRPr lang="en-US" dirty="0"/>
          </a:p>
        </p:txBody>
      </p:sp>
      <p:sp>
        <p:nvSpPr>
          <p:cNvPr id="3" name="Content Placeholder 2">
            <a:extLst>
              <a:ext uri="{FF2B5EF4-FFF2-40B4-BE49-F238E27FC236}">
                <a16:creationId xmlns:a16="http://schemas.microsoft.com/office/drawing/2014/main" id="{3DB694B9-4CE0-91BC-5226-4A4398BED4F9}"/>
              </a:ext>
            </a:extLst>
          </p:cNvPr>
          <p:cNvSpPr>
            <a:spLocks noGrp="1"/>
          </p:cNvSpPr>
          <p:nvPr>
            <p:ph idx="1"/>
          </p:nvPr>
        </p:nvSpPr>
        <p:spPr>
          <a:xfrm>
            <a:off x="838200" y="1825625"/>
            <a:ext cx="10515600" cy="2609215"/>
          </a:xfrm>
        </p:spPr>
        <p:txBody>
          <a:bodyPr/>
          <a:lstStyle/>
          <a:p>
            <a:r>
              <a:rPr lang="ar-JO" dirty="0"/>
              <a:t>الخلايا الجذعية هي خلايا غير متخصصة تمتلك القدرة على الانقسام المستمر والتحول إلى أنواع مختلفة من الخلايا المتخصصة. تنقسم الخلايا الجذعية إلى عدة أنواع رئيسية، من أبرزها: • الخلايا الجذعية الجنينية: عالية القدرة على التمايز، لكنها مثيرة للجدل بسبب مصادرها. • الخلايا الجذعية البالغة: موجودة في أنسجة الجسم المختلفة مثل نخاع العظام والجلد والدهون. • الخلايا الجذعية المستخرجة من الأسنان: وهي محور هذا التقرير.</a:t>
            </a:r>
            <a:endParaRPr lang="en-US" dirty="0"/>
          </a:p>
        </p:txBody>
      </p:sp>
    </p:spTree>
    <p:extLst>
      <p:ext uri="{BB962C8B-B14F-4D97-AF65-F5344CB8AC3E}">
        <p14:creationId xmlns:p14="http://schemas.microsoft.com/office/powerpoint/2010/main" val="2595213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A26DA-B9C8-EB6F-EF8C-601572A3A8D3}"/>
              </a:ext>
            </a:extLst>
          </p:cNvPr>
          <p:cNvSpPr>
            <a:spLocks noGrp="1"/>
          </p:cNvSpPr>
          <p:nvPr>
            <p:ph type="title"/>
          </p:nvPr>
        </p:nvSpPr>
        <p:spPr/>
        <p:txBody>
          <a:bodyPr/>
          <a:lstStyle/>
          <a:p>
            <a:r>
              <a:rPr lang="ar-JO" dirty="0"/>
              <a:t>ثانيًا: الخلايا الجذعية المستخرجة من الأسنان</a:t>
            </a:r>
            <a:endParaRPr lang="en-US" dirty="0"/>
          </a:p>
        </p:txBody>
      </p:sp>
      <p:sp>
        <p:nvSpPr>
          <p:cNvPr id="3" name="Content Placeholder 2">
            <a:extLst>
              <a:ext uri="{FF2B5EF4-FFF2-40B4-BE49-F238E27FC236}">
                <a16:creationId xmlns:a16="http://schemas.microsoft.com/office/drawing/2014/main" id="{FC6A2354-7BCF-51CA-8A21-73012A77203D}"/>
              </a:ext>
            </a:extLst>
          </p:cNvPr>
          <p:cNvSpPr>
            <a:spLocks noGrp="1"/>
          </p:cNvSpPr>
          <p:nvPr>
            <p:ph idx="1"/>
          </p:nvPr>
        </p:nvSpPr>
        <p:spPr/>
        <p:txBody>
          <a:bodyPr/>
          <a:lstStyle/>
          <a:p>
            <a:r>
              <a:rPr lang="ar-JO" dirty="0"/>
              <a:t>خصائصها الخلايا الجذعية السنيّة تُستخلص غالبًا من: • أسنان الأطفال اللبنية المتساقطة. • أضراس العقل المستخرجة جراحيًا. تمتاز بأنها: • سهلة الاستخراج مقارنة بمصادر أخرى مثل نخاع العظام. • غنية بالخلايا الجذعية البالغة التي يمكنها التحول إلى أنواع متعددة من الخلايا مثل خلايا العظام والغضاريف والأعصاب. • آمنة لكونها تُستخرج دون تدخل جائر. فوائدها الطبية المحتملة تشير الدراسات إلى إمكانية استخدام الخلايا الجذعية السنيّة في: • تجديد العظام وعلاج كسورها. • تجديد اللب السني وعلاج الأسنان المتضررة. • المساهمة في علاج أمراض عصبية كإصابات الأعصاب المحيطية. • دعم أبحاث علاج أمراض القلب والسكري مستقبلًا.</a:t>
            </a:r>
            <a:endParaRPr lang="en-US" dirty="0"/>
          </a:p>
        </p:txBody>
      </p:sp>
    </p:spTree>
    <p:extLst>
      <p:ext uri="{BB962C8B-B14F-4D97-AF65-F5344CB8AC3E}">
        <p14:creationId xmlns:p14="http://schemas.microsoft.com/office/powerpoint/2010/main" val="423019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00E8E-65CF-3D65-824A-43EB17607914}"/>
              </a:ext>
            </a:extLst>
          </p:cNvPr>
          <p:cNvSpPr>
            <a:spLocks noGrp="1"/>
          </p:cNvSpPr>
          <p:nvPr>
            <p:ph type="title"/>
          </p:nvPr>
        </p:nvSpPr>
        <p:spPr/>
        <p:txBody>
          <a:bodyPr/>
          <a:lstStyle/>
          <a:p>
            <a:r>
              <a:rPr lang="ar-JO" dirty="0"/>
              <a:t>ثالثًا: الفرق بين الخلايا الجذعية السنيّة والأنواع الأخرى</a:t>
            </a:r>
            <a:endParaRPr lang="en-US" dirty="0"/>
          </a:p>
        </p:txBody>
      </p:sp>
      <p:graphicFrame>
        <p:nvGraphicFramePr>
          <p:cNvPr id="4" name="Content Placeholder 3">
            <a:extLst>
              <a:ext uri="{FF2B5EF4-FFF2-40B4-BE49-F238E27FC236}">
                <a16:creationId xmlns:a16="http://schemas.microsoft.com/office/drawing/2014/main" id="{30B246FB-6A79-C508-B20E-6FCD50A1078F}"/>
              </a:ext>
            </a:extLst>
          </p:cNvPr>
          <p:cNvGraphicFramePr>
            <a:graphicFrameLocks noGrp="1"/>
          </p:cNvGraphicFramePr>
          <p:nvPr>
            <p:ph idx="1"/>
            <p:extLst>
              <p:ext uri="{D42A27DB-BD31-4B8C-83A1-F6EECF244321}">
                <p14:modId xmlns:p14="http://schemas.microsoft.com/office/powerpoint/2010/main" val="3712687064"/>
              </p:ext>
            </p:extLst>
          </p:nvPr>
        </p:nvGraphicFramePr>
        <p:xfrm>
          <a:off x="1855290" y="1508760"/>
          <a:ext cx="8481420" cy="5349243"/>
        </p:xfrm>
        <a:graphic>
          <a:graphicData uri="http://schemas.openxmlformats.org/drawingml/2006/table">
            <a:tbl>
              <a:tblPr/>
              <a:tblGrid>
                <a:gridCol w="2827140">
                  <a:extLst>
                    <a:ext uri="{9D8B030D-6E8A-4147-A177-3AD203B41FA5}">
                      <a16:colId xmlns:a16="http://schemas.microsoft.com/office/drawing/2014/main" val="1783282372"/>
                    </a:ext>
                  </a:extLst>
                </a:gridCol>
                <a:gridCol w="2827140">
                  <a:extLst>
                    <a:ext uri="{9D8B030D-6E8A-4147-A177-3AD203B41FA5}">
                      <a16:colId xmlns:a16="http://schemas.microsoft.com/office/drawing/2014/main" val="4259346136"/>
                    </a:ext>
                  </a:extLst>
                </a:gridCol>
                <a:gridCol w="2827140">
                  <a:extLst>
                    <a:ext uri="{9D8B030D-6E8A-4147-A177-3AD203B41FA5}">
                      <a16:colId xmlns:a16="http://schemas.microsoft.com/office/drawing/2014/main" val="3559994098"/>
                    </a:ext>
                  </a:extLst>
                </a:gridCol>
              </a:tblGrid>
              <a:tr h="634507">
                <a:tc>
                  <a:txBody>
                    <a:bodyPr/>
                    <a:lstStyle/>
                    <a:p>
                      <a:pPr>
                        <a:buNone/>
                      </a:pPr>
                      <a:r>
                        <a:rPr lang="ar-JO" sz="1500" b="1"/>
                        <a:t>العنصر</a:t>
                      </a:r>
                      <a:endParaRPr lang="ar-JO" sz="1500"/>
                    </a:p>
                  </a:txBody>
                  <a:tcPr marL="73751" marR="73751" marT="36876" marB="36876" anchor="ctr">
                    <a:lnL>
                      <a:noFill/>
                    </a:lnL>
                    <a:lnR>
                      <a:noFill/>
                    </a:lnR>
                    <a:lnT>
                      <a:noFill/>
                    </a:lnT>
                    <a:lnB>
                      <a:noFill/>
                    </a:lnB>
                    <a:noFill/>
                  </a:tcPr>
                </a:tc>
                <a:tc>
                  <a:txBody>
                    <a:bodyPr/>
                    <a:lstStyle/>
                    <a:p>
                      <a:pPr>
                        <a:buNone/>
                      </a:pPr>
                      <a:r>
                        <a:rPr lang="ar-JO" sz="1500" b="1"/>
                        <a:t>الخلايا الجذعية السنيّة (</a:t>
                      </a:r>
                      <a:r>
                        <a:rPr lang="en-US" sz="1500" b="1"/>
                        <a:t>Dental Stem Cells)</a:t>
                      </a:r>
                      <a:endParaRPr lang="en-US" sz="1500"/>
                    </a:p>
                  </a:txBody>
                  <a:tcPr marL="73751" marR="73751" marT="36876" marB="36876" anchor="ctr">
                    <a:lnL>
                      <a:noFill/>
                    </a:lnL>
                    <a:lnR>
                      <a:noFill/>
                    </a:lnR>
                    <a:lnT>
                      <a:noFill/>
                    </a:lnT>
                    <a:lnB>
                      <a:noFill/>
                    </a:lnB>
                    <a:noFill/>
                  </a:tcPr>
                </a:tc>
                <a:tc>
                  <a:txBody>
                    <a:bodyPr/>
                    <a:lstStyle/>
                    <a:p>
                      <a:pPr>
                        <a:buNone/>
                      </a:pPr>
                      <a:r>
                        <a:rPr lang="ar-JO" sz="1500" b="1"/>
                        <a:t>الأنواع الأخرى من الخلايا الجذعية</a:t>
                      </a:r>
                      <a:endParaRPr lang="ar-JO" sz="1500"/>
                    </a:p>
                  </a:txBody>
                  <a:tcPr marL="73751" marR="73751" marT="36876" marB="36876" anchor="ctr">
                    <a:lnL>
                      <a:noFill/>
                    </a:lnL>
                    <a:lnR>
                      <a:noFill/>
                    </a:lnR>
                    <a:lnT>
                      <a:noFill/>
                    </a:lnT>
                    <a:lnB>
                      <a:noFill/>
                    </a:lnB>
                    <a:noFill/>
                  </a:tcPr>
                </a:tc>
                <a:extLst>
                  <a:ext uri="{0D108BD9-81ED-4DB2-BD59-A6C34878D82A}">
                    <a16:rowId xmlns:a16="http://schemas.microsoft.com/office/drawing/2014/main" val="1033875538"/>
                  </a:ext>
                </a:extLst>
              </a:tr>
              <a:tr h="634507">
                <a:tc>
                  <a:txBody>
                    <a:bodyPr/>
                    <a:lstStyle/>
                    <a:p>
                      <a:pPr>
                        <a:buNone/>
                      </a:pPr>
                      <a:r>
                        <a:rPr lang="ar-JO" sz="1500" b="1"/>
                        <a:t>المصدر</a:t>
                      </a:r>
                      <a:endParaRPr lang="ar-JO" sz="1500"/>
                    </a:p>
                  </a:txBody>
                  <a:tcPr marL="73751" marR="73751" marT="36876" marB="36876" anchor="ctr">
                    <a:lnL>
                      <a:noFill/>
                    </a:lnL>
                    <a:lnR>
                      <a:noFill/>
                    </a:lnR>
                    <a:lnT>
                      <a:noFill/>
                    </a:lnT>
                    <a:lnB>
                      <a:noFill/>
                    </a:lnB>
                    <a:noFill/>
                  </a:tcPr>
                </a:tc>
                <a:tc>
                  <a:txBody>
                    <a:bodyPr/>
                    <a:lstStyle/>
                    <a:p>
                      <a:pPr>
                        <a:buNone/>
                      </a:pPr>
                      <a:r>
                        <a:rPr lang="ar-JO" sz="1500"/>
                        <a:t>تُستخلص من لبّ الأسنان، الأسنان اللبنية، أو الضرس العقلي</a:t>
                      </a:r>
                    </a:p>
                  </a:txBody>
                  <a:tcPr marL="73751" marR="73751" marT="36876" marB="36876" anchor="ctr">
                    <a:lnL>
                      <a:noFill/>
                    </a:lnL>
                    <a:lnR>
                      <a:noFill/>
                    </a:lnR>
                    <a:lnT>
                      <a:noFill/>
                    </a:lnT>
                    <a:lnB>
                      <a:noFill/>
                    </a:lnB>
                    <a:noFill/>
                  </a:tcPr>
                </a:tc>
                <a:tc>
                  <a:txBody>
                    <a:bodyPr/>
                    <a:lstStyle/>
                    <a:p>
                      <a:pPr>
                        <a:buNone/>
                      </a:pPr>
                      <a:r>
                        <a:rPr lang="ar-JO" sz="1500"/>
                        <a:t>قد تأتي من نخاع العظم، الدم، الحبل السري، أو الخلايا الجنينية</a:t>
                      </a:r>
                    </a:p>
                  </a:txBody>
                  <a:tcPr marL="73751" marR="73751" marT="36876" marB="36876" anchor="ctr">
                    <a:lnL>
                      <a:noFill/>
                    </a:lnL>
                    <a:lnR>
                      <a:noFill/>
                    </a:lnR>
                    <a:lnT>
                      <a:noFill/>
                    </a:lnT>
                    <a:lnB>
                      <a:noFill/>
                    </a:lnB>
                    <a:noFill/>
                  </a:tcPr>
                </a:tc>
                <a:extLst>
                  <a:ext uri="{0D108BD9-81ED-4DB2-BD59-A6C34878D82A}">
                    <a16:rowId xmlns:a16="http://schemas.microsoft.com/office/drawing/2014/main" val="3753475248"/>
                  </a:ext>
                </a:extLst>
              </a:tr>
              <a:tr h="907693">
                <a:tc>
                  <a:txBody>
                    <a:bodyPr/>
                    <a:lstStyle/>
                    <a:p>
                      <a:pPr>
                        <a:buNone/>
                      </a:pPr>
                      <a:r>
                        <a:rPr lang="ar-JO" sz="1500" b="1"/>
                        <a:t>القدرة على التمايز</a:t>
                      </a:r>
                      <a:endParaRPr lang="ar-JO" sz="1500"/>
                    </a:p>
                  </a:txBody>
                  <a:tcPr marL="73751" marR="73751" marT="36876" marB="36876" anchor="ctr">
                    <a:lnL>
                      <a:noFill/>
                    </a:lnL>
                    <a:lnR>
                      <a:noFill/>
                    </a:lnR>
                    <a:lnT>
                      <a:noFill/>
                    </a:lnT>
                    <a:lnB>
                      <a:noFill/>
                    </a:lnB>
                    <a:noFill/>
                  </a:tcPr>
                </a:tc>
                <a:tc>
                  <a:txBody>
                    <a:bodyPr/>
                    <a:lstStyle/>
                    <a:p>
                      <a:pPr>
                        <a:buNone/>
                      </a:pPr>
                      <a:r>
                        <a:rPr lang="ar-JO" sz="1500" dirty="0"/>
                        <a:t>قادرة على التمايز إلى: خلايا عصبية، عظمية، غضروفية، وخلايا لبّ الأسنان</a:t>
                      </a:r>
                    </a:p>
                  </a:txBody>
                  <a:tcPr marL="73751" marR="73751" marT="36876" marB="36876" anchor="ctr">
                    <a:lnL>
                      <a:noFill/>
                    </a:lnL>
                    <a:lnR>
                      <a:noFill/>
                    </a:lnR>
                    <a:lnT>
                      <a:noFill/>
                    </a:lnT>
                    <a:lnB>
                      <a:noFill/>
                    </a:lnB>
                    <a:noFill/>
                  </a:tcPr>
                </a:tc>
                <a:tc>
                  <a:txBody>
                    <a:bodyPr/>
                    <a:lstStyle/>
                    <a:p>
                      <a:pPr>
                        <a:buNone/>
                      </a:pPr>
                      <a:r>
                        <a:rPr lang="ar-JO" sz="1500"/>
                        <a:t>قدرات متنوعة حسب النوع؛ الخلايا الجنينية تمتلك قدرة تمايز كاملة، والبالغة محدودة بدرجات مختلفة</a:t>
                      </a:r>
                    </a:p>
                  </a:txBody>
                  <a:tcPr marL="73751" marR="73751" marT="36876" marB="36876" anchor="ctr">
                    <a:lnL>
                      <a:noFill/>
                    </a:lnL>
                    <a:lnR>
                      <a:noFill/>
                    </a:lnR>
                    <a:lnT>
                      <a:noFill/>
                    </a:lnT>
                    <a:lnB>
                      <a:noFill/>
                    </a:lnB>
                    <a:noFill/>
                  </a:tcPr>
                </a:tc>
                <a:extLst>
                  <a:ext uri="{0D108BD9-81ED-4DB2-BD59-A6C34878D82A}">
                    <a16:rowId xmlns:a16="http://schemas.microsoft.com/office/drawing/2014/main" val="2118846242"/>
                  </a:ext>
                </a:extLst>
              </a:tr>
              <a:tr h="634507">
                <a:tc>
                  <a:txBody>
                    <a:bodyPr/>
                    <a:lstStyle/>
                    <a:p>
                      <a:pPr>
                        <a:buNone/>
                      </a:pPr>
                      <a:r>
                        <a:rPr lang="ar-JO" sz="1500" b="1"/>
                        <a:t>سهولة الاستخلاص</a:t>
                      </a:r>
                      <a:endParaRPr lang="ar-JO" sz="1500"/>
                    </a:p>
                  </a:txBody>
                  <a:tcPr marL="73751" marR="73751" marT="36876" marB="36876" anchor="ctr">
                    <a:lnL>
                      <a:noFill/>
                    </a:lnL>
                    <a:lnR>
                      <a:noFill/>
                    </a:lnR>
                    <a:lnT>
                      <a:noFill/>
                    </a:lnT>
                    <a:lnB>
                      <a:noFill/>
                    </a:lnB>
                    <a:noFill/>
                  </a:tcPr>
                </a:tc>
                <a:tc>
                  <a:txBody>
                    <a:bodyPr/>
                    <a:lstStyle/>
                    <a:p>
                      <a:pPr>
                        <a:buNone/>
                      </a:pPr>
                      <a:r>
                        <a:rPr lang="ar-JO" sz="1500"/>
                        <a:t>سهلة نسبيًا ولا تسبب ألمًا كبيرًا (خصوصًا الأسنان اللبنية أو المزالة علاجيًا)</a:t>
                      </a:r>
                    </a:p>
                  </a:txBody>
                  <a:tcPr marL="73751" marR="73751" marT="36876" marB="36876" anchor="ctr">
                    <a:lnL>
                      <a:noFill/>
                    </a:lnL>
                    <a:lnR>
                      <a:noFill/>
                    </a:lnR>
                    <a:lnT>
                      <a:noFill/>
                    </a:lnT>
                    <a:lnB>
                      <a:noFill/>
                    </a:lnB>
                    <a:noFill/>
                  </a:tcPr>
                </a:tc>
                <a:tc>
                  <a:txBody>
                    <a:bodyPr/>
                    <a:lstStyle/>
                    <a:p>
                      <a:pPr>
                        <a:buNone/>
                      </a:pPr>
                      <a:r>
                        <a:rPr lang="ar-JO" sz="1500"/>
                        <a:t>بعضها يحتاج إجراءات جراحية مثل سحب نخاع العظم</a:t>
                      </a:r>
                    </a:p>
                  </a:txBody>
                  <a:tcPr marL="73751" marR="73751" marT="36876" marB="36876" anchor="ctr">
                    <a:lnL>
                      <a:noFill/>
                    </a:lnL>
                    <a:lnR>
                      <a:noFill/>
                    </a:lnR>
                    <a:lnT>
                      <a:noFill/>
                    </a:lnT>
                    <a:lnB>
                      <a:noFill/>
                    </a:lnB>
                    <a:noFill/>
                  </a:tcPr>
                </a:tc>
                <a:extLst>
                  <a:ext uri="{0D108BD9-81ED-4DB2-BD59-A6C34878D82A}">
                    <a16:rowId xmlns:a16="http://schemas.microsoft.com/office/drawing/2014/main" val="2693179522"/>
                  </a:ext>
                </a:extLst>
              </a:tr>
              <a:tr h="634507">
                <a:tc>
                  <a:txBody>
                    <a:bodyPr/>
                    <a:lstStyle/>
                    <a:p>
                      <a:pPr>
                        <a:buNone/>
                      </a:pPr>
                      <a:r>
                        <a:rPr lang="ar-JO" sz="1500" b="1"/>
                        <a:t>المخاطر والمضاعفات</a:t>
                      </a:r>
                      <a:endParaRPr lang="ar-JO" sz="1500"/>
                    </a:p>
                  </a:txBody>
                  <a:tcPr marL="73751" marR="73751" marT="36876" marB="36876" anchor="ctr">
                    <a:lnL>
                      <a:noFill/>
                    </a:lnL>
                    <a:lnR>
                      <a:noFill/>
                    </a:lnR>
                    <a:lnT>
                      <a:noFill/>
                    </a:lnT>
                    <a:lnB>
                      <a:noFill/>
                    </a:lnB>
                    <a:noFill/>
                  </a:tcPr>
                </a:tc>
                <a:tc>
                  <a:txBody>
                    <a:bodyPr/>
                    <a:lstStyle/>
                    <a:p>
                      <a:pPr>
                        <a:buNone/>
                      </a:pPr>
                      <a:r>
                        <a:rPr lang="ar-JO" sz="1500"/>
                        <a:t>منخفضة لأن الاستخلاص يتم من أنسجة يتم التخلص منها غالبًا</a:t>
                      </a:r>
                    </a:p>
                  </a:txBody>
                  <a:tcPr marL="73751" marR="73751" marT="36876" marB="36876" anchor="ctr">
                    <a:lnL>
                      <a:noFill/>
                    </a:lnL>
                    <a:lnR>
                      <a:noFill/>
                    </a:lnR>
                    <a:lnT>
                      <a:noFill/>
                    </a:lnT>
                    <a:lnB>
                      <a:noFill/>
                    </a:lnB>
                    <a:noFill/>
                  </a:tcPr>
                </a:tc>
                <a:tc>
                  <a:txBody>
                    <a:bodyPr/>
                    <a:lstStyle/>
                    <a:p>
                      <a:pPr>
                        <a:buNone/>
                      </a:pPr>
                      <a:r>
                        <a:rPr lang="ar-JO" sz="1500" dirty="0"/>
                        <a:t>قد تكون أعلى حسب المصدر (مثل خطر العدوى في سحب النخاع)</a:t>
                      </a:r>
                    </a:p>
                  </a:txBody>
                  <a:tcPr marL="73751" marR="73751" marT="36876" marB="36876" anchor="ctr">
                    <a:lnL>
                      <a:noFill/>
                    </a:lnL>
                    <a:lnR>
                      <a:noFill/>
                    </a:lnR>
                    <a:lnT>
                      <a:noFill/>
                    </a:lnT>
                    <a:lnB>
                      <a:noFill/>
                    </a:lnB>
                    <a:noFill/>
                  </a:tcPr>
                </a:tc>
                <a:extLst>
                  <a:ext uri="{0D108BD9-81ED-4DB2-BD59-A6C34878D82A}">
                    <a16:rowId xmlns:a16="http://schemas.microsoft.com/office/drawing/2014/main" val="3606040370"/>
                  </a:ext>
                </a:extLst>
              </a:tr>
              <a:tr h="907693">
                <a:tc>
                  <a:txBody>
                    <a:bodyPr/>
                    <a:lstStyle/>
                    <a:p>
                      <a:pPr>
                        <a:buNone/>
                      </a:pPr>
                      <a:r>
                        <a:rPr lang="ar-JO" sz="1500" b="1"/>
                        <a:t>الإمكانات العلاجية</a:t>
                      </a:r>
                      <a:endParaRPr lang="ar-JO" sz="1500"/>
                    </a:p>
                  </a:txBody>
                  <a:tcPr marL="73751" marR="73751" marT="36876" marB="36876" anchor="ctr">
                    <a:lnL>
                      <a:noFill/>
                    </a:lnL>
                    <a:lnR>
                      <a:noFill/>
                    </a:lnR>
                    <a:lnT>
                      <a:noFill/>
                    </a:lnT>
                    <a:lnB>
                      <a:noFill/>
                    </a:lnB>
                    <a:noFill/>
                  </a:tcPr>
                </a:tc>
                <a:tc>
                  <a:txBody>
                    <a:bodyPr/>
                    <a:lstStyle/>
                    <a:p>
                      <a:pPr>
                        <a:buNone/>
                      </a:pPr>
                      <a:r>
                        <a:rPr lang="ar-JO" sz="1500"/>
                        <a:t>واعدة في: تجديد الأسنان، علاج الأعصاب، إصلاح العظم، والأبحاث العصبية</a:t>
                      </a:r>
                    </a:p>
                  </a:txBody>
                  <a:tcPr marL="73751" marR="73751" marT="36876" marB="36876" anchor="ctr">
                    <a:lnL>
                      <a:noFill/>
                    </a:lnL>
                    <a:lnR>
                      <a:noFill/>
                    </a:lnR>
                    <a:lnT>
                      <a:noFill/>
                    </a:lnT>
                    <a:lnB>
                      <a:noFill/>
                    </a:lnB>
                    <a:noFill/>
                  </a:tcPr>
                </a:tc>
                <a:tc>
                  <a:txBody>
                    <a:bodyPr/>
                    <a:lstStyle/>
                    <a:p>
                      <a:pPr>
                        <a:buNone/>
                      </a:pPr>
                      <a:r>
                        <a:rPr lang="ar-JO" sz="1500"/>
                        <a:t>واسعة جدًا وقد تشمل: علاج السرطانات، أمراض الدم، أمراض المناعة، وإعادة توليد الأنسجة</a:t>
                      </a:r>
                    </a:p>
                  </a:txBody>
                  <a:tcPr marL="73751" marR="73751" marT="36876" marB="36876" anchor="ctr">
                    <a:lnL>
                      <a:noFill/>
                    </a:lnL>
                    <a:lnR>
                      <a:noFill/>
                    </a:lnR>
                    <a:lnT>
                      <a:noFill/>
                    </a:lnT>
                    <a:lnB>
                      <a:noFill/>
                    </a:lnB>
                    <a:noFill/>
                  </a:tcPr>
                </a:tc>
                <a:extLst>
                  <a:ext uri="{0D108BD9-81ED-4DB2-BD59-A6C34878D82A}">
                    <a16:rowId xmlns:a16="http://schemas.microsoft.com/office/drawing/2014/main" val="2213699950"/>
                  </a:ext>
                </a:extLst>
              </a:tr>
              <a:tr h="361322">
                <a:tc>
                  <a:txBody>
                    <a:bodyPr/>
                    <a:lstStyle/>
                    <a:p>
                      <a:pPr>
                        <a:buNone/>
                      </a:pPr>
                      <a:r>
                        <a:rPr lang="ar-JO" sz="1500" b="1"/>
                        <a:t>القابلية للتبنّي الحيوي</a:t>
                      </a:r>
                      <a:endParaRPr lang="ar-JO" sz="1500"/>
                    </a:p>
                  </a:txBody>
                  <a:tcPr marL="73751" marR="73751" marT="36876" marB="36876" anchor="ctr">
                    <a:lnL>
                      <a:noFill/>
                    </a:lnL>
                    <a:lnR>
                      <a:noFill/>
                    </a:lnR>
                    <a:lnT>
                      <a:noFill/>
                    </a:lnT>
                    <a:lnB>
                      <a:noFill/>
                    </a:lnB>
                    <a:noFill/>
                  </a:tcPr>
                </a:tc>
                <a:tc>
                  <a:txBody>
                    <a:bodyPr/>
                    <a:lstStyle/>
                    <a:p>
                      <a:pPr>
                        <a:buNone/>
                      </a:pPr>
                      <a:r>
                        <a:rPr lang="ar-JO" sz="1500"/>
                        <a:t>مرتفعة لأنها خلايا ذات أصل ذاتي غالبًا</a:t>
                      </a:r>
                    </a:p>
                  </a:txBody>
                  <a:tcPr marL="73751" marR="73751" marT="36876" marB="36876" anchor="ctr">
                    <a:lnL>
                      <a:noFill/>
                    </a:lnL>
                    <a:lnR>
                      <a:noFill/>
                    </a:lnR>
                    <a:lnT>
                      <a:noFill/>
                    </a:lnT>
                    <a:lnB>
                      <a:noFill/>
                    </a:lnB>
                    <a:noFill/>
                  </a:tcPr>
                </a:tc>
                <a:tc>
                  <a:txBody>
                    <a:bodyPr/>
                    <a:lstStyle/>
                    <a:p>
                      <a:pPr>
                        <a:buNone/>
                      </a:pPr>
                      <a:r>
                        <a:rPr lang="ar-JO" sz="1500"/>
                        <a:t>تختلف؛ قد تكون من المتبرع أو ذاتية</a:t>
                      </a:r>
                    </a:p>
                  </a:txBody>
                  <a:tcPr marL="73751" marR="73751" marT="36876" marB="36876" anchor="ctr">
                    <a:lnL>
                      <a:noFill/>
                    </a:lnL>
                    <a:lnR>
                      <a:noFill/>
                    </a:lnR>
                    <a:lnT>
                      <a:noFill/>
                    </a:lnT>
                    <a:lnB>
                      <a:noFill/>
                    </a:lnB>
                    <a:noFill/>
                  </a:tcPr>
                </a:tc>
                <a:extLst>
                  <a:ext uri="{0D108BD9-81ED-4DB2-BD59-A6C34878D82A}">
                    <a16:rowId xmlns:a16="http://schemas.microsoft.com/office/drawing/2014/main" val="1236796922"/>
                  </a:ext>
                </a:extLst>
              </a:tr>
              <a:tr h="634507">
                <a:tc>
                  <a:txBody>
                    <a:bodyPr/>
                    <a:lstStyle/>
                    <a:p>
                      <a:pPr>
                        <a:buNone/>
                      </a:pPr>
                      <a:r>
                        <a:rPr lang="ar-JO" sz="1500" b="1"/>
                        <a:t>القيود</a:t>
                      </a:r>
                      <a:endParaRPr lang="ar-JO" sz="1500"/>
                    </a:p>
                  </a:txBody>
                  <a:tcPr marL="73751" marR="73751" marT="36876" marB="36876" anchor="ctr">
                    <a:lnL>
                      <a:noFill/>
                    </a:lnL>
                    <a:lnR>
                      <a:noFill/>
                    </a:lnR>
                    <a:lnT>
                      <a:noFill/>
                    </a:lnT>
                    <a:lnB>
                      <a:noFill/>
                    </a:lnB>
                    <a:noFill/>
                  </a:tcPr>
                </a:tc>
                <a:tc>
                  <a:txBody>
                    <a:bodyPr/>
                    <a:lstStyle/>
                    <a:p>
                      <a:pPr>
                        <a:buNone/>
                      </a:pPr>
                      <a:r>
                        <a:rPr lang="ar-JO" sz="1500"/>
                        <a:t>ما زالت تحت الدراسة ولم تُستخدم على نطاق علاجي واسع</a:t>
                      </a:r>
                    </a:p>
                  </a:txBody>
                  <a:tcPr marL="73751" marR="73751" marT="36876" marB="36876" anchor="ctr">
                    <a:lnL>
                      <a:noFill/>
                    </a:lnL>
                    <a:lnR>
                      <a:noFill/>
                    </a:lnR>
                    <a:lnT>
                      <a:noFill/>
                    </a:lnT>
                    <a:lnB>
                      <a:noFill/>
                    </a:lnB>
                    <a:noFill/>
                  </a:tcPr>
                </a:tc>
                <a:tc>
                  <a:txBody>
                    <a:bodyPr/>
                    <a:lstStyle/>
                    <a:p>
                      <a:pPr>
                        <a:buNone/>
                      </a:pPr>
                      <a:r>
                        <a:rPr lang="ar-JO" sz="1500" dirty="0"/>
                        <a:t>البعض مستخدم سريريًا منذ سنوات (مثل نخاع العظم)</a:t>
                      </a:r>
                    </a:p>
                  </a:txBody>
                  <a:tcPr marL="73751" marR="73751" marT="36876" marB="36876" anchor="ctr">
                    <a:lnL>
                      <a:noFill/>
                    </a:lnL>
                    <a:lnR>
                      <a:noFill/>
                    </a:lnR>
                    <a:lnT>
                      <a:noFill/>
                    </a:lnT>
                    <a:lnB>
                      <a:noFill/>
                    </a:lnB>
                    <a:noFill/>
                  </a:tcPr>
                </a:tc>
                <a:extLst>
                  <a:ext uri="{0D108BD9-81ED-4DB2-BD59-A6C34878D82A}">
                    <a16:rowId xmlns:a16="http://schemas.microsoft.com/office/drawing/2014/main" val="991632607"/>
                  </a:ext>
                </a:extLst>
              </a:tr>
            </a:tbl>
          </a:graphicData>
        </a:graphic>
      </p:graphicFrame>
    </p:spTree>
    <p:extLst>
      <p:ext uri="{BB962C8B-B14F-4D97-AF65-F5344CB8AC3E}">
        <p14:creationId xmlns:p14="http://schemas.microsoft.com/office/powerpoint/2010/main" val="2277860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2AA25-D093-B65E-8B35-274EE698CD5E}"/>
              </a:ext>
            </a:extLst>
          </p:cNvPr>
          <p:cNvSpPr>
            <a:spLocks noGrp="1"/>
          </p:cNvSpPr>
          <p:nvPr>
            <p:ph type="title"/>
          </p:nvPr>
        </p:nvSpPr>
        <p:spPr/>
        <p:txBody>
          <a:bodyPr/>
          <a:lstStyle/>
          <a:p>
            <a:r>
              <a:rPr lang="ar-JO" dirty="0"/>
              <a:t>مقارنة تفصيلية بين الخلايا الجذعية السنيّة والأنواع الأخرى من الخلايا الجذعي</a:t>
            </a:r>
            <a:endParaRPr lang="en-US" dirty="0"/>
          </a:p>
        </p:txBody>
      </p:sp>
      <p:sp>
        <p:nvSpPr>
          <p:cNvPr id="3" name="Content Placeholder 2">
            <a:extLst>
              <a:ext uri="{FF2B5EF4-FFF2-40B4-BE49-F238E27FC236}">
                <a16:creationId xmlns:a16="http://schemas.microsoft.com/office/drawing/2014/main" id="{76BBAD49-C046-B924-F0FE-434E70ED8B6A}"/>
              </a:ext>
            </a:extLst>
          </p:cNvPr>
          <p:cNvSpPr>
            <a:spLocks noGrp="1"/>
          </p:cNvSpPr>
          <p:nvPr>
            <p:ph idx="1"/>
          </p:nvPr>
        </p:nvSpPr>
        <p:spPr/>
        <p:txBody>
          <a:bodyPr>
            <a:normAutofit fontScale="55000" lnSpcReduction="20000"/>
          </a:bodyPr>
          <a:lstStyle/>
          <a:p>
            <a:r>
              <a:rPr lang="ar-JO" b="1" dirty="0"/>
              <a:t>1. المصدر (</a:t>
            </a:r>
            <a:r>
              <a:rPr lang="en-US" b="1" dirty="0"/>
              <a:t>Origin)</a:t>
            </a:r>
          </a:p>
          <a:p>
            <a:r>
              <a:rPr lang="ar-JO" b="1" dirty="0"/>
              <a:t>الخلايا الجذعية السنيّة</a:t>
            </a:r>
          </a:p>
          <a:p>
            <a:r>
              <a:rPr lang="ar-JO" dirty="0"/>
              <a:t>تُستخلص من:</a:t>
            </a:r>
          </a:p>
          <a:p>
            <a:pPr lvl="1"/>
            <a:r>
              <a:rPr lang="ar-JO" dirty="0"/>
              <a:t>لبّ الأسنان الدائمة</a:t>
            </a:r>
          </a:p>
          <a:p>
            <a:pPr lvl="1"/>
            <a:r>
              <a:rPr lang="ar-JO" dirty="0"/>
              <a:t>الأسنان اللبنية المتساقطة طبيعيًا</a:t>
            </a:r>
          </a:p>
          <a:p>
            <a:pPr lvl="1"/>
            <a:r>
              <a:rPr lang="ar-JO" dirty="0"/>
              <a:t>الضرس العقلي عند إزالته</a:t>
            </a:r>
          </a:p>
          <a:p>
            <a:pPr lvl="1"/>
            <a:r>
              <a:rPr lang="ar-JO" dirty="0"/>
              <a:t>الرباط المحيط بالسنّ</a:t>
            </a:r>
          </a:p>
          <a:p>
            <a:r>
              <a:rPr lang="ar-JO" dirty="0"/>
              <a:t>تعتبر من أسهل المصادر لأنها تعتمد على أنسجة غالبًا يتم التخلص منها.</a:t>
            </a:r>
          </a:p>
          <a:p>
            <a:r>
              <a:rPr lang="ar-JO" b="1" dirty="0"/>
              <a:t>الأنواع الأخرى من الخلايا الجذعية</a:t>
            </a:r>
          </a:p>
          <a:p>
            <a:r>
              <a:rPr lang="ar-JO" dirty="0"/>
              <a:t>تشمل:</a:t>
            </a:r>
          </a:p>
          <a:p>
            <a:pPr lvl="1"/>
            <a:r>
              <a:rPr lang="ar-JO" dirty="0"/>
              <a:t>الخلايا الجذعية الجنينية (</a:t>
            </a:r>
            <a:r>
              <a:rPr lang="en-US" dirty="0"/>
              <a:t>Embryonic Stem Cells)</a:t>
            </a:r>
          </a:p>
          <a:p>
            <a:pPr lvl="1"/>
            <a:r>
              <a:rPr lang="ar-JO" dirty="0"/>
              <a:t>الخلايا الجذعية البالغة (</a:t>
            </a:r>
            <a:r>
              <a:rPr lang="en-US" dirty="0"/>
              <a:t>Adult Stem Cells) </a:t>
            </a:r>
            <a:r>
              <a:rPr lang="ar-JO" dirty="0"/>
              <a:t>مثل:</a:t>
            </a:r>
          </a:p>
          <a:p>
            <a:pPr lvl="2"/>
            <a:r>
              <a:rPr lang="ar-JO" dirty="0"/>
              <a:t>نخاع العظم</a:t>
            </a:r>
          </a:p>
          <a:p>
            <a:pPr lvl="2"/>
            <a:r>
              <a:rPr lang="ar-JO" dirty="0"/>
              <a:t>الدم المحيطي</a:t>
            </a:r>
          </a:p>
          <a:p>
            <a:pPr lvl="2"/>
            <a:r>
              <a:rPr lang="ar-JO" dirty="0"/>
              <a:t>الحبل السري</a:t>
            </a:r>
          </a:p>
          <a:p>
            <a:pPr lvl="2"/>
            <a:r>
              <a:rPr lang="ar-JO" dirty="0"/>
              <a:t>الأنسجة الدهنية</a:t>
            </a:r>
          </a:p>
          <a:p>
            <a:r>
              <a:rPr lang="ar-JO" dirty="0"/>
              <a:t>بعضها يحتاج إجراءات جراحية معقدة لاستخلاصها.</a:t>
            </a:r>
          </a:p>
        </p:txBody>
      </p:sp>
    </p:spTree>
    <p:extLst>
      <p:ext uri="{BB962C8B-B14F-4D97-AF65-F5344CB8AC3E}">
        <p14:creationId xmlns:p14="http://schemas.microsoft.com/office/powerpoint/2010/main" val="562296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910C7-033C-AA36-A7D7-54644A287698}"/>
              </a:ext>
            </a:extLst>
          </p:cNvPr>
          <p:cNvSpPr txBox="1"/>
          <p:nvPr/>
        </p:nvSpPr>
        <p:spPr>
          <a:xfrm>
            <a:off x="-64008" y="0"/>
            <a:ext cx="6821424" cy="4801314"/>
          </a:xfrm>
          <a:prstGeom prst="rect">
            <a:avLst/>
          </a:prstGeom>
          <a:noFill/>
        </p:spPr>
        <p:txBody>
          <a:bodyPr wrap="square">
            <a:spAutoFit/>
          </a:bodyPr>
          <a:lstStyle/>
          <a:p>
            <a:r>
              <a:rPr lang="ar-JO" b="1" dirty="0"/>
              <a:t>2 القدرة على التمايز </a:t>
            </a:r>
            <a:r>
              <a:rPr lang="en-US" b="1" dirty="0"/>
              <a:t>Differentiation Potential)</a:t>
            </a:r>
          </a:p>
          <a:p>
            <a:r>
              <a:rPr lang="ar-JO" b="1" dirty="0"/>
              <a:t>الخلايا الجذعية السنيّة</a:t>
            </a:r>
          </a:p>
          <a:p>
            <a:r>
              <a:rPr lang="ar-JO" dirty="0"/>
              <a:t>متعددة القدرات</a:t>
            </a:r>
            <a:endParaRPr lang="en-US" dirty="0"/>
          </a:p>
          <a:p>
            <a:r>
              <a:rPr lang="ar-JO" dirty="0"/>
              <a:t>يمكنها التمايز إلى:</a:t>
            </a:r>
          </a:p>
          <a:p>
            <a:pPr lvl="1"/>
            <a:r>
              <a:rPr lang="ar-JO" dirty="0"/>
              <a:t>خلايا عصبية</a:t>
            </a:r>
          </a:p>
          <a:p>
            <a:pPr lvl="1"/>
            <a:r>
              <a:rPr lang="ar-JO" dirty="0"/>
              <a:t>خلايا عظمية</a:t>
            </a:r>
          </a:p>
          <a:p>
            <a:pPr lvl="1"/>
            <a:r>
              <a:rPr lang="ar-JO" dirty="0"/>
              <a:t>غضروف</a:t>
            </a:r>
          </a:p>
          <a:p>
            <a:pPr lvl="1"/>
            <a:r>
              <a:rPr lang="ar-JO" dirty="0"/>
              <a:t>خلايا لبّ الأسنان</a:t>
            </a:r>
          </a:p>
          <a:p>
            <a:pPr lvl="1"/>
            <a:r>
              <a:rPr lang="ar-JO" dirty="0"/>
              <a:t>خلايا أوعية دموية</a:t>
            </a:r>
          </a:p>
          <a:p>
            <a:pPr lvl="1"/>
            <a:r>
              <a:rPr lang="ar-JO" dirty="0"/>
              <a:t>خلايا شبيهة بالعضلات</a:t>
            </a:r>
          </a:p>
          <a:p>
            <a:r>
              <a:rPr lang="ar-JO" b="1" dirty="0"/>
              <a:t>الأنواع الأخرى</a:t>
            </a:r>
          </a:p>
          <a:p>
            <a:r>
              <a:rPr lang="ar-JO" b="1" dirty="0"/>
              <a:t>الخلايا الجنينية</a:t>
            </a:r>
            <a:r>
              <a:rPr lang="ar-JO" dirty="0"/>
              <a:t>: كاملة القدرات </a:t>
            </a:r>
            <a:r>
              <a:rPr lang="en-US" dirty="0"/>
              <a:t> → </a:t>
            </a:r>
            <a:r>
              <a:rPr lang="ar-JO" dirty="0"/>
              <a:t>يمكنها تكوين جميع أنواع خلايا الجسم.</a:t>
            </a:r>
          </a:p>
          <a:p>
            <a:r>
              <a:rPr lang="ar-JO" b="1" dirty="0"/>
              <a:t>الخلايا البالغة</a:t>
            </a:r>
            <a:r>
              <a:rPr lang="ar-JO" dirty="0"/>
              <a:t>: قدراتها محدودة نسبيًا لكنها ثابتة وفعالة في:</a:t>
            </a:r>
          </a:p>
          <a:p>
            <a:pPr lvl="1"/>
            <a:r>
              <a:rPr lang="ar-JO" dirty="0"/>
              <a:t>تكوين الدم</a:t>
            </a:r>
          </a:p>
          <a:p>
            <a:pPr lvl="1"/>
            <a:r>
              <a:rPr lang="ar-JO" dirty="0"/>
              <a:t>تجديد العظم</a:t>
            </a:r>
          </a:p>
          <a:p>
            <a:pPr lvl="1"/>
            <a:r>
              <a:rPr lang="ar-JO" dirty="0"/>
              <a:t>إصلاح الغضروف</a:t>
            </a:r>
          </a:p>
          <a:p>
            <a:pPr lvl="1"/>
            <a:r>
              <a:rPr lang="ar-JO" dirty="0"/>
              <a:t>نمو الأوعية الدمويّة</a:t>
            </a:r>
          </a:p>
        </p:txBody>
      </p:sp>
      <p:sp>
        <p:nvSpPr>
          <p:cNvPr id="5" name="TextBox 4">
            <a:extLst>
              <a:ext uri="{FF2B5EF4-FFF2-40B4-BE49-F238E27FC236}">
                <a16:creationId xmlns:a16="http://schemas.microsoft.com/office/drawing/2014/main" id="{77B3C07A-60B7-52E9-A004-ED93F3705065}"/>
              </a:ext>
            </a:extLst>
          </p:cNvPr>
          <p:cNvSpPr txBox="1"/>
          <p:nvPr/>
        </p:nvSpPr>
        <p:spPr>
          <a:xfrm>
            <a:off x="7557516" y="430983"/>
            <a:ext cx="4274820" cy="2308324"/>
          </a:xfrm>
          <a:prstGeom prst="rect">
            <a:avLst/>
          </a:prstGeom>
          <a:noFill/>
        </p:spPr>
        <p:txBody>
          <a:bodyPr wrap="square">
            <a:spAutoFit/>
          </a:bodyPr>
          <a:lstStyle/>
          <a:p>
            <a:pPr>
              <a:buNone/>
            </a:pPr>
            <a:r>
              <a:rPr lang="ar-JO" b="1" dirty="0"/>
              <a:t>3 سهولة الاستخلاصالخلايا الجذعية السنيّة</a:t>
            </a:r>
          </a:p>
          <a:p>
            <a:pPr>
              <a:buFont typeface="Arial" panose="020B0604020202020204" pitchFamily="34" charset="0"/>
              <a:buChar char="•"/>
            </a:pPr>
            <a:r>
              <a:rPr lang="ar-JO" dirty="0"/>
              <a:t>سهلة وبسيطة، غالبًا دون ألم كبير.</a:t>
            </a:r>
          </a:p>
          <a:p>
            <a:pPr>
              <a:buFont typeface="Arial" panose="020B0604020202020204" pitchFamily="34" charset="0"/>
              <a:buChar char="•"/>
            </a:pPr>
            <a:r>
              <a:rPr lang="ar-JO" dirty="0"/>
              <a:t>لا تحتاج تدخل جراحي عميق.</a:t>
            </a:r>
          </a:p>
          <a:p>
            <a:pPr>
              <a:buFont typeface="Arial" panose="020B0604020202020204" pitchFamily="34" charset="0"/>
              <a:buChar char="•"/>
            </a:pPr>
            <a:r>
              <a:rPr lang="ar-JO" dirty="0"/>
              <a:t>الأسنان اللبنية توفر مصدرًا طبيعيًا وآمنًا.</a:t>
            </a:r>
          </a:p>
          <a:p>
            <a:pPr>
              <a:buNone/>
            </a:pPr>
            <a:r>
              <a:rPr lang="ar-JO" b="1" dirty="0"/>
              <a:t>الأنواع الأخرى</a:t>
            </a:r>
          </a:p>
          <a:p>
            <a:pPr>
              <a:buFont typeface="Arial" panose="020B0604020202020204" pitchFamily="34" charset="0"/>
              <a:buChar char="•"/>
            </a:pPr>
            <a:r>
              <a:rPr lang="ar-JO" dirty="0"/>
              <a:t>استخراج نخاع العظم مؤلم ويحتاج تجهيزات.</a:t>
            </a:r>
          </a:p>
          <a:p>
            <a:pPr>
              <a:buFont typeface="Arial" panose="020B0604020202020204" pitchFamily="34" charset="0"/>
              <a:buChar char="•"/>
            </a:pPr>
            <a:r>
              <a:rPr lang="ar-JO" dirty="0"/>
              <a:t>دم الحبل السري يجب جمعه مباشرة عند الولادة.</a:t>
            </a:r>
          </a:p>
          <a:p>
            <a:pPr>
              <a:buFont typeface="Arial" panose="020B0604020202020204" pitchFamily="34" charset="0"/>
              <a:buChar char="•"/>
            </a:pPr>
            <a:r>
              <a:rPr lang="ar-JO" dirty="0"/>
              <a:t>الدهون تتطلب شفط دهون.</a:t>
            </a:r>
          </a:p>
        </p:txBody>
      </p:sp>
      <p:sp>
        <p:nvSpPr>
          <p:cNvPr id="7" name="TextBox 6">
            <a:extLst>
              <a:ext uri="{FF2B5EF4-FFF2-40B4-BE49-F238E27FC236}">
                <a16:creationId xmlns:a16="http://schemas.microsoft.com/office/drawing/2014/main" id="{6CF8BDEA-8897-B377-EE62-8A62183D6AD1}"/>
              </a:ext>
            </a:extLst>
          </p:cNvPr>
          <p:cNvSpPr txBox="1"/>
          <p:nvPr/>
        </p:nvSpPr>
        <p:spPr>
          <a:xfrm>
            <a:off x="7090410" y="4255853"/>
            <a:ext cx="5209032" cy="2308324"/>
          </a:xfrm>
          <a:prstGeom prst="rect">
            <a:avLst/>
          </a:prstGeom>
          <a:noFill/>
        </p:spPr>
        <p:txBody>
          <a:bodyPr wrap="square">
            <a:spAutoFit/>
          </a:bodyPr>
          <a:lstStyle/>
          <a:p>
            <a:pPr>
              <a:buNone/>
            </a:pPr>
            <a:r>
              <a:rPr lang="ar-JO" b="1" dirty="0"/>
              <a:t>4 المخاطر </a:t>
            </a:r>
            <a:endParaRPr lang="en-US" b="1" dirty="0"/>
          </a:p>
          <a:p>
            <a:pPr>
              <a:buNone/>
            </a:pPr>
            <a:r>
              <a:rPr lang="ar-JO" b="1" dirty="0"/>
              <a:t>الخلايا الجذعية السنيّة</a:t>
            </a:r>
          </a:p>
          <a:p>
            <a:pPr>
              <a:buFont typeface="Arial" panose="020B0604020202020204" pitchFamily="34" charset="0"/>
              <a:buChar char="•"/>
            </a:pPr>
            <a:r>
              <a:rPr lang="ar-JO" dirty="0"/>
              <a:t>منخفضة لأنها تُجمع من أنسجة غير حيوية للجسم مستقبلًا.</a:t>
            </a:r>
          </a:p>
          <a:p>
            <a:pPr>
              <a:buFont typeface="Arial" panose="020B0604020202020204" pitchFamily="34" charset="0"/>
              <a:buChar char="•"/>
            </a:pPr>
            <a:r>
              <a:rPr lang="ar-JO" dirty="0"/>
              <a:t>نسب تلوث منخفضة.</a:t>
            </a:r>
          </a:p>
          <a:p>
            <a:pPr>
              <a:buNone/>
            </a:pPr>
            <a:r>
              <a:rPr lang="ar-JO" b="1" dirty="0"/>
              <a:t>الأنواع الأخرى</a:t>
            </a:r>
          </a:p>
          <a:p>
            <a:pPr>
              <a:buFont typeface="Arial" panose="020B0604020202020204" pitchFamily="34" charset="0"/>
              <a:buChar char="•"/>
            </a:pPr>
            <a:r>
              <a:rPr lang="ar-JO" dirty="0"/>
              <a:t>خطر العدوى في عمليات السحب.</a:t>
            </a:r>
          </a:p>
          <a:p>
            <a:pPr>
              <a:buFont typeface="Arial" panose="020B0604020202020204" pitchFamily="34" charset="0"/>
              <a:buChar char="•"/>
            </a:pPr>
            <a:r>
              <a:rPr lang="ar-JO" dirty="0"/>
              <a:t>احتمال رفض المناعة إذا كانت من متبرع.</a:t>
            </a:r>
          </a:p>
          <a:p>
            <a:pPr>
              <a:buFont typeface="Arial" panose="020B0604020202020204" pitchFamily="34" charset="0"/>
              <a:buChar char="•"/>
            </a:pPr>
            <a:r>
              <a:rPr lang="ar-JO" dirty="0"/>
              <a:t>الخلايا الجنينية قد تسبب أورامًا إذا اُستخدمت بشكل غير مضبوط.</a:t>
            </a:r>
          </a:p>
        </p:txBody>
      </p:sp>
    </p:spTree>
    <p:extLst>
      <p:ext uri="{BB962C8B-B14F-4D97-AF65-F5344CB8AC3E}">
        <p14:creationId xmlns:p14="http://schemas.microsoft.com/office/powerpoint/2010/main" val="3775069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3E3F67-2C65-BADB-80C9-C4880F5A812B}"/>
              </a:ext>
            </a:extLst>
          </p:cNvPr>
          <p:cNvSpPr txBox="1"/>
          <p:nvPr/>
        </p:nvSpPr>
        <p:spPr>
          <a:xfrm>
            <a:off x="0" y="12680"/>
            <a:ext cx="4213860" cy="3416320"/>
          </a:xfrm>
          <a:prstGeom prst="rect">
            <a:avLst/>
          </a:prstGeom>
          <a:noFill/>
        </p:spPr>
        <p:txBody>
          <a:bodyPr wrap="square">
            <a:spAutoFit/>
          </a:bodyPr>
          <a:lstStyle/>
          <a:p>
            <a:r>
              <a:rPr lang="ar-JO" b="1" dirty="0"/>
              <a:t>5 الإمكانات العلاجية الخلايا الجذعية السنيّة</a:t>
            </a:r>
          </a:p>
          <a:p>
            <a:r>
              <a:rPr lang="ar-JO" dirty="0"/>
              <a:t>تجديد الأسنان واللب السني.</a:t>
            </a:r>
          </a:p>
          <a:p>
            <a:r>
              <a:rPr lang="ar-JO" dirty="0"/>
              <a:t>إصلاح الأنسجة العصبية (تحت الدراسة).</a:t>
            </a:r>
          </a:p>
          <a:p>
            <a:r>
              <a:rPr lang="ar-JO" dirty="0"/>
              <a:t>تجديد العظم.</a:t>
            </a:r>
          </a:p>
          <a:p>
            <a:r>
              <a:rPr lang="ar-JO" dirty="0"/>
              <a:t>علاج إصابات الحبل الشوكي (مبشّر).</a:t>
            </a:r>
          </a:p>
          <a:p>
            <a:r>
              <a:rPr lang="ar-JO" dirty="0"/>
              <a:t>الهندسة النسيجية في الوجه والفك.</a:t>
            </a:r>
          </a:p>
          <a:p>
            <a:r>
              <a:rPr lang="ar-JO" b="1" dirty="0"/>
              <a:t>الأنواع الأخرى</a:t>
            </a:r>
          </a:p>
          <a:p>
            <a:r>
              <a:rPr lang="ar-JO" dirty="0"/>
              <a:t>علاج سرطانات الدم (علاج مستخدم سريريًا منذ عقود).</a:t>
            </a:r>
          </a:p>
          <a:p>
            <a:r>
              <a:rPr lang="ar-JO" dirty="0"/>
              <a:t>علاج اللوكيميا.</a:t>
            </a:r>
          </a:p>
          <a:p>
            <a:r>
              <a:rPr lang="ar-JO" dirty="0"/>
              <a:t>إعادة تكوين المناعة.</a:t>
            </a:r>
          </a:p>
          <a:p>
            <a:r>
              <a:rPr lang="ar-JO" dirty="0"/>
              <a:t>إصلاح الغضاريف.</a:t>
            </a:r>
          </a:p>
          <a:p>
            <a:r>
              <a:rPr lang="ar-JO" dirty="0"/>
              <a:t>الأبحاث العصبية والسرطان.</a:t>
            </a:r>
          </a:p>
        </p:txBody>
      </p:sp>
      <p:sp>
        <p:nvSpPr>
          <p:cNvPr id="5" name="TextBox 4">
            <a:extLst>
              <a:ext uri="{FF2B5EF4-FFF2-40B4-BE49-F238E27FC236}">
                <a16:creationId xmlns:a16="http://schemas.microsoft.com/office/drawing/2014/main" id="{54340BE5-40C7-CE8D-9FF1-55B883E6297E}"/>
              </a:ext>
            </a:extLst>
          </p:cNvPr>
          <p:cNvSpPr txBox="1"/>
          <p:nvPr/>
        </p:nvSpPr>
        <p:spPr>
          <a:xfrm>
            <a:off x="5987034" y="270963"/>
            <a:ext cx="6121908" cy="2308324"/>
          </a:xfrm>
          <a:prstGeom prst="rect">
            <a:avLst/>
          </a:prstGeom>
          <a:noFill/>
        </p:spPr>
        <p:txBody>
          <a:bodyPr wrap="square">
            <a:spAutoFit/>
          </a:bodyPr>
          <a:lstStyle/>
          <a:p>
            <a:pPr>
              <a:buNone/>
            </a:pPr>
            <a:r>
              <a:rPr lang="ar-JO" b="1" dirty="0"/>
              <a:t>6 القابلية للتبنّي الحيوي (الخلايا الجذعية السنيّة</a:t>
            </a:r>
          </a:p>
          <a:p>
            <a:pPr>
              <a:buFont typeface="Arial" panose="020B0604020202020204" pitchFamily="34" charset="0"/>
              <a:buChar char="•"/>
            </a:pPr>
            <a:r>
              <a:rPr lang="ar-JO" dirty="0"/>
              <a:t>غالبًا ذاتية (</a:t>
            </a:r>
            <a:r>
              <a:rPr lang="en-US" dirty="0"/>
              <a:t>Autologous)، </a:t>
            </a:r>
            <a:r>
              <a:rPr lang="ar-JO" dirty="0"/>
              <a:t>مما يعني:</a:t>
            </a:r>
          </a:p>
          <a:p>
            <a:pPr marL="742950" lvl="1" indent="-285750">
              <a:buFont typeface="Arial" panose="020B0604020202020204" pitchFamily="34" charset="0"/>
              <a:buChar char="•"/>
            </a:pPr>
            <a:r>
              <a:rPr lang="ar-JO" dirty="0"/>
              <a:t>لا رفض مناعي</a:t>
            </a:r>
          </a:p>
          <a:p>
            <a:pPr marL="742950" lvl="1" indent="-285750">
              <a:buFont typeface="Arial" panose="020B0604020202020204" pitchFamily="34" charset="0"/>
              <a:buChar char="•"/>
            </a:pPr>
            <a:r>
              <a:rPr lang="ar-JO" dirty="0"/>
              <a:t>لا حاجة لأدوية تثبيط المناعة</a:t>
            </a:r>
          </a:p>
          <a:p>
            <a:pPr>
              <a:buNone/>
            </a:pPr>
            <a:r>
              <a:rPr lang="ar-JO" b="1" dirty="0"/>
              <a:t>الأنواع الأخرى</a:t>
            </a:r>
          </a:p>
          <a:p>
            <a:pPr>
              <a:buFont typeface="Arial" panose="020B0604020202020204" pitchFamily="34" charset="0"/>
              <a:buChar char="•"/>
            </a:pPr>
            <a:r>
              <a:rPr lang="ar-JO" dirty="0"/>
              <a:t>قد تكون:</a:t>
            </a:r>
          </a:p>
          <a:p>
            <a:pPr marL="742950" lvl="1" indent="-285750">
              <a:buFont typeface="Arial" panose="020B0604020202020204" pitchFamily="34" charset="0"/>
              <a:buChar char="•"/>
            </a:pPr>
            <a:r>
              <a:rPr lang="ar-JO" dirty="0"/>
              <a:t>ذاتية (من نفس الشخص) = أفضل</a:t>
            </a:r>
          </a:p>
          <a:p>
            <a:pPr marL="742950" lvl="1" indent="-285750">
              <a:buFont typeface="Arial" panose="020B0604020202020204" pitchFamily="34" charset="0"/>
              <a:buChar char="•"/>
            </a:pPr>
            <a:r>
              <a:rPr lang="ar-JO" dirty="0"/>
              <a:t>من متبرع = قد يحدث رفض مناعي</a:t>
            </a:r>
          </a:p>
        </p:txBody>
      </p:sp>
      <p:sp>
        <p:nvSpPr>
          <p:cNvPr id="7" name="TextBox 6">
            <a:extLst>
              <a:ext uri="{FF2B5EF4-FFF2-40B4-BE49-F238E27FC236}">
                <a16:creationId xmlns:a16="http://schemas.microsoft.com/office/drawing/2014/main" id="{D061D167-3246-6B20-2CE9-CEDE08939A9C}"/>
              </a:ext>
            </a:extLst>
          </p:cNvPr>
          <p:cNvSpPr txBox="1"/>
          <p:nvPr/>
        </p:nvSpPr>
        <p:spPr>
          <a:xfrm>
            <a:off x="3143250" y="3893326"/>
            <a:ext cx="6121908" cy="2031325"/>
          </a:xfrm>
          <a:prstGeom prst="rect">
            <a:avLst/>
          </a:prstGeom>
          <a:noFill/>
        </p:spPr>
        <p:txBody>
          <a:bodyPr wrap="square">
            <a:spAutoFit/>
          </a:bodyPr>
          <a:lstStyle/>
          <a:p>
            <a:pPr>
              <a:buNone/>
            </a:pPr>
            <a:r>
              <a:rPr lang="ar-JO" b="1" dirty="0"/>
              <a:t>7 القيود الخلايا الجذعية السنيّة</a:t>
            </a:r>
          </a:p>
          <a:p>
            <a:pPr>
              <a:buFont typeface="Arial" panose="020B0604020202020204" pitchFamily="34" charset="0"/>
              <a:buChar char="•"/>
            </a:pPr>
            <a:r>
              <a:rPr lang="ar-JO" dirty="0"/>
              <a:t>لا تزال في طور البحث.</a:t>
            </a:r>
          </a:p>
          <a:p>
            <a:pPr>
              <a:buFont typeface="Arial" panose="020B0604020202020204" pitchFamily="34" charset="0"/>
              <a:buChar char="•"/>
            </a:pPr>
            <a:r>
              <a:rPr lang="ar-JO" dirty="0"/>
              <a:t>التطبيقات السريرية محدودة حتى الآن.</a:t>
            </a:r>
          </a:p>
          <a:p>
            <a:pPr>
              <a:buFont typeface="Arial" panose="020B0604020202020204" pitchFamily="34" charset="0"/>
              <a:buChar char="•"/>
            </a:pPr>
            <a:r>
              <a:rPr lang="ar-JO" dirty="0"/>
              <a:t>قد تختلف جودة الخلايا حسب العمر وحالة السن.</a:t>
            </a:r>
          </a:p>
          <a:p>
            <a:pPr>
              <a:buNone/>
            </a:pPr>
            <a:r>
              <a:rPr lang="ar-JO" b="1" dirty="0"/>
              <a:t>الأنواع الأخرى</a:t>
            </a:r>
          </a:p>
          <a:p>
            <a:pPr>
              <a:buFont typeface="Arial" panose="020B0604020202020204" pitchFamily="34" charset="0"/>
              <a:buChar char="•"/>
            </a:pPr>
            <a:r>
              <a:rPr lang="ar-JO" dirty="0"/>
              <a:t>بعضها مثل نخاع العظم مُجرب وفعّال.</a:t>
            </a:r>
          </a:p>
          <a:p>
            <a:pPr>
              <a:buFont typeface="Arial" panose="020B0604020202020204" pitchFamily="34" charset="0"/>
              <a:buChar char="•"/>
            </a:pPr>
            <a:r>
              <a:rPr lang="ar-JO" dirty="0"/>
              <a:t>الخلايا الجنينية تواجه جدلًا أخلاقيًا كبيرًا.</a:t>
            </a:r>
          </a:p>
        </p:txBody>
      </p:sp>
    </p:spTree>
    <p:extLst>
      <p:ext uri="{BB962C8B-B14F-4D97-AF65-F5344CB8AC3E}">
        <p14:creationId xmlns:p14="http://schemas.microsoft.com/office/powerpoint/2010/main" val="3809847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3DF59-35F4-0523-92E0-33FA3D83606A}"/>
              </a:ext>
            </a:extLst>
          </p:cNvPr>
          <p:cNvSpPr>
            <a:spLocks noGrp="1"/>
          </p:cNvSpPr>
          <p:nvPr>
            <p:ph type="ctrTitle"/>
          </p:nvPr>
        </p:nvSpPr>
        <p:spPr/>
        <p:txBody>
          <a:bodyPr/>
          <a:lstStyle/>
          <a:p>
            <a:r>
              <a:rPr lang="ar-JO" dirty="0"/>
              <a:t>رابعًا: التطبيقات الطبية المستقبلية</a:t>
            </a:r>
            <a:endParaRPr lang="en-US" dirty="0"/>
          </a:p>
        </p:txBody>
      </p:sp>
      <p:sp>
        <p:nvSpPr>
          <p:cNvPr id="3" name="Subtitle 2">
            <a:extLst>
              <a:ext uri="{FF2B5EF4-FFF2-40B4-BE49-F238E27FC236}">
                <a16:creationId xmlns:a16="http://schemas.microsoft.com/office/drawing/2014/main" id="{5A6714A1-285C-FCD5-8853-4E5721C1679D}"/>
              </a:ext>
            </a:extLst>
          </p:cNvPr>
          <p:cNvSpPr>
            <a:spLocks noGrp="1"/>
          </p:cNvSpPr>
          <p:nvPr>
            <p:ph type="subTitle" idx="1"/>
          </p:nvPr>
        </p:nvSpPr>
        <p:spPr/>
        <p:txBody>
          <a:bodyPr/>
          <a:lstStyle/>
          <a:p>
            <a:r>
              <a:rPr lang="ar-JO" dirty="0"/>
              <a:t>توجد مجالات متعددة تعمل الأبحاث الحديثة على تطويرها باستخدام الخلايا الجذعية السنيّة، مثل: • هندسة الأنسجة. • علاج تلف الأعصاب. • إنشاء بدائل حيوية للأسنان. • تحسين طرق علاج الالتهابات المزمنة وأمراض المناعة. ومع تقدم الدراسات، يُتوقع أن تصبح جزءًا مهمًا من الطب المستقبلي</a:t>
            </a:r>
            <a:endParaRPr lang="en-US" dirty="0"/>
          </a:p>
        </p:txBody>
      </p:sp>
    </p:spTree>
    <p:extLst>
      <p:ext uri="{BB962C8B-B14F-4D97-AF65-F5344CB8AC3E}">
        <p14:creationId xmlns:p14="http://schemas.microsoft.com/office/powerpoint/2010/main" val="951132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88ADC-B2CF-D9C0-B4B8-35B89603536E}"/>
              </a:ext>
            </a:extLst>
          </p:cNvPr>
          <p:cNvSpPr>
            <a:spLocks noGrp="1"/>
          </p:cNvSpPr>
          <p:nvPr>
            <p:ph type="title"/>
          </p:nvPr>
        </p:nvSpPr>
        <p:spPr>
          <a:xfrm>
            <a:off x="2758440" y="1"/>
            <a:ext cx="7126224" cy="1143000"/>
          </a:xfrm>
        </p:spPr>
        <p:txBody>
          <a:bodyPr/>
          <a:lstStyle/>
          <a:p>
            <a:r>
              <a:rPr lang="ar-JO" dirty="0"/>
              <a:t>حقائق ممتعة عن الخلايا الجذعية السنيّة</a:t>
            </a:r>
            <a:endParaRPr lang="en-US" dirty="0"/>
          </a:p>
        </p:txBody>
      </p:sp>
      <p:sp>
        <p:nvSpPr>
          <p:cNvPr id="3" name="Content Placeholder 2">
            <a:extLst>
              <a:ext uri="{FF2B5EF4-FFF2-40B4-BE49-F238E27FC236}">
                <a16:creationId xmlns:a16="http://schemas.microsoft.com/office/drawing/2014/main" id="{990C52C6-BBC2-19DA-DE5B-32FDB2B1453A}"/>
              </a:ext>
            </a:extLst>
          </p:cNvPr>
          <p:cNvSpPr>
            <a:spLocks noGrp="1"/>
          </p:cNvSpPr>
          <p:nvPr>
            <p:ph idx="1"/>
          </p:nvPr>
        </p:nvSpPr>
        <p:spPr>
          <a:xfrm>
            <a:off x="0" y="1386713"/>
            <a:ext cx="5644896" cy="1246759"/>
          </a:xfrm>
        </p:spPr>
        <p:txBody>
          <a:bodyPr/>
          <a:lstStyle/>
          <a:p>
            <a:pPr marL="0" indent="0">
              <a:buNone/>
            </a:pPr>
            <a:r>
              <a:rPr lang="en-US" dirty="0"/>
              <a:t>1.</a:t>
            </a:r>
            <a:r>
              <a:rPr lang="ar-JO" dirty="0"/>
              <a:t> أسنان الأطفال كنز طبي!الأسنان اللبنية المتساقطة تحتوي على كمية غنية من الخلايا الجذعية، وكأن الطفل يفقد “هدية طبية صغيرة”</a:t>
            </a:r>
            <a:endParaRPr lang="en-US" dirty="0"/>
          </a:p>
        </p:txBody>
      </p:sp>
      <p:sp>
        <p:nvSpPr>
          <p:cNvPr id="5" name="TextBox 4">
            <a:extLst>
              <a:ext uri="{FF2B5EF4-FFF2-40B4-BE49-F238E27FC236}">
                <a16:creationId xmlns:a16="http://schemas.microsoft.com/office/drawing/2014/main" id="{4EE7B5EA-634F-2FC8-CFC0-DC9844962657}"/>
              </a:ext>
            </a:extLst>
          </p:cNvPr>
          <p:cNvSpPr txBox="1"/>
          <p:nvPr/>
        </p:nvSpPr>
        <p:spPr>
          <a:xfrm>
            <a:off x="-53340" y="2609166"/>
            <a:ext cx="6149340" cy="646331"/>
          </a:xfrm>
          <a:prstGeom prst="rect">
            <a:avLst/>
          </a:prstGeom>
          <a:noFill/>
        </p:spPr>
        <p:txBody>
          <a:bodyPr wrap="square">
            <a:spAutoFit/>
          </a:bodyPr>
          <a:lstStyle/>
          <a:p>
            <a:r>
              <a:rPr lang="en-US" dirty="0"/>
              <a:t>2. </a:t>
            </a:r>
            <a:r>
              <a:rPr lang="en-US" dirty="0" err="1"/>
              <a:t>اكتشاف</a:t>
            </a:r>
            <a:r>
              <a:rPr lang="en-US" dirty="0"/>
              <a:t> </a:t>
            </a:r>
            <a:r>
              <a:rPr lang="en-US" dirty="0" err="1"/>
              <a:t>صدفة!تم</a:t>
            </a:r>
            <a:r>
              <a:rPr lang="en-US" dirty="0"/>
              <a:t> </a:t>
            </a:r>
            <a:r>
              <a:rPr lang="en-US" dirty="0" err="1"/>
              <a:t>اكتشاف</a:t>
            </a:r>
            <a:r>
              <a:rPr lang="en-US" dirty="0"/>
              <a:t> </a:t>
            </a:r>
            <a:r>
              <a:rPr lang="en-US" dirty="0" err="1"/>
              <a:t>الخلايا</a:t>
            </a:r>
            <a:r>
              <a:rPr lang="en-US" dirty="0"/>
              <a:t> </a:t>
            </a:r>
            <a:r>
              <a:rPr lang="en-US" dirty="0" err="1"/>
              <a:t>الجذعية</a:t>
            </a:r>
            <a:r>
              <a:rPr lang="en-US" dirty="0"/>
              <a:t> </a:t>
            </a:r>
            <a:r>
              <a:rPr lang="en-US" dirty="0" err="1"/>
              <a:t>في</a:t>
            </a:r>
            <a:r>
              <a:rPr lang="en-US" dirty="0"/>
              <a:t> </a:t>
            </a:r>
            <a:r>
              <a:rPr lang="en-US" dirty="0" err="1"/>
              <a:t>الأسنان</a:t>
            </a:r>
            <a:r>
              <a:rPr lang="en-US" dirty="0"/>
              <a:t> </a:t>
            </a:r>
            <a:r>
              <a:rPr lang="en-US" dirty="0" err="1"/>
              <a:t>لأول</a:t>
            </a:r>
            <a:r>
              <a:rPr lang="en-US" dirty="0"/>
              <a:t> </a:t>
            </a:r>
            <a:r>
              <a:rPr lang="en-US" dirty="0" err="1"/>
              <a:t>مرة</a:t>
            </a:r>
            <a:r>
              <a:rPr lang="en-US" dirty="0"/>
              <a:t> </a:t>
            </a:r>
            <a:r>
              <a:rPr lang="en-US" dirty="0" err="1"/>
              <a:t>أثناء</a:t>
            </a:r>
            <a:r>
              <a:rPr lang="en-US" dirty="0"/>
              <a:t> </a:t>
            </a:r>
            <a:r>
              <a:rPr lang="en-US" dirty="0" err="1"/>
              <a:t>دراسة</a:t>
            </a:r>
            <a:r>
              <a:rPr lang="en-US" dirty="0"/>
              <a:t> </a:t>
            </a:r>
            <a:r>
              <a:rPr lang="en-US" dirty="0" err="1"/>
              <a:t>أضراس</a:t>
            </a:r>
            <a:r>
              <a:rPr lang="en-US" dirty="0"/>
              <a:t> </a:t>
            </a:r>
            <a:r>
              <a:rPr lang="en-US" dirty="0" err="1"/>
              <a:t>العقل</a:t>
            </a:r>
            <a:r>
              <a:rPr lang="en-US" dirty="0"/>
              <a:t>، </a:t>
            </a:r>
            <a:r>
              <a:rPr lang="en-US" dirty="0" err="1"/>
              <a:t>ولم</a:t>
            </a:r>
            <a:r>
              <a:rPr lang="en-US" dirty="0"/>
              <a:t> </a:t>
            </a:r>
            <a:r>
              <a:rPr lang="en-US" dirty="0" err="1"/>
              <a:t>يكن</a:t>
            </a:r>
            <a:r>
              <a:rPr lang="en-US" dirty="0"/>
              <a:t> </a:t>
            </a:r>
            <a:r>
              <a:rPr lang="en-US" dirty="0" err="1"/>
              <a:t>العلماء</a:t>
            </a:r>
            <a:r>
              <a:rPr lang="en-US" dirty="0"/>
              <a:t> </a:t>
            </a:r>
            <a:r>
              <a:rPr lang="en-US" dirty="0" err="1"/>
              <a:t>يبحثون</a:t>
            </a:r>
            <a:r>
              <a:rPr lang="en-US" dirty="0"/>
              <a:t> </a:t>
            </a:r>
            <a:r>
              <a:rPr lang="en-US" dirty="0" err="1"/>
              <a:t>عنها</a:t>
            </a:r>
            <a:r>
              <a:rPr lang="en-US" dirty="0"/>
              <a:t> </a:t>
            </a:r>
            <a:r>
              <a:rPr lang="en-US" dirty="0" err="1"/>
              <a:t>أصلًا</a:t>
            </a:r>
            <a:endParaRPr lang="en-US" dirty="0"/>
          </a:p>
        </p:txBody>
      </p:sp>
      <p:sp>
        <p:nvSpPr>
          <p:cNvPr id="7" name="TextBox 6">
            <a:extLst>
              <a:ext uri="{FF2B5EF4-FFF2-40B4-BE49-F238E27FC236}">
                <a16:creationId xmlns:a16="http://schemas.microsoft.com/office/drawing/2014/main" id="{731D5FD2-CAA9-8A63-728F-884282E7308F}"/>
              </a:ext>
            </a:extLst>
          </p:cNvPr>
          <p:cNvSpPr txBox="1"/>
          <p:nvPr/>
        </p:nvSpPr>
        <p:spPr>
          <a:xfrm>
            <a:off x="-53340" y="3209594"/>
            <a:ext cx="6208776" cy="646331"/>
          </a:xfrm>
          <a:prstGeom prst="rect">
            <a:avLst/>
          </a:prstGeom>
          <a:noFill/>
        </p:spPr>
        <p:txBody>
          <a:bodyPr wrap="square">
            <a:spAutoFit/>
          </a:bodyPr>
          <a:lstStyle/>
          <a:p>
            <a:r>
              <a:rPr lang="en-US" dirty="0"/>
              <a:t>3. </a:t>
            </a:r>
            <a:r>
              <a:rPr lang="en-US" dirty="0" err="1"/>
              <a:t>قادرة</a:t>
            </a:r>
            <a:r>
              <a:rPr lang="en-US" dirty="0"/>
              <a:t> </a:t>
            </a:r>
            <a:r>
              <a:rPr lang="en-US" dirty="0" err="1"/>
              <a:t>على</a:t>
            </a:r>
            <a:r>
              <a:rPr lang="en-US" dirty="0"/>
              <a:t> </a:t>
            </a:r>
            <a:r>
              <a:rPr lang="en-US" dirty="0" err="1"/>
              <a:t>التحول</a:t>
            </a:r>
            <a:r>
              <a:rPr lang="en-US" dirty="0"/>
              <a:t> </a:t>
            </a:r>
            <a:r>
              <a:rPr lang="en-US" dirty="0" err="1"/>
              <a:t>إلى</a:t>
            </a:r>
            <a:r>
              <a:rPr lang="en-US" dirty="0"/>
              <a:t> </a:t>
            </a:r>
            <a:r>
              <a:rPr lang="en-US" dirty="0" err="1"/>
              <a:t>خلايا</a:t>
            </a:r>
            <a:r>
              <a:rPr lang="en-US" dirty="0"/>
              <a:t> </a:t>
            </a:r>
            <a:r>
              <a:rPr lang="en-US" dirty="0" err="1"/>
              <a:t>مختلفة.يمكن</a:t>
            </a:r>
            <a:r>
              <a:rPr lang="en-US" dirty="0"/>
              <a:t> </a:t>
            </a:r>
            <a:r>
              <a:rPr lang="en-US" dirty="0" err="1"/>
              <a:t>للخلايا</a:t>
            </a:r>
            <a:r>
              <a:rPr lang="en-US" dirty="0"/>
              <a:t> </a:t>
            </a:r>
            <a:r>
              <a:rPr lang="en-US" dirty="0" err="1"/>
              <a:t>الجذعية</a:t>
            </a:r>
            <a:r>
              <a:rPr lang="en-US" dirty="0"/>
              <a:t> </a:t>
            </a:r>
            <a:r>
              <a:rPr lang="en-US" dirty="0" err="1"/>
              <a:t>السنيّة</a:t>
            </a:r>
            <a:r>
              <a:rPr lang="en-US" dirty="0"/>
              <a:t> </a:t>
            </a:r>
            <a:r>
              <a:rPr lang="en-US" dirty="0" err="1"/>
              <a:t>أن</a:t>
            </a:r>
            <a:r>
              <a:rPr lang="en-US" dirty="0"/>
              <a:t> </a:t>
            </a:r>
            <a:r>
              <a:rPr lang="en-US" dirty="0" err="1"/>
              <a:t>تتحول</a:t>
            </a:r>
            <a:r>
              <a:rPr lang="en-US" dirty="0"/>
              <a:t> </a:t>
            </a:r>
            <a:r>
              <a:rPr lang="en-US" dirty="0" err="1"/>
              <a:t>إلى</a:t>
            </a:r>
            <a:r>
              <a:rPr lang="en-US" dirty="0"/>
              <a:t> </a:t>
            </a:r>
            <a:r>
              <a:rPr lang="en-US" dirty="0" err="1"/>
              <a:t>خلايا</a:t>
            </a:r>
            <a:r>
              <a:rPr lang="en-US" dirty="0"/>
              <a:t> </a:t>
            </a:r>
            <a:r>
              <a:rPr lang="en-US" dirty="0" err="1"/>
              <a:t>عظمية</a:t>
            </a:r>
            <a:r>
              <a:rPr lang="en-US" dirty="0"/>
              <a:t> </a:t>
            </a:r>
            <a:r>
              <a:rPr lang="en-US" dirty="0" err="1"/>
              <a:t>أو</a:t>
            </a:r>
            <a:r>
              <a:rPr lang="en-US" dirty="0"/>
              <a:t> </a:t>
            </a:r>
            <a:r>
              <a:rPr lang="en-US" dirty="0" err="1"/>
              <a:t>عصبية</a:t>
            </a:r>
            <a:r>
              <a:rPr lang="en-US" dirty="0"/>
              <a:t> </a:t>
            </a:r>
            <a:r>
              <a:rPr lang="en-US" dirty="0" err="1"/>
              <a:t>أو</a:t>
            </a:r>
            <a:r>
              <a:rPr lang="en-US" dirty="0"/>
              <a:t> </a:t>
            </a:r>
            <a:r>
              <a:rPr lang="en-US" dirty="0" err="1"/>
              <a:t>غضاريف</a:t>
            </a:r>
            <a:r>
              <a:rPr lang="en-US" dirty="0"/>
              <a:t> — </a:t>
            </a:r>
            <a:r>
              <a:rPr lang="en-US" dirty="0" err="1"/>
              <a:t>قدرة</a:t>
            </a:r>
            <a:r>
              <a:rPr lang="en-US" dirty="0"/>
              <a:t> </a:t>
            </a:r>
            <a:r>
              <a:rPr lang="en-US" dirty="0" err="1"/>
              <a:t>مذهلة</a:t>
            </a:r>
            <a:r>
              <a:rPr lang="en-US" dirty="0"/>
              <a:t> </a:t>
            </a:r>
            <a:r>
              <a:rPr lang="en-US" dirty="0" err="1"/>
              <a:t>لشيء</a:t>
            </a:r>
            <a:r>
              <a:rPr lang="en-US" dirty="0"/>
              <a:t> </a:t>
            </a:r>
            <a:r>
              <a:rPr lang="en-US" dirty="0" err="1"/>
              <a:t>بحجم</a:t>
            </a:r>
            <a:r>
              <a:rPr lang="en-US" dirty="0"/>
              <a:t> </a:t>
            </a:r>
            <a:r>
              <a:rPr lang="en-US" dirty="0" err="1"/>
              <a:t>سن</a:t>
            </a:r>
            <a:endParaRPr lang="en-US" dirty="0"/>
          </a:p>
        </p:txBody>
      </p:sp>
      <p:sp>
        <p:nvSpPr>
          <p:cNvPr id="9" name="TextBox 8">
            <a:extLst>
              <a:ext uri="{FF2B5EF4-FFF2-40B4-BE49-F238E27FC236}">
                <a16:creationId xmlns:a16="http://schemas.microsoft.com/office/drawing/2014/main" id="{851CD4EF-D4A6-80A6-E4A3-CB7FE5F12979}"/>
              </a:ext>
            </a:extLst>
          </p:cNvPr>
          <p:cNvSpPr txBox="1"/>
          <p:nvPr/>
        </p:nvSpPr>
        <p:spPr>
          <a:xfrm>
            <a:off x="-83058" y="3855925"/>
            <a:ext cx="6208776" cy="646331"/>
          </a:xfrm>
          <a:prstGeom prst="rect">
            <a:avLst/>
          </a:prstGeom>
          <a:noFill/>
        </p:spPr>
        <p:txBody>
          <a:bodyPr wrap="square">
            <a:spAutoFit/>
          </a:bodyPr>
          <a:lstStyle/>
          <a:p>
            <a:r>
              <a:rPr lang="en-US" dirty="0"/>
              <a:t>4. </a:t>
            </a:r>
            <a:r>
              <a:rPr lang="en-US" dirty="0" err="1"/>
              <a:t>تنمو</a:t>
            </a:r>
            <a:r>
              <a:rPr lang="en-US" dirty="0"/>
              <a:t> </a:t>
            </a:r>
            <a:r>
              <a:rPr lang="en-US" dirty="0" err="1"/>
              <a:t>بسرعة</a:t>
            </a:r>
            <a:r>
              <a:rPr lang="en-US" dirty="0"/>
              <a:t> </a:t>
            </a:r>
            <a:r>
              <a:rPr lang="en-US" dirty="0" err="1"/>
              <a:t>أكبر</a:t>
            </a:r>
            <a:r>
              <a:rPr lang="en-US" dirty="0"/>
              <a:t> </a:t>
            </a:r>
            <a:r>
              <a:rPr lang="en-US" dirty="0" err="1"/>
              <a:t>من</a:t>
            </a:r>
            <a:r>
              <a:rPr lang="en-US" dirty="0"/>
              <a:t> </a:t>
            </a:r>
            <a:r>
              <a:rPr lang="en-US" dirty="0" err="1"/>
              <a:t>غيرها.تتميز</a:t>
            </a:r>
            <a:r>
              <a:rPr lang="en-US" dirty="0"/>
              <a:t> </a:t>
            </a:r>
            <a:r>
              <a:rPr lang="en-US" dirty="0" err="1"/>
              <a:t>الخلايا</a:t>
            </a:r>
            <a:r>
              <a:rPr lang="en-US" dirty="0"/>
              <a:t> </a:t>
            </a:r>
            <a:r>
              <a:rPr lang="en-US" dirty="0" err="1"/>
              <a:t>الجذعية</a:t>
            </a:r>
            <a:r>
              <a:rPr lang="en-US" dirty="0"/>
              <a:t> </a:t>
            </a:r>
            <a:r>
              <a:rPr lang="en-US" dirty="0" err="1"/>
              <a:t>من</a:t>
            </a:r>
            <a:r>
              <a:rPr lang="en-US" dirty="0"/>
              <a:t> </a:t>
            </a:r>
            <a:r>
              <a:rPr lang="en-US" dirty="0" err="1"/>
              <a:t>الأسنان</a:t>
            </a:r>
            <a:r>
              <a:rPr lang="en-US" dirty="0"/>
              <a:t> </a:t>
            </a:r>
            <a:r>
              <a:rPr lang="en-US" dirty="0" err="1"/>
              <a:t>بأنها</a:t>
            </a:r>
            <a:r>
              <a:rPr lang="en-US" dirty="0"/>
              <a:t> </a:t>
            </a:r>
            <a:r>
              <a:rPr lang="en-US" dirty="0" err="1"/>
              <a:t>تنقسم</a:t>
            </a:r>
            <a:r>
              <a:rPr lang="en-US" dirty="0"/>
              <a:t> </a:t>
            </a:r>
            <a:r>
              <a:rPr lang="en-US" dirty="0" err="1"/>
              <a:t>أسرع</a:t>
            </a:r>
            <a:r>
              <a:rPr lang="en-US" dirty="0"/>
              <a:t> </a:t>
            </a:r>
            <a:r>
              <a:rPr lang="en-US" dirty="0" err="1"/>
              <a:t>من</a:t>
            </a:r>
            <a:r>
              <a:rPr lang="en-US" dirty="0"/>
              <a:t> </a:t>
            </a:r>
            <a:r>
              <a:rPr lang="en-US" dirty="0" err="1"/>
              <a:t>الخلايا</a:t>
            </a:r>
            <a:r>
              <a:rPr lang="en-US" dirty="0"/>
              <a:t> </a:t>
            </a:r>
            <a:r>
              <a:rPr lang="en-US" dirty="0" err="1"/>
              <a:t>الجذعية</a:t>
            </a:r>
            <a:r>
              <a:rPr lang="en-US" dirty="0"/>
              <a:t> </a:t>
            </a:r>
            <a:r>
              <a:rPr lang="en-US" dirty="0" err="1"/>
              <a:t>الموجودة</a:t>
            </a:r>
            <a:r>
              <a:rPr lang="en-US" dirty="0"/>
              <a:t> </a:t>
            </a:r>
            <a:r>
              <a:rPr lang="en-US" dirty="0" err="1"/>
              <a:t>في</a:t>
            </a:r>
            <a:r>
              <a:rPr lang="en-US" dirty="0"/>
              <a:t> </a:t>
            </a:r>
            <a:r>
              <a:rPr lang="en-US" dirty="0" err="1"/>
              <a:t>نخاع</a:t>
            </a:r>
            <a:r>
              <a:rPr lang="en-US" dirty="0"/>
              <a:t> </a:t>
            </a:r>
            <a:r>
              <a:rPr lang="en-US" dirty="0" err="1"/>
              <a:t>العظام</a:t>
            </a:r>
            <a:endParaRPr lang="en-US" dirty="0"/>
          </a:p>
        </p:txBody>
      </p:sp>
      <p:sp>
        <p:nvSpPr>
          <p:cNvPr id="11" name="TextBox 10">
            <a:extLst>
              <a:ext uri="{FF2B5EF4-FFF2-40B4-BE49-F238E27FC236}">
                <a16:creationId xmlns:a16="http://schemas.microsoft.com/office/drawing/2014/main" id="{9C918E88-8F11-80F0-0908-5942DBB335A2}"/>
              </a:ext>
            </a:extLst>
          </p:cNvPr>
          <p:cNvSpPr txBox="1"/>
          <p:nvPr/>
        </p:nvSpPr>
        <p:spPr>
          <a:xfrm>
            <a:off x="5983224" y="1351608"/>
            <a:ext cx="6208776" cy="646331"/>
          </a:xfrm>
          <a:prstGeom prst="rect">
            <a:avLst/>
          </a:prstGeom>
          <a:noFill/>
        </p:spPr>
        <p:txBody>
          <a:bodyPr wrap="square">
            <a:spAutoFit/>
          </a:bodyPr>
          <a:lstStyle/>
          <a:p>
            <a:r>
              <a:rPr lang="en-US" dirty="0"/>
              <a:t>5. </a:t>
            </a:r>
            <a:r>
              <a:rPr lang="en-US" dirty="0" err="1"/>
              <a:t>قد</a:t>
            </a:r>
            <a:r>
              <a:rPr lang="en-US" dirty="0"/>
              <a:t> </a:t>
            </a:r>
            <a:r>
              <a:rPr lang="en-US" dirty="0" err="1"/>
              <a:t>تساعد</a:t>
            </a:r>
            <a:r>
              <a:rPr lang="en-US" dirty="0"/>
              <a:t> </a:t>
            </a:r>
            <a:r>
              <a:rPr lang="en-US" dirty="0" err="1"/>
              <a:t>مستقبلًا</a:t>
            </a:r>
            <a:r>
              <a:rPr lang="en-US" dirty="0"/>
              <a:t> </a:t>
            </a:r>
            <a:r>
              <a:rPr lang="en-US" dirty="0" err="1"/>
              <a:t>في</a:t>
            </a:r>
            <a:r>
              <a:rPr lang="en-US" dirty="0"/>
              <a:t> </a:t>
            </a:r>
            <a:r>
              <a:rPr lang="en-US" dirty="0" err="1"/>
              <a:t>علاج</a:t>
            </a:r>
            <a:r>
              <a:rPr lang="en-US" dirty="0"/>
              <a:t> </a:t>
            </a:r>
            <a:r>
              <a:rPr lang="en-US" dirty="0" err="1"/>
              <a:t>أمراض</a:t>
            </a:r>
            <a:r>
              <a:rPr lang="en-US" dirty="0"/>
              <a:t> </a:t>
            </a:r>
            <a:r>
              <a:rPr lang="en-US" dirty="0" err="1"/>
              <a:t>القلب.تشير</a:t>
            </a:r>
            <a:r>
              <a:rPr lang="en-US" dirty="0"/>
              <a:t> </a:t>
            </a:r>
            <a:r>
              <a:rPr lang="en-US" dirty="0" err="1"/>
              <a:t>الدراسات</a:t>
            </a:r>
            <a:r>
              <a:rPr lang="en-US" dirty="0"/>
              <a:t> </a:t>
            </a:r>
            <a:r>
              <a:rPr lang="en-US" dirty="0" err="1"/>
              <a:t>إلى</a:t>
            </a:r>
            <a:r>
              <a:rPr lang="en-US" dirty="0"/>
              <a:t> </a:t>
            </a:r>
            <a:r>
              <a:rPr lang="en-US" dirty="0" err="1"/>
              <a:t>إمكانية</a:t>
            </a:r>
            <a:r>
              <a:rPr lang="en-US" dirty="0"/>
              <a:t> </a:t>
            </a:r>
            <a:r>
              <a:rPr lang="en-US" dirty="0" err="1"/>
              <a:t>استخدامها</a:t>
            </a:r>
            <a:r>
              <a:rPr lang="en-US" dirty="0"/>
              <a:t> </a:t>
            </a:r>
            <a:r>
              <a:rPr lang="en-US" dirty="0" err="1"/>
              <a:t>في</a:t>
            </a:r>
            <a:r>
              <a:rPr lang="en-US" dirty="0"/>
              <a:t> </a:t>
            </a:r>
            <a:r>
              <a:rPr lang="en-US" dirty="0" err="1"/>
              <a:t>تجديد</a:t>
            </a:r>
            <a:r>
              <a:rPr lang="en-US" dirty="0"/>
              <a:t> </a:t>
            </a:r>
            <a:r>
              <a:rPr lang="en-US" dirty="0" err="1"/>
              <a:t>الأنسجة</a:t>
            </a:r>
            <a:r>
              <a:rPr lang="en-US" dirty="0"/>
              <a:t> </a:t>
            </a:r>
            <a:r>
              <a:rPr lang="en-US" dirty="0" err="1"/>
              <a:t>القلبية</a:t>
            </a:r>
            <a:r>
              <a:rPr lang="en-US" dirty="0"/>
              <a:t> </a:t>
            </a:r>
            <a:r>
              <a:rPr lang="en-US" dirty="0" err="1"/>
              <a:t>التالفة</a:t>
            </a:r>
            <a:endParaRPr lang="en-US" dirty="0"/>
          </a:p>
        </p:txBody>
      </p:sp>
      <p:sp>
        <p:nvSpPr>
          <p:cNvPr id="13" name="TextBox 12">
            <a:extLst>
              <a:ext uri="{FF2B5EF4-FFF2-40B4-BE49-F238E27FC236}">
                <a16:creationId xmlns:a16="http://schemas.microsoft.com/office/drawing/2014/main" id="{835F0202-2ABE-810F-701B-B357470693AE}"/>
              </a:ext>
            </a:extLst>
          </p:cNvPr>
          <p:cNvSpPr txBox="1"/>
          <p:nvPr/>
        </p:nvSpPr>
        <p:spPr>
          <a:xfrm>
            <a:off x="5983224" y="2145713"/>
            <a:ext cx="6208776" cy="646331"/>
          </a:xfrm>
          <a:prstGeom prst="rect">
            <a:avLst/>
          </a:prstGeom>
          <a:noFill/>
        </p:spPr>
        <p:txBody>
          <a:bodyPr wrap="square">
            <a:spAutoFit/>
          </a:bodyPr>
          <a:lstStyle/>
          <a:p>
            <a:r>
              <a:rPr lang="en-US" dirty="0"/>
              <a:t>6. </a:t>
            </a:r>
            <a:r>
              <a:rPr lang="en-US" dirty="0" err="1"/>
              <a:t>متخصصة</a:t>
            </a:r>
            <a:r>
              <a:rPr lang="en-US" dirty="0"/>
              <a:t> </a:t>
            </a:r>
            <a:r>
              <a:rPr lang="en-US" dirty="0" err="1"/>
              <a:t>في</a:t>
            </a:r>
            <a:r>
              <a:rPr lang="en-US" dirty="0"/>
              <a:t> </a:t>
            </a:r>
            <a:r>
              <a:rPr lang="en-US" dirty="0" err="1"/>
              <a:t>إصلاح</a:t>
            </a:r>
            <a:r>
              <a:rPr lang="en-US" dirty="0"/>
              <a:t> </a:t>
            </a:r>
            <a:r>
              <a:rPr lang="en-US" dirty="0" err="1"/>
              <a:t>الأعصاب.لأنها</a:t>
            </a:r>
            <a:r>
              <a:rPr lang="en-US" dirty="0"/>
              <a:t> </a:t>
            </a:r>
            <a:r>
              <a:rPr lang="en-US" dirty="0" err="1"/>
              <a:t>مرتبطة</a:t>
            </a:r>
            <a:r>
              <a:rPr lang="en-US" dirty="0"/>
              <a:t> </a:t>
            </a:r>
            <a:r>
              <a:rPr lang="en-US" dirty="0" err="1"/>
              <a:t>بأنسجة</a:t>
            </a:r>
            <a:r>
              <a:rPr lang="en-US" dirty="0"/>
              <a:t> </a:t>
            </a:r>
            <a:r>
              <a:rPr lang="en-US" dirty="0" err="1"/>
              <a:t>عصبية</a:t>
            </a:r>
            <a:r>
              <a:rPr lang="en-US" dirty="0"/>
              <a:t> </a:t>
            </a:r>
            <a:r>
              <a:rPr lang="en-US" dirty="0" err="1"/>
              <a:t>خلال</a:t>
            </a:r>
            <a:r>
              <a:rPr lang="en-US" dirty="0"/>
              <a:t> </a:t>
            </a:r>
            <a:r>
              <a:rPr lang="en-US" dirty="0" err="1"/>
              <a:t>تطور</a:t>
            </a:r>
            <a:r>
              <a:rPr lang="en-US" dirty="0"/>
              <a:t> </a:t>
            </a:r>
            <a:r>
              <a:rPr lang="en-US" dirty="0" err="1"/>
              <a:t>الأسنان</a:t>
            </a:r>
            <a:r>
              <a:rPr lang="en-US" dirty="0"/>
              <a:t>، </a:t>
            </a:r>
            <a:r>
              <a:rPr lang="en-US" dirty="0" err="1"/>
              <a:t>فهي</a:t>
            </a:r>
            <a:r>
              <a:rPr lang="en-US" dirty="0"/>
              <a:t> </a:t>
            </a:r>
            <a:r>
              <a:rPr lang="en-US" dirty="0" err="1"/>
              <a:t>تساعد</a:t>
            </a:r>
            <a:r>
              <a:rPr lang="en-US" dirty="0"/>
              <a:t> </a:t>
            </a:r>
            <a:r>
              <a:rPr lang="en-US" dirty="0" err="1"/>
              <a:t>على</a:t>
            </a:r>
            <a:r>
              <a:rPr lang="en-US" dirty="0"/>
              <a:t> </a:t>
            </a:r>
            <a:r>
              <a:rPr lang="en-US" dirty="0" err="1"/>
              <a:t>إصلاح</a:t>
            </a:r>
            <a:r>
              <a:rPr lang="en-US" dirty="0"/>
              <a:t> </a:t>
            </a:r>
            <a:r>
              <a:rPr lang="en-US" dirty="0" err="1"/>
              <a:t>الأعصاب</a:t>
            </a:r>
            <a:r>
              <a:rPr lang="en-US" dirty="0"/>
              <a:t> </a:t>
            </a:r>
            <a:r>
              <a:rPr lang="en-US" dirty="0" err="1"/>
              <a:t>بشكل</a:t>
            </a:r>
            <a:r>
              <a:rPr lang="en-US" dirty="0"/>
              <a:t> </a:t>
            </a:r>
            <a:r>
              <a:rPr lang="en-US" dirty="0" err="1"/>
              <a:t>فعّال</a:t>
            </a:r>
            <a:r>
              <a:rPr lang="en-US" dirty="0"/>
              <a:t> </a:t>
            </a:r>
            <a:r>
              <a:rPr lang="en-US" dirty="0" err="1"/>
              <a:t>في</a:t>
            </a:r>
            <a:r>
              <a:rPr lang="en-US" dirty="0"/>
              <a:t> </a:t>
            </a:r>
            <a:r>
              <a:rPr lang="en-US" dirty="0" err="1"/>
              <a:t>التجارب</a:t>
            </a:r>
            <a:endParaRPr lang="en-US" dirty="0"/>
          </a:p>
        </p:txBody>
      </p:sp>
      <p:sp>
        <p:nvSpPr>
          <p:cNvPr id="15" name="TextBox 14">
            <a:extLst>
              <a:ext uri="{FF2B5EF4-FFF2-40B4-BE49-F238E27FC236}">
                <a16:creationId xmlns:a16="http://schemas.microsoft.com/office/drawing/2014/main" id="{0C711A7F-93D7-F374-4CE4-6AD96EBE052A}"/>
              </a:ext>
            </a:extLst>
          </p:cNvPr>
          <p:cNvSpPr txBox="1"/>
          <p:nvPr/>
        </p:nvSpPr>
        <p:spPr>
          <a:xfrm>
            <a:off x="5983224" y="2939818"/>
            <a:ext cx="6208776" cy="646331"/>
          </a:xfrm>
          <a:prstGeom prst="rect">
            <a:avLst/>
          </a:prstGeom>
          <a:noFill/>
        </p:spPr>
        <p:txBody>
          <a:bodyPr wrap="square">
            <a:spAutoFit/>
          </a:bodyPr>
          <a:lstStyle/>
          <a:p>
            <a:r>
              <a:rPr lang="en-US" dirty="0"/>
              <a:t>7. </a:t>
            </a:r>
            <a:r>
              <a:rPr lang="en-US" dirty="0" err="1"/>
              <a:t>يمكن</a:t>
            </a:r>
            <a:r>
              <a:rPr lang="en-US" dirty="0"/>
              <a:t> </a:t>
            </a:r>
            <a:r>
              <a:rPr lang="en-US" dirty="0" err="1"/>
              <a:t>حفظ</a:t>
            </a:r>
            <a:r>
              <a:rPr lang="en-US" dirty="0"/>
              <a:t> </a:t>
            </a:r>
            <a:r>
              <a:rPr lang="en-US" dirty="0" err="1"/>
              <a:t>الأسنان</a:t>
            </a:r>
            <a:r>
              <a:rPr lang="en-US" dirty="0"/>
              <a:t> </a:t>
            </a:r>
            <a:r>
              <a:rPr lang="en-US" dirty="0" err="1"/>
              <a:t>للمستقبل.هناك</a:t>
            </a:r>
            <a:r>
              <a:rPr lang="en-US" dirty="0"/>
              <a:t> </a:t>
            </a:r>
            <a:r>
              <a:rPr lang="en-US" dirty="0" err="1"/>
              <a:t>بنوك</a:t>
            </a:r>
            <a:r>
              <a:rPr lang="en-US" dirty="0"/>
              <a:t> </a:t>
            </a:r>
            <a:r>
              <a:rPr lang="en-US" dirty="0" err="1"/>
              <a:t>متخصصة</a:t>
            </a:r>
            <a:r>
              <a:rPr lang="en-US" dirty="0"/>
              <a:t> </a:t>
            </a:r>
            <a:r>
              <a:rPr lang="en-US" dirty="0" err="1"/>
              <a:t>لحفظ</a:t>
            </a:r>
            <a:r>
              <a:rPr lang="en-US" dirty="0"/>
              <a:t> </a:t>
            </a:r>
            <a:r>
              <a:rPr lang="en-US" dirty="0" err="1"/>
              <a:t>الأسنان</a:t>
            </a:r>
            <a:r>
              <a:rPr lang="en-US" dirty="0"/>
              <a:t> </a:t>
            </a:r>
            <a:r>
              <a:rPr lang="en-US" dirty="0" err="1"/>
              <a:t>من</a:t>
            </a:r>
            <a:r>
              <a:rPr lang="en-US" dirty="0"/>
              <a:t> </a:t>
            </a:r>
            <a:r>
              <a:rPr lang="en-US" dirty="0" err="1"/>
              <a:t>أجل</a:t>
            </a:r>
            <a:r>
              <a:rPr lang="en-US" dirty="0"/>
              <a:t> </a:t>
            </a:r>
            <a:r>
              <a:rPr lang="en-US" dirty="0" err="1"/>
              <a:t>الاحتفاظ</a:t>
            </a:r>
            <a:r>
              <a:rPr lang="en-US" dirty="0"/>
              <a:t> </a:t>
            </a:r>
            <a:r>
              <a:rPr lang="en-US" dirty="0" err="1"/>
              <a:t>بخلاياها</a:t>
            </a:r>
            <a:r>
              <a:rPr lang="en-US" dirty="0"/>
              <a:t> </a:t>
            </a:r>
            <a:r>
              <a:rPr lang="en-US" dirty="0" err="1"/>
              <a:t>الجذعية</a:t>
            </a:r>
            <a:r>
              <a:rPr lang="en-US" dirty="0"/>
              <a:t> </a:t>
            </a:r>
            <a:r>
              <a:rPr lang="en-US" dirty="0" err="1"/>
              <a:t>لاستخدامها</a:t>
            </a:r>
            <a:r>
              <a:rPr lang="en-US" dirty="0"/>
              <a:t> </a:t>
            </a:r>
            <a:r>
              <a:rPr lang="en-US" dirty="0" err="1"/>
              <a:t>لاحقًا</a:t>
            </a:r>
            <a:r>
              <a:rPr lang="en-US" dirty="0"/>
              <a:t> </a:t>
            </a:r>
            <a:r>
              <a:rPr lang="en-US" dirty="0" err="1"/>
              <a:t>عند</a:t>
            </a:r>
            <a:r>
              <a:rPr lang="en-US" dirty="0"/>
              <a:t> </a:t>
            </a:r>
            <a:r>
              <a:rPr lang="en-US" dirty="0" err="1"/>
              <a:t>الحاجة</a:t>
            </a:r>
            <a:endParaRPr lang="en-US" dirty="0"/>
          </a:p>
        </p:txBody>
      </p:sp>
    </p:spTree>
    <p:extLst>
      <p:ext uri="{BB962C8B-B14F-4D97-AF65-F5344CB8AC3E}">
        <p14:creationId xmlns:p14="http://schemas.microsoft.com/office/powerpoint/2010/main" val="321107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1085</Words>
  <Application>Microsoft Office PowerPoint</Application>
  <PresentationFormat>Widescreen</PresentationFormat>
  <Paragraphs>123</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لخلايا الجذعية وأنواعها</vt:lpstr>
      <vt:lpstr>أولًا: مفهوم الخلايا الجذعية وأنواعها </vt:lpstr>
      <vt:lpstr>ثانيًا: الخلايا الجذعية المستخرجة من الأسنان</vt:lpstr>
      <vt:lpstr>ثالثًا: الفرق بين الخلايا الجذعية السنيّة والأنواع الأخرى</vt:lpstr>
      <vt:lpstr>مقارنة تفصيلية بين الخلايا الجذعية السنيّة والأنواع الأخرى من الخلايا الجذعي</vt:lpstr>
      <vt:lpstr>PowerPoint Presentation</vt:lpstr>
      <vt:lpstr>PowerPoint Presentation</vt:lpstr>
      <vt:lpstr>رابعًا: التطبيقات الطبية المستقبلية</vt:lpstr>
      <vt:lpstr>حقائق ممتعة عن الخلايا الجذعية السنيّة</vt:lpstr>
      <vt:lpstr>خاتمة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basel basel khater</dc:creator>
  <cp:lastModifiedBy>basel basel khater</cp:lastModifiedBy>
  <cp:revision>1</cp:revision>
  <dcterms:created xsi:type="dcterms:W3CDTF">2025-11-24T15:21:41Z</dcterms:created>
  <dcterms:modified xsi:type="dcterms:W3CDTF">2025-11-24T15:53:21Z</dcterms:modified>
</cp:coreProperties>
</file>