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324" y="-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9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8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3932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75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9822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08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22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1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6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9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7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07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4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5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45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676BB-6F1E-4719-9394-ACD1775304C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C0B0C9-93E9-475E-A598-B8EECF547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8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2DD8A-94A6-647C-BA09-8246D99F8B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b="1" dirty="0"/>
              <a:t>الدرس الثاني: عمليات حيوية في الخلية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8DE2E-3FA9-5671-31A2-CF25ADC459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يإعداد: قصي أبو زر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660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0011B-8C10-3B9C-9B60-DF1099F62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/>
              <a:t>الفكرة الرئيسة والتمهيد</a:t>
            </a:r>
            <a:br>
              <a:rPr lang="ar-JO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A0C6F-F460-ECF3-7901-C1C5A05FB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الفكرة الرئيسة:</a:t>
            </a:r>
            <a:br>
              <a:rPr lang="ar-JO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ar-JO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تحتاج الكائنات الحية إلى طاقة لأداء العمليات الحيوية التي تضمن بقاءها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ar-JO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شرح موسع:</a:t>
            </a:r>
            <a:br>
              <a:rPr lang="ar-JO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ar-JO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تخيل أن الخلية مثل مدينة مصغرة. هذه المدينة تحتاج إلى طاقة لتشغيل مصانعها ومواصلاتها وإنارتها. بنفس الطريقة، تحتاج الخلية إلى طاقة لأداء جميع وظائفها، مثل:</a:t>
            </a:r>
          </a:p>
          <a:p>
            <a:pPr marL="0" indent="0" algn="r">
              <a:buNone/>
            </a:pPr>
            <a:r>
              <a:rPr lang="ar-JO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النمو</a:t>
            </a:r>
            <a:r>
              <a:rPr lang="ar-JO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وبناء أجزاء جديدة.</a:t>
            </a:r>
          </a:p>
          <a:p>
            <a:pPr marL="0" indent="0" algn="r">
              <a:buNone/>
            </a:pPr>
            <a:r>
              <a:rPr lang="ar-JO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الحركة</a:t>
            </a:r>
            <a:r>
              <a:rPr lang="ar-JO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، سواء كانت حركة كائن حي كامل أو حركة المواد داخل الخلية.</a:t>
            </a:r>
          </a:p>
          <a:p>
            <a:pPr marL="0" indent="0" algn="r">
              <a:buNone/>
            </a:pPr>
            <a:r>
              <a:rPr lang="ar-JO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التكاثر</a:t>
            </a:r>
            <a:r>
              <a:rPr lang="ar-JO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لإنشاء خلايا جديدة.</a:t>
            </a:r>
          </a:p>
          <a:p>
            <a:pPr marL="0" indent="0" algn="r">
              <a:buNone/>
            </a:pPr>
            <a:r>
              <a:rPr lang="ar-JO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نقل المواد</a:t>
            </a:r>
            <a:r>
              <a:rPr lang="ar-JO" sz="1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عبر الغشاء البلازمي.</a:t>
            </a:r>
          </a:p>
          <a:p>
            <a:pPr marL="0" indent="0" algn="r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89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12AD3-11F4-022C-0DD1-3AA721682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/>
              <a:t> عمليات الأيض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3B4CB-D912-1CA6-7427-3CA430DB8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ar-JO" b="1" dirty="0"/>
              <a:t> </a:t>
            </a:r>
            <a:r>
              <a:rPr lang="en-US" b="1" dirty="0"/>
              <a:t>       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هي مجموع كل التفاعلات الكيميائية داخل الخلية التي تهدف إلى إنتاج الطاقة واستهلاكها لبناء وهدم المواد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تنقسم إلى نوعين رئيسيين:</a:t>
            </a:r>
            <a:endParaRPr lang="ar-J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r"/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عمليات الهدم 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0" lvl="1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مبدأ العمل: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تكسير الجزيئات المعقدة (مثل الجلوكوز) إلى جزيئات أبسط.</a:t>
            </a:r>
          </a:p>
          <a:p>
            <a:pPr marL="457200" lvl="1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النتيجة: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تحرير الطاقة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المخزنة في روابط هذه الجزيئات.</a:t>
            </a:r>
          </a:p>
          <a:p>
            <a:pPr marL="457200" lvl="1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مثال رئيسي: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التنفس الخلوي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algn="r"/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عمليات البناء 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0" lvl="1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مبدأ العمل: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استخدام الطاقة لبناء جزيئات معقدة (مثل البروتينات والنشا) من جزيئات بسيطة.</a:t>
            </a:r>
          </a:p>
          <a:p>
            <a:pPr marL="457200" lvl="1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النتيجة: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تخزين الطاقة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وبناء مكونات الخلية.</a:t>
            </a:r>
          </a:p>
          <a:p>
            <a:pPr marL="457200" lvl="1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مثال رئيسي: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البناء الضوئي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r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54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9CF49-2D12-8B07-9CBD-BAA6FA713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76977"/>
            <a:ext cx="8596668" cy="1320800"/>
          </a:xfrm>
        </p:spPr>
        <p:txBody>
          <a:bodyPr/>
          <a:lstStyle/>
          <a:p>
            <a:pPr algn="r"/>
            <a:r>
              <a:rPr lang="ar-JO" b="1" dirty="0"/>
              <a:t>التنفس الخلوي</a:t>
            </a:r>
            <a:br>
              <a:rPr lang="ar-JO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C2A03-0D06-6E20-FB5D-C7C45C49E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446" y="1554198"/>
            <a:ext cx="9727575" cy="4697411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هو عملية هدم أساسية لإنتاج الطاقة من جزيئات الغذاء.</a:t>
            </a:r>
            <a:endParaRPr lang="ar-J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أولاً: التنفس الخلوي الهوائي</a:t>
            </a:r>
            <a:endParaRPr lang="ar-J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الشرط الأساسي: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يحتاج إلى وجود الأكسجين.</a:t>
            </a:r>
            <a:endParaRPr lang="ar-J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مكان الحدوث: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يبدأ في السيتوبلازم ويكتمل في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الميتوكندريا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(محطة الطاقة في الخلية).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الكفاءة: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يُنتج كمية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كبيرة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من الطاقة.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المعادلة الكيميائية:</a:t>
            </a:r>
            <a:b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جلوكوز + أكسجين → ثاني أكسيد الكربون + ماء + طاقة (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ATP)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ثانياً: التخمر - التنفس اللاهوائي</a:t>
            </a:r>
            <a:endParaRPr lang="ar-J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الشرط الأساسي: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يحدث في غياب الأكسجين.</a:t>
            </a:r>
            <a:endParaRPr lang="ar-J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مكان الحدوث: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في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السيتوسول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(السائل داخل الخلية).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الكفاءة: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يُنتج كمية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قليلة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من الطاقة.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أمثلة:</a:t>
            </a:r>
            <a:endParaRPr lang="ar-J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457200" lvl="1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التخمر اللبني: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في خلايا العضلات عند بذل مجهود شديد.</a:t>
            </a:r>
          </a:p>
          <a:p>
            <a:pPr marL="457200" lvl="1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التخمر الكحولي: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في الخميرة.</a:t>
            </a:r>
          </a:p>
          <a:p>
            <a:br>
              <a:rPr lang="ar-JO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262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8C699-DD60-EA8E-22C9-171435AD8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/>
              <a:t>البناء الضوئي</a:t>
            </a:r>
            <a:br>
              <a:rPr lang="ar-JO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38D85-ED36-C461-9598-C6F34B62A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هو عملية بناء تستخدم الطاقة الضوئية لصنع الغذاء.</a:t>
            </a:r>
            <a:endParaRPr lang="ar-J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الكائنات القائمة به: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المنتجات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مثل النباتات والطحالب.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مكان الحدوث: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في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البلاستيدات الخضراء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، باستخدام صبغة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الكلوروفيل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التي تمتص الطاقة من ضوء الشمس.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الأهمية: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يمثل </a:t>
            </a: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أساس السلسلة الغذائية</a:t>
            </a: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على كوكب الأرض.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المعادلة الكيميائية:</a:t>
            </a:r>
            <a:b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ثاني أكسيد الكربون + ماء + طاقة ضوئية → جلوكوز + أكسجين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العوامل المؤثرة في معدل البناء الضوئي:</a:t>
            </a:r>
            <a:endParaRPr lang="ar-JO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شدة الإضاءة</a:t>
            </a:r>
          </a:p>
          <a:p>
            <a:pPr marL="0" indent="0" algn="r">
              <a:buNone/>
            </a:pP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تركيز ثاني أكسيد الكربون</a:t>
            </a:r>
          </a:p>
          <a:p>
            <a:pPr marL="0" indent="0" algn="r">
              <a:buNone/>
            </a:pPr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درجة الحرارة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238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E0E9A-3415-FBA8-29BC-ECFB9ACE6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dirty="0"/>
              <a:t>مقارنة بين العمليتين</a:t>
            </a:r>
            <a:br>
              <a:rPr lang="ar-JO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5364B-0FD3-826D-EB01-64B4069D4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البناء الضوئي: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عملية بناء (تخزن الطاقة)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يحدث في النباتات (في البلاستيدات الخضراء)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يستهلك ثاني أكسيد الكربون ويطلق الأكسجين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يحتاج إلى ضوء الشمس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التنفس الخلوي: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عملية هدم (تطلق الطاقة)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يحدث في جميع الكائنات الحية (في الميتوكندريا)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يستهلك الأكسجين ويطلق ثاني أكسيد الكربون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يحدث على مدار 24 ساعة</a:t>
            </a:r>
          </a:p>
          <a:p>
            <a:pPr marL="0" indent="0" algn="r">
              <a:buNone/>
            </a:pPr>
            <a:r>
              <a:rPr lang="ar-JO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العلاقة بينهما: عمليتان مكملتان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4223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449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الدرس الثاني: عمليات حيوية في الخلية</vt:lpstr>
      <vt:lpstr>الفكرة الرئيسة والتمهيد </vt:lpstr>
      <vt:lpstr> عمليات الأيض</vt:lpstr>
      <vt:lpstr>التنفس الخلوي </vt:lpstr>
      <vt:lpstr>البناء الضوئي </vt:lpstr>
      <vt:lpstr>مقارنة بين العمليتين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qusai abu-zer</dc:creator>
  <cp:lastModifiedBy>qusai abu-zer</cp:lastModifiedBy>
  <cp:revision>1</cp:revision>
  <dcterms:created xsi:type="dcterms:W3CDTF">2025-11-24T15:02:18Z</dcterms:created>
  <dcterms:modified xsi:type="dcterms:W3CDTF">2025-11-24T15:17:10Z</dcterms:modified>
</cp:coreProperties>
</file>