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8288000" cy="10287000"/>
  <p:notesSz cx="6858000" cy="9144000"/>
  <p:embeddedFontLst>
    <p:embeddedFont>
      <p:font typeface="Aldhabi" panose="01000000000000000000" pitchFamily="2" charset="-78"/>
      <p:regular r:id="rId9"/>
    </p:embeddedFont>
    <p:embeddedFont>
      <p:font typeface="Be Vietnam" panose="020B0604020202020204" charset="0"/>
      <p:regular r:id="rId10"/>
    </p:embeddedFont>
    <p:embeddedFont>
      <p:font typeface="Roca Two" panose="020B0604020202020204" charset="0"/>
      <p:regular r:id="rId11"/>
    </p:embeddedFont>
    <p:embeddedFont>
      <p:font typeface="Roca Two Bold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40" autoAdjust="0"/>
    <p:restoredTop sz="94622" autoAdjust="0"/>
  </p:normalViewPr>
  <p:slideViewPr>
    <p:cSldViewPr>
      <p:cViewPr varScale="1">
        <p:scale>
          <a:sx n="52" d="100"/>
          <a:sy n="52" d="100"/>
        </p:scale>
        <p:origin x="24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6F64F-101E-4CCF-B325-F36FC5FDBF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07AE0-113C-43A3-8C33-D8E8C8777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0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F07AE0-113C-43A3-8C33-D8E8C87775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6750" y="666750"/>
            <a:ext cx="7191375" cy="8953500"/>
            <a:chOff x="0" y="0"/>
            <a:chExt cx="1274296" cy="158654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74296" cy="1586541"/>
            </a:xfrm>
            <a:custGeom>
              <a:avLst/>
              <a:gdLst/>
              <a:ahLst/>
              <a:cxnLst/>
              <a:rect l="l" t="t" r="r" b="b"/>
              <a:pathLst>
                <a:path w="1274296" h="1586541">
                  <a:moveTo>
                    <a:pt x="1245229" y="0"/>
                  </a:moveTo>
                  <a:lnTo>
                    <a:pt x="29067" y="0"/>
                  </a:lnTo>
                  <a:cubicBezTo>
                    <a:pt x="21358" y="0"/>
                    <a:pt x="13965" y="3062"/>
                    <a:pt x="8514" y="8514"/>
                  </a:cubicBezTo>
                  <a:cubicBezTo>
                    <a:pt x="3062" y="13965"/>
                    <a:pt x="0" y="21358"/>
                    <a:pt x="0" y="29067"/>
                  </a:cubicBezTo>
                  <a:lnTo>
                    <a:pt x="0" y="1557474"/>
                  </a:lnTo>
                  <a:cubicBezTo>
                    <a:pt x="0" y="1573527"/>
                    <a:pt x="13014" y="1586541"/>
                    <a:pt x="29067" y="1586541"/>
                  </a:cubicBezTo>
                  <a:lnTo>
                    <a:pt x="1245229" y="1586541"/>
                  </a:lnTo>
                  <a:cubicBezTo>
                    <a:pt x="1252938" y="1586541"/>
                    <a:pt x="1260332" y="1583479"/>
                    <a:pt x="1265783" y="1578028"/>
                  </a:cubicBezTo>
                  <a:cubicBezTo>
                    <a:pt x="1271234" y="1572576"/>
                    <a:pt x="1274296" y="1565183"/>
                    <a:pt x="1274296" y="1557474"/>
                  </a:cubicBezTo>
                  <a:lnTo>
                    <a:pt x="1274296" y="29067"/>
                  </a:lnTo>
                  <a:cubicBezTo>
                    <a:pt x="1274296" y="21358"/>
                    <a:pt x="1271234" y="13965"/>
                    <a:pt x="1265783" y="8514"/>
                  </a:cubicBezTo>
                  <a:cubicBezTo>
                    <a:pt x="1260332" y="3062"/>
                    <a:pt x="1252938" y="0"/>
                    <a:pt x="1245229" y="0"/>
                  </a:cubicBezTo>
                  <a:close/>
                </a:path>
              </a:pathLst>
            </a:custGeom>
            <a:blipFill>
              <a:blip r:embed="rId2"/>
              <a:stretch>
                <a:fillRect t="-199" b="-199"/>
              </a:stretch>
            </a:blipFill>
          </p:spPr>
        </p:sp>
      </p:grpSp>
      <p:sp>
        <p:nvSpPr>
          <p:cNvPr id="4" name="TextBox 4"/>
          <p:cNvSpPr txBox="1"/>
          <p:nvPr/>
        </p:nvSpPr>
        <p:spPr>
          <a:xfrm>
            <a:off x="9372600" y="8724900"/>
            <a:ext cx="8324850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 rtl="1">
              <a:lnSpc>
                <a:spcPts val="3919"/>
              </a:lnSpc>
              <a:spcBef>
                <a:spcPct val="0"/>
              </a:spcBef>
            </a:pPr>
            <a:r>
              <a:rPr lang="ar-EG" sz="2799" spc="55">
                <a:solidFill>
                  <a:srgbClr val="E6F0F7"/>
                </a:solidFill>
                <a:latin typeface="Be Vietnam"/>
                <a:ea typeface="Be Vietnam"/>
                <a:cs typeface="Diwani Outline Shaded" panose="02010400000000000000" pitchFamily="2" charset="-78"/>
                <a:sym typeface="Be Vietnam"/>
                <a:rtl/>
              </a:rPr>
              <a:t>عمل :-   عبدالله الحوراني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296400" y="619125"/>
            <a:ext cx="8324850" cy="4829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 rtl="1">
              <a:lnSpc>
                <a:spcPts val="3924"/>
              </a:lnSpc>
              <a:spcBef>
                <a:spcPct val="0"/>
              </a:spcBef>
            </a:pPr>
            <a:r>
              <a:rPr lang="ar-EG" sz="2803" b="1">
                <a:solidFill>
                  <a:srgbClr val="A8CFE7"/>
                </a:solidFill>
                <a:latin typeface="Roca Two Bold"/>
                <a:ea typeface="Roca Two Bold"/>
                <a:cs typeface="Diwani Outline Shaded" panose="02010400000000000000" pitchFamily="2" charset="-78"/>
                <a:sym typeface="Roca Two Bold"/>
                <a:rtl/>
              </a:rPr>
              <a:t>الاستثمار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9296400" y="3075756"/>
            <a:ext cx="8324850" cy="4035325"/>
            <a:chOff x="0" y="257175"/>
            <a:chExt cx="11099800" cy="5380433"/>
          </a:xfrm>
        </p:grpSpPr>
        <p:sp>
          <p:nvSpPr>
            <p:cNvPr id="7" name="TextBox 7"/>
            <p:cNvSpPr txBox="1"/>
            <p:nvPr/>
          </p:nvSpPr>
          <p:spPr>
            <a:xfrm>
              <a:off x="0" y="257175"/>
              <a:ext cx="11099800" cy="233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 rtl="1">
                <a:lnSpc>
                  <a:spcPts val="12999"/>
                </a:lnSpc>
              </a:pPr>
              <a:r>
                <a:rPr lang="ar-EG" sz="12999">
                  <a:solidFill>
                    <a:srgbClr val="94C7DE"/>
                  </a:solidFill>
                  <a:latin typeface="Roca Two"/>
                  <a:ea typeface="Roca Two"/>
                  <a:cs typeface="Diwani Outline Shaded" panose="02010400000000000000" pitchFamily="2" charset="-78"/>
                  <a:sym typeface="Roca Two"/>
                  <a:rtl/>
                </a:rPr>
                <a:t>أسس الاستثمار</a:t>
              </a:r>
            </a:p>
          </p:txBody>
        </p:sp>
        <p:sp>
          <p:nvSpPr>
            <p:cNvPr id="8" name="Freeform 8"/>
            <p:cNvSpPr/>
            <p:nvPr/>
          </p:nvSpPr>
          <p:spPr>
            <a:xfrm flipH="1">
              <a:off x="6082660" y="4925894"/>
              <a:ext cx="707832" cy="711714"/>
            </a:xfrm>
            <a:custGeom>
              <a:avLst/>
              <a:gdLst/>
              <a:ahLst/>
              <a:cxnLst/>
              <a:rect l="l" t="t" r="r" b="b"/>
              <a:pathLst>
                <a:path w="707832" h="711714">
                  <a:moveTo>
                    <a:pt x="707832" y="0"/>
                  </a:moveTo>
                  <a:lnTo>
                    <a:pt x="0" y="0"/>
                  </a:lnTo>
                  <a:lnTo>
                    <a:pt x="0" y="711714"/>
                  </a:lnTo>
                  <a:lnTo>
                    <a:pt x="707832" y="711714"/>
                  </a:lnTo>
                  <a:lnTo>
                    <a:pt x="707832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9" name="Freeform 9"/>
            <p:cNvSpPr/>
            <p:nvPr/>
          </p:nvSpPr>
          <p:spPr>
            <a:xfrm flipH="1">
              <a:off x="5197889" y="4925894"/>
              <a:ext cx="707832" cy="711714"/>
            </a:xfrm>
            <a:custGeom>
              <a:avLst/>
              <a:gdLst/>
              <a:ahLst/>
              <a:cxnLst/>
              <a:rect l="l" t="t" r="r" b="b"/>
              <a:pathLst>
                <a:path w="707832" h="711714">
                  <a:moveTo>
                    <a:pt x="707832" y="0"/>
                  </a:moveTo>
                  <a:lnTo>
                    <a:pt x="0" y="0"/>
                  </a:lnTo>
                  <a:lnTo>
                    <a:pt x="0" y="711714"/>
                  </a:lnTo>
                  <a:lnTo>
                    <a:pt x="707832" y="711714"/>
                  </a:lnTo>
                  <a:lnTo>
                    <a:pt x="707832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0" name="Freeform 10"/>
            <p:cNvSpPr/>
            <p:nvPr/>
          </p:nvSpPr>
          <p:spPr>
            <a:xfrm flipH="1">
              <a:off x="4309308" y="4925894"/>
              <a:ext cx="707832" cy="711714"/>
            </a:xfrm>
            <a:custGeom>
              <a:avLst/>
              <a:gdLst/>
              <a:ahLst/>
              <a:cxnLst/>
              <a:rect l="l" t="t" r="r" b="b"/>
              <a:pathLst>
                <a:path w="707832" h="711714">
                  <a:moveTo>
                    <a:pt x="707832" y="0"/>
                  </a:moveTo>
                  <a:lnTo>
                    <a:pt x="0" y="0"/>
                  </a:lnTo>
                  <a:lnTo>
                    <a:pt x="0" y="711714"/>
                  </a:lnTo>
                  <a:lnTo>
                    <a:pt x="707832" y="711714"/>
                  </a:lnTo>
                  <a:lnTo>
                    <a:pt x="707832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1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6750" y="666750"/>
            <a:ext cx="12592050" cy="19050"/>
          </a:xfrm>
          <a:prstGeom prst="line">
            <a:avLst/>
          </a:prstGeom>
          <a:ln w="28575" cap="flat">
            <a:solidFill>
              <a:srgbClr val="94C7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 flipH="1">
            <a:off x="15049500" y="685800"/>
            <a:ext cx="2571750" cy="2585855"/>
          </a:xfrm>
          <a:custGeom>
            <a:avLst/>
            <a:gdLst/>
            <a:ahLst/>
            <a:cxnLst/>
            <a:rect l="l" t="t" r="r" b="b"/>
            <a:pathLst>
              <a:path w="2571750" h="2585855">
                <a:moveTo>
                  <a:pt x="2571750" y="0"/>
                </a:moveTo>
                <a:lnTo>
                  <a:pt x="0" y="0"/>
                </a:lnTo>
                <a:lnTo>
                  <a:pt x="0" y="2585855"/>
                </a:lnTo>
                <a:lnTo>
                  <a:pt x="2571750" y="2585855"/>
                </a:lnTo>
                <a:lnTo>
                  <a:pt x="257175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666750" y="8499476"/>
            <a:ext cx="16954500" cy="1144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 rtl="1">
              <a:lnSpc>
                <a:spcPts val="8499"/>
              </a:lnSpc>
            </a:pPr>
            <a:r>
              <a:rPr lang="ar-EG" sz="8499" dirty="0">
                <a:solidFill>
                  <a:srgbClr val="94C7DE"/>
                </a:solidFill>
                <a:latin typeface="Roca Two"/>
                <a:ea typeface="Roca Two"/>
                <a:cs typeface="Diwani Outline Shaded" panose="02010400000000000000" pitchFamily="2" charset="-78"/>
                <a:sym typeface="Roca Two"/>
                <a:rtl/>
              </a:rPr>
              <a:t>أساسيات قبل الاستثمار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9296400" y="1179899"/>
            <a:ext cx="4010025" cy="2420550"/>
            <a:chOff x="0" y="-38100"/>
            <a:chExt cx="5346700" cy="2074723"/>
          </a:xfrm>
        </p:grpSpPr>
        <p:sp>
          <p:nvSpPr>
            <p:cNvPr id="6" name="TextBox 6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صندوق الطوارئ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يعد صندوق الطوارئ ضروريًا لتغطية نفقات </a:t>
              </a:r>
              <a:r>
                <a:rPr lang="en-US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</a:rPr>
                <a:t>3</a:t>
              </a: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-</a:t>
              </a:r>
              <a:r>
                <a:rPr lang="en-US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</a:rPr>
                <a:t>6</a:t>
              </a: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أشهر، مما يوفر الأمان المالي في الأوقات الصعبة.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296400" y="4237284"/>
            <a:ext cx="4010025" cy="2799622"/>
            <a:chOff x="0" y="-38100"/>
            <a:chExt cx="5346700" cy="2074723"/>
          </a:xfrm>
        </p:grpSpPr>
        <p:sp>
          <p:nvSpPr>
            <p:cNvPr id="9" name="TextBox 9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أهمية التوفير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يجب أن يبدأ التوفير مع كل راتب لضمان استمرارية القدرة على الاستثمار والنمو المالي.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981575" y="1179899"/>
            <a:ext cx="4010025" cy="2420550"/>
            <a:chOff x="0" y="-38100"/>
            <a:chExt cx="5346700" cy="2074723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سداد الديون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من المهم سداد جميع الديون قبل بدء الاستثمار، لتجنب الفوائد المرتفعة التي تؤثر على الربح.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981575" y="4237284"/>
            <a:ext cx="4010025" cy="2582616"/>
            <a:chOff x="0" y="-38100"/>
            <a:chExt cx="5346700" cy="2074723"/>
          </a:xfrm>
        </p:grpSpPr>
        <p:sp>
          <p:nvSpPr>
            <p:cNvPr id="15" name="TextBox 15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الفهم الجيد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36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المعرفة بأساسيات الاستثمار تساهم في اتخاذ قرارات مالية مدروسة وتجنب الأخطاء الشائعة.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66750" y="1179898"/>
            <a:ext cx="4010025" cy="2744401"/>
            <a:chOff x="0" y="-38100"/>
            <a:chExt cx="5346700" cy="2074723"/>
          </a:xfrm>
        </p:grpSpPr>
        <p:sp>
          <p:nvSpPr>
            <p:cNvPr id="18" name="TextBox 18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التخطيط للميزانية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يساعد التخطيط لميزانية شخصية على التحكم في الإنفاق وضمان تخصيص الأموال للاستثمار بشكل فعال.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0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6750" y="666750"/>
            <a:ext cx="12592050" cy="19050"/>
          </a:xfrm>
          <a:prstGeom prst="line">
            <a:avLst/>
          </a:prstGeom>
          <a:ln w="28575" cap="flat">
            <a:solidFill>
              <a:srgbClr val="94C7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 flipH="1">
            <a:off x="15049500" y="685800"/>
            <a:ext cx="2571750" cy="2585855"/>
          </a:xfrm>
          <a:custGeom>
            <a:avLst/>
            <a:gdLst/>
            <a:ahLst/>
            <a:cxnLst/>
            <a:rect l="l" t="t" r="r" b="b"/>
            <a:pathLst>
              <a:path w="2571750" h="2585855">
                <a:moveTo>
                  <a:pt x="2571750" y="0"/>
                </a:moveTo>
                <a:lnTo>
                  <a:pt x="0" y="0"/>
                </a:lnTo>
                <a:lnTo>
                  <a:pt x="0" y="2585855"/>
                </a:lnTo>
                <a:lnTo>
                  <a:pt x="2571750" y="2585855"/>
                </a:lnTo>
                <a:lnTo>
                  <a:pt x="257175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-228600" y="8724900"/>
            <a:ext cx="16954500" cy="1144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 rtl="1">
              <a:lnSpc>
                <a:spcPts val="8499"/>
              </a:lnSpc>
            </a:pPr>
            <a:r>
              <a:rPr lang="ar-EG" sz="8499" dirty="0">
                <a:solidFill>
                  <a:srgbClr val="94C7DE"/>
                </a:solidFill>
                <a:latin typeface="Roca Two"/>
                <a:ea typeface="Roca Two"/>
                <a:cs typeface="Diwani Outline Shaded" panose="02010400000000000000" pitchFamily="2" charset="-78"/>
                <a:sym typeface="Roca Two"/>
                <a:rtl/>
              </a:rPr>
              <a:t>خيارات الاستثمار للمبتدئين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9296400" y="1179899"/>
            <a:ext cx="4010025" cy="2363400"/>
            <a:chOff x="0" y="-38100"/>
            <a:chExt cx="5346700" cy="2074723"/>
          </a:xfrm>
        </p:grpSpPr>
        <p:sp>
          <p:nvSpPr>
            <p:cNvPr id="6" name="TextBox 6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صناديق الاستثمار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تعتبر صناديق الاستثمار خيارًا مناسبًا للمبتدئين، حيث تتيح تنويع الاستثمارات دون الحاجة لخبرة كبيرة.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296400" y="4237283"/>
            <a:ext cx="4010025" cy="2532733"/>
            <a:chOff x="0" y="-38100"/>
            <a:chExt cx="5346700" cy="2074723"/>
          </a:xfrm>
        </p:grpSpPr>
        <p:sp>
          <p:nvSpPr>
            <p:cNvPr id="9" name="TextBox 9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العقارات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36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يمكن أن تكون العقارات مصدرًا جيدًا للدخل الثابت، بالإضافة إلى زيادة القيمة مع مرور الوقت.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981575" y="1179899"/>
            <a:ext cx="4010025" cy="2363400"/>
            <a:chOff x="0" y="-38100"/>
            <a:chExt cx="5346700" cy="2074723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الأسهم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بعد تعلم أساسيات الاستثمار، تعتبر الأسهم خطوة تالية جيدة لتحقيق عوائد أعلى على المدى الطويل.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981575" y="4237284"/>
            <a:ext cx="4010025" cy="2735016"/>
            <a:chOff x="0" y="-38100"/>
            <a:chExt cx="5346700" cy="2074723"/>
          </a:xfrm>
        </p:grpSpPr>
        <p:sp>
          <p:nvSpPr>
            <p:cNvPr id="15" name="TextBox 15"/>
            <p:cNvSpPr txBox="1"/>
            <p:nvPr/>
          </p:nvSpPr>
          <p:spPr>
            <a:xfrm>
              <a:off x="0" y="-38100"/>
              <a:ext cx="5346700" cy="5392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40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السندات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710448"/>
              <a:ext cx="5346700" cy="13261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36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توفر السندات استثمارًا أكثر أمانًا مقارنة بالأسهم، مما يساعد في تقليل المخاطر في محفظتك الاستثمارية.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33400" y="1179899"/>
            <a:ext cx="4010025" cy="3430201"/>
            <a:chOff x="0" y="-38100"/>
            <a:chExt cx="5346700" cy="2091480"/>
          </a:xfrm>
        </p:grpSpPr>
        <p:sp>
          <p:nvSpPr>
            <p:cNvPr id="18" name="TextBox 18"/>
            <p:cNvSpPr txBox="1"/>
            <p:nvPr/>
          </p:nvSpPr>
          <p:spPr>
            <a:xfrm>
              <a:off x="0" y="-38100"/>
              <a:ext cx="5346700" cy="3291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2800" b="1" spc="21" dirty="0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الاستثمار في الذات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710448"/>
              <a:ext cx="5346700" cy="134293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4000" spc="36" dirty="0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يعد الاستثمار في تطوير المهارات الشخصية والمهنية من أهم الخطوات لتحقيق النجاح المالي والاستقرار.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6750" y="666750"/>
            <a:ext cx="12592050" cy="46792"/>
          </a:xfrm>
          <a:prstGeom prst="line">
            <a:avLst/>
          </a:prstGeom>
          <a:ln w="28575" cap="flat">
            <a:solidFill>
              <a:srgbClr val="94C7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 flipH="1">
            <a:off x="15049500" y="685800"/>
            <a:ext cx="2571750" cy="2585855"/>
          </a:xfrm>
          <a:custGeom>
            <a:avLst/>
            <a:gdLst/>
            <a:ahLst/>
            <a:cxnLst/>
            <a:rect l="l" t="t" r="r" b="b"/>
            <a:pathLst>
              <a:path w="2571750" h="2585855">
                <a:moveTo>
                  <a:pt x="2571750" y="0"/>
                </a:moveTo>
                <a:lnTo>
                  <a:pt x="0" y="0"/>
                </a:lnTo>
                <a:lnTo>
                  <a:pt x="0" y="2585855"/>
                </a:lnTo>
                <a:lnTo>
                  <a:pt x="2571750" y="2585855"/>
                </a:lnTo>
                <a:lnTo>
                  <a:pt x="257175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666750" y="8499476"/>
            <a:ext cx="16954500" cy="1144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 rtl="1">
              <a:lnSpc>
                <a:spcPts val="8499"/>
              </a:lnSpc>
            </a:pPr>
            <a:r>
              <a:rPr lang="ar-EG" sz="8499" dirty="0">
                <a:solidFill>
                  <a:srgbClr val="94C7DE"/>
                </a:solidFill>
                <a:latin typeface="Roca Two"/>
                <a:ea typeface="Roca Two"/>
                <a:cs typeface="Diwani Outline Shaded" panose="02010400000000000000" pitchFamily="2" charset="-78"/>
                <a:sym typeface="Roca Two"/>
                <a:rtl/>
              </a:rPr>
              <a:t>القواعد الذهبية للاستثمار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9296400" y="1179899"/>
            <a:ext cx="4010025" cy="2972999"/>
            <a:chOff x="0" y="-38100"/>
            <a:chExt cx="5346700" cy="1613828"/>
          </a:xfrm>
        </p:grpSpPr>
        <p:sp>
          <p:nvSpPr>
            <p:cNvPr id="6" name="TextBox 6"/>
            <p:cNvSpPr txBox="1"/>
            <p:nvPr/>
          </p:nvSpPr>
          <p:spPr>
            <a:xfrm>
              <a:off x="0" y="-38100"/>
              <a:ext cx="5346700" cy="5057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التنويع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710448"/>
              <a:ext cx="5346700" cy="865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تنويع استثماراتك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يحميك من المخاطر. لا تضع كل أموالك في استثمار واحد.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296400" y="4237284"/>
            <a:ext cx="4010025" cy="2972999"/>
            <a:chOff x="0" y="-38100"/>
            <a:chExt cx="5346700" cy="1613828"/>
          </a:xfrm>
        </p:grpSpPr>
        <p:sp>
          <p:nvSpPr>
            <p:cNvPr id="9" name="TextBox 9"/>
            <p:cNvSpPr txBox="1"/>
            <p:nvPr/>
          </p:nvSpPr>
          <p:spPr>
            <a:xfrm>
              <a:off x="0" y="-38100"/>
              <a:ext cx="5346700" cy="5057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تجنب الديون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710448"/>
              <a:ext cx="5346700" cy="865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تجنب الاستثمار بأموال مُقترضة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، حيث يمكن أن يؤدي ذلك إلى ضغوط مالية خطيرة.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981575" y="1179899"/>
            <a:ext cx="4010025" cy="2972999"/>
            <a:chOff x="0" y="-38100"/>
            <a:chExt cx="5346700" cy="1613828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38100"/>
              <a:ext cx="5346700" cy="5057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الاستثمار طويل المدى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710448"/>
              <a:ext cx="5346700" cy="865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استثمارك على المدى الطويل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يتيح لك الاستفادة من الفائدة المركبة والنمو المستدام.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981575" y="4237284"/>
            <a:ext cx="4010025" cy="2972999"/>
            <a:chOff x="0" y="-38100"/>
            <a:chExt cx="5346700" cy="1613828"/>
          </a:xfrm>
        </p:grpSpPr>
        <p:sp>
          <p:nvSpPr>
            <p:cNvPr id="15" name="TextBox 15"/>
            <p:cNvSpPr txBox="1"/>
            <p:nvPr/>
          </p:nvSpPr>
          <p:spPr>
            <a:xfrm>
              <a:off x="0" y="-38100"/>
              <a:ext cx="5346700" cy="5057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تجاهل الشائعات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710448"/>
              <a:ext cx="5346700" cy="865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تجنب الانقياد وراء الشائعات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في السوق، واستند إلى التحليل والبحث قبل اتخاذ قراراتك.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66750" y="1179898"/>
            <a:ext cx="4010025" cy="2973001"/>
            <a:chOff x="0" y="-38100"/>
            <a:chExt cx="5346700" cy="1613828"/>
          </a:xfrm>
        </p:grpSpPr>
        <p:sp>
          <p:nvSpPr>
            <p:cNvPr id="18" name="TextBox 18"/>
            <p:cNvSpPr txBox="1"/>
            <p:nvPr/>
          </p:nvSpPr>
          <p:spPr>
            <a:xfrm>
              <a:off x="0" y="-38100"/>
              <a:ext cx="5346700" cy="5057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التعلم المستمر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710448"/>
              <a:ext cx="5346700" cy="865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الاستمرار في التعلم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يعزز مهاراتك ويفتح أمامك فرصًا جديدة في عالم الاستثمار.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1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6750" y="666749"/>
            <a:ext cx="12592050" cy="40961"/>
          </a:xfrm>
          <a:prstGeom prst="line">
            <a:avLst/>
          </a:prstGeom>
          <a:ln w="28575" cap="flat">
            <a:solidFill>
              <a:srgbClr val="94C7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 flipH="1">
            <a:off x="15049500" y="685800"/>
            <a:ext cx="2571750" cy="2585855"/>
          </a:xfrm>
          <a:custGeom>
            <a:avLst/>
            <a:gdLst/>
            <a:ahLst/>
            <a:cxnLst/>
            <a:rect l="l" t="t" r="r" b="b"/>
            <a:pathLst>
              <a:path w="2571750" h="2585855">
                <a:moveTo>
                  <a:pt x="2571750" y="0"/>
                </a:moveTo>
                <a:lnTo>
                  <a:pt x="0" y="0"/>
                </a:lnTo>
                <a:lnTo>
                  <a:pt x="0" y="2585855"/>
                </a:lnTo>
                <a:lnTo>
                  <a:pt x="2571750" y="2585855"/>
                </a:lnTo>
                <a:lnTo>
                  <a:pt x="257175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666750" y="8499476"/>
            <a:ext cx="16954500" cy="1144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 rtl="1">
              <a:lnSpc>
                <a:spcPts val="8499"/>
              </a:lnSpc>
            </a:pPr>
            <a:r>
              <a:rPr lang="ar-EG" sz="8499" dirty="0">
                <a:solidFill>
                  <a:srgbClr val="94C7DE"/>
                </a:solidFill>
                <a:latin typeface="Roca Two"/>
                <a:ea typeface="Roca Two"/>
                <a:cs typeface="Diwani Outline Shaded" panose="02010400000000000000" pitchFamily="2" charset="-78"/>
                <a:sym typeface="Roca Two"/>
                <a:rtl/>
              </a:rPr>
              <a:t>نصائح لتجنب الأخطاء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9296400" y="1179898"/>
            <a:ext cx="4010025" cy="1856106"/>
            <a:chOff x="0" y="-38100"/>
            <a:chExt cx="5346700" cy="1150967"/>
          </a:xfrm>
        </p:grpSpPr>
        <p:sp>
          <p:nvSpPr>
            <p:cNvPr id="6" name="TextBox 6"/>
            <p:cNvSpPr txBox="1"/>
            <p:nvPr/>
          </p:nvSpPr>
          <p:spPr>
            <a:xfrm>
              <a:off x="0" y="-38100"/>
              <a:ext cx="5346700" cy="2352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تجنب الديون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710448"/>
              <a:ext cx="5346700" cy="4024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يجب أن تتجنب </a:t>
              </a: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الاستثمار بديون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، حيث يمكن أن يؤدي ذلك إلى ضغوط مالية كبيرة.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296400" y="4237283"/>
            <a:ext cx="4010025" cy="1856105"/>
            <a:chOff x="0" y="-38100"/>
            <a:chExt cx="5346700" cy="1150966"/>
          </a:xfrm>
        </p:grpSpPr>
        <p:sp>
          <p:nvSpPr>
            <p:cNvPr id="9" name="TextBox 9"/>
            <p:cNvSpPr txBox="1"/>
            <p:nvPr/>
          </p:nvSpPr>
          <p:spPr>
            <a:xfrm>
              <a:off x="0" y="-38100"/>
              <a:ext cx="5346700" cy="2352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ابدأ صغيراً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710448"/>
              <a:ext cx="5346700" cy="40241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</a:pP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من الأفضل أن تبدأ </a:t>
              </a: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بمبلغ صغير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ثم تتوسع مع مرور الوقت، مما يتيح لك التعلم.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4981575" y="1179898"/>
            <a:ext cx="4010025" cy="1856106"/>
            <a:chOff x="0" y="-38100"/>
            <a:chExt cx="5346700" cy="1150967"/>
          </a:xfrm>
        </p:grpSpPr>
        <p:sp>
          <p:nvSpPr>
            <p:cNvPr id="12" name="TextBox 12"/>
            <p:cNvSpPr txBox="1"/>
            <p:nvPr/>
          </p:nvSpPr>
          <p:spPr>
            <a:xfrm>
              <a:off x="0" y="-38100"/>
              <a:ext cx="5346700" cy="2352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تجاهل الشائعات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710448"/>
              <a:ext cx="5346700" cy="4024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لا تتبع الشائعات </a:t>
              </a: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بدون تحقق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، حيث يمكن أن تضر قراراتك الاستثمارية بشكل كبير.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981575" y="4237283"/>
            <a:ext cx="4010025" cy="1856106"/>
            <a:chOff x="0" y="-38100"/>
            <a:chExt cx="5346700" cy="1150967"/>
          </a:xfrm>
        </p:grpSpPr>
        <p:sp>
          <p:nvSpPr>
            <p:cNvPr id="15" name="TextBox 15"/>
            <p:cNvSpPr txBox="1"/>
            <p:nvPr/>
          </p:nvSpPr>
          <p:spPr>
            <a:xfrm>
              <a:off x="0" y="-38100"/>
              <a:ext cx="5346700" cy="2352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تعلم باستمرار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710448"/>
              <a:ext cx="5346700" cy="4024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يجب عليك أن تستمر في </a:t>
              </a: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تعلم استراتيجيات جديدة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وتطوير مهاراتك الاستثمارية باستمرار.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66750" y="1179898"/>
            <a:ext cx="4010025" cy="1856106"/>
            <a:chOff x="0" y="-38100"/>
            <a:chExt cx="5346700" cy="1150967"/>
          </a:xfrm>
        </p:grpSpPr>
        <p:sp>
          <p:nvSpPr>
            <p:cNvPr id="18" name="TextBox 18"/>
            <p:cNvSpPr txBox="1"/>
            <p:nvPr/>
          </p:nvSpPr>
          <p:spPr>
            <a:xfrm>
              <a:off x="0" y="-38100"/>
              <a:ext cx="5346700" cy="2352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940"/>
                </a:lnSpc>
                <a:spcBef>
                  <a:spcPct val="0"/>
                </a:spcBef>
              </a:pPr>
              <a:r>
                <a:rPr lang="ar-EG" sz="3200" b="1" spc="21">
                  <a:solidFill>
                    <a:srgbClr val="A8CFE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توقعات غير واقعية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710448"/>
              <a:ext cx="5346700" cy="4024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r" rtl="1">
                <a:lnSpc>
                  <a:spcPts val="2520"/>
                </a:lnSpc>
                <a:spcBef>
                  <a:spcPct val="0"/>
                </a:spcBef>
              </a:pP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تجنب وضع </a:t>
              </a:r>
              <a:r>
                <a:rPr lang="ar-EG" sz="2800" b="1" spc="36">
                  <a:solidFill>
                    <a:srgbClr val="E6F0F7"/>
                  </a:solidFill>
                  <a:latin typeface="Aldhabi" panose="01000000000000000000" pitchFamily="2" charset="-78"/>
                  <a:ea typeface="Be Vietnam Ultra-Bold"/>
                  <a:cs typeface="Aldhabi" panose="01000000000000000000" pitchFamily="2" charset="-78"/>
                  <a:sym typeface="Be Vietnam Ultra-Bold"/>
                  <a:rtl/>
                </a:rPr>
                <a:t>توقعات غير واقعية</a:t>
              </a:r>
              <a:r>
                <a:rPr lang="ar-EG" sz="2800" spc="36">
                  <a:solidFill>
                    <a:srgbClr val="E6F0F7"/>
                  </a:solidFill>
                  <a:latin typeface="Aldhabi" panose="01000000000000000000" pitchFamily="2" charset="-78"/>
                  <a:ea typeface="Be Vietnam"/>
                  <a:cs typeface="Aldhabi" panose="01000000000000000000" pitchFamily="2" charset="-78"/>
                  <a:sym typeface="Be Vietnam"/>
                  <a:rtl/>
                </a:rPr>
                <a:t> بشأن العوائد، فالصبر هو المفتاح في الاستثمار.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D7A4F-55BE-7B22-5419-D0968A21D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16154400" cy="6088062"/>
          </a:xfrm>
        </p:spPr>
        <p:txBody>
          <a:bodyPr>
            <a:normAutofit/>
          </a:bodyPr>
          <a:lstStyle/>
          <a:p>
            <a:r>
              <a:rPr lang="ar-JO" sz="8800" b="1" dirty="0">
                <a:latin typeface="Aldhabi" panose="01000000000000000000" pitchFamily="2" charset="-78"/>
                <a:cs typeface="Aldhabi" panose="01000000000000000000" pitchFamily="2" charset="-78"/>
              </a:rPr>
              <a:t>وأخيرا يجب الالتزام بالصبر والهدوء وشكرا</a:t>
            </a:r>
            <a:endParaRPr lang="en-US" sz="8800" b="1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6" name="Freeform 6"/>
          <p:cNvSpPr/>
          <p:nvPr/>
        </p:nvSpPr>
        <p:spPr>
          <a:xfrm flipH="1">
            <a:off x="666750" y="7026723"/>
            <a:ext cx="2571750" cy="2585855"/>
          </a:xfrm>
          <a:custGeom>
            <a:avLst/>
            <a:gdLst/>
            <a:ahLst/>
            <a:cxnLst/>
            <a:rect l="l" t="t" r="r" b="b"/>
            <a:pathLst>
              <a:path w="2571750" h="2585855">
                <a:moveTo>
                  <a:pt x="2571750" y="0"/>
                </a:moveTo>
                <a:lnTo>
                  <a:pt x="0" y="0"/>
                </a:lnTo>
                <a:lnTo>
                  <a:pt x="0" y="2585855"/>
                </a:lnTo>
                <a:lnTo>
                  <a:pt x="2571750" y="2585855"/>
                </a:lnTo>
                <a:lnTo>
                  <a:pt x="257175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295643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371</Words>
  <Application>Microsoft Office PowerPoint</Application>
  <PresentationFormat>Custom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Roca Two Bold</vt:lpstr>
      <vt:lpstr>Be Vietnam</vt:lpstr>
      <vt:lpstr>Aldhabi</vt:lpstr>
      <vt:lpstr>Arial</vt:lpstr>
      <vt:lpstr>Roca Two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وأخيرا يجب الالتزام بالصبر والهدوء وشكرا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طريقك للحرية المالية</dc:title>
  <dc:creator>Abdullah Al Horani</dc:creator>
  <dc:description>Presentation - طريقك للحرية المالية</dc:description>
  <cp:lastModifiedBy>Abdullah Al Horani</cp:lastModifiedBy>
  <cp:revision>3</cp:revision>
  <dcterms:created xsi:type="dcterms:W3CDTF">2006-08-16T00:00:00Z</dcterms:created>
  <dcterms:modified xsi:type="dcterms:W3CDTF">2025-11-23T17:29:11Z</dcterms:modified>
  <dc:identifier>DAG5h9s-6i0</dc:identifier>
</cp:coreProperties>
</file>