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33"/>
    <a:srgbClr val="FF6600"/>
    <a:srgbClr val="0F1597"/>
    <a:srgbClr val="669900"/>
    <a:srgbClr val="006666"/>
    <a:srgbClr val="CC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4A8308-2C31-455D-B661-0FC663F668C5}" type="datetimeFigureOut">
              <a:rPr lang="en-US" smtClean="0"/>
              <a:t>25-Nov-25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073968-101D-40C8-A271-A650BE42A5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dirty="0" smtClean="0">
                <a:solidFill>
                  <a:srgbClr val="008000"/>
                </a:solidFill>
              </a:rPr>
              <a:t>الموضوع: مشروع لمادتي التربية المهنية والمهارات الرقمية.</a:t>
            </a:r>
          </a:p>
          <a:p>
            <a:pPr algn="r" rtl="1"/>
            <a:r>
              <a:rPr lang="ar-JO" b="1" dirty="0" smtClean="0">
                <a:solidFill>
                  <a:srgbClr val="008000"/>
                </a:solidFill>
              </a:rPr>
              <a:t>موضوع المشروع: الاستخدام غير الآمن للأجهزة الذكية.</a:t>
            </a:r>
          </a:p>
          <a:p>
            <a:pPr algn="r" rtl="1"/>
            <a:r>
              <a:rPr lang="ar-JO" b="1" dirty="0" smtClean="0">
                <a:solidFill>
                  <a:srgbClr val="008000"/>
                </a:solidFill>
              </a:rPr>
              <a:t>الطالب: علي ذهبية.</a:t>
            </a:r>
          </a:p>
          <a:p>
            <a:pPr algn="r" rtl="1"/>
            <a:r>
              <a:rPr lang="ar-JO" b="1" dirty="0" smtClean="0">
                <a:solidFill>
                  <a:srgbClr val="008000"/>
                </a:solidFill>
              </a:rPr>
              <a:t>الصف: التاسع «د».</a:t>
            </a:r>
          </a:p>
          <a:p>
            <a:pPr algn="r" rtl="1"/>
            <a:r>
              <a:rPr lang="ar-JO" b="1" dirty="0" smtClean="0">
                <a:solidFill>
                  <a:srgbClr val="008000"/>
                </a:solidFill>
              </a:rPr>
              <a:t>الأساتذة الفاضلين: </a:t>
            </a:r>
          </a:p>
          <a:p>
            <a:pPr algn="r" rtl="1"/>
            <a:r>
              <a:rPr lang="ar-JO" b="1" dirty="0" smtClean="0">
                <a:solidFill>
                  <a:srgbClr val="008000"/>
                </a:solidFill>
              </a:rPr>
              <a:t>عاطف أبو ضباع، أشرف أبو خيط.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dirty="0" smtClean="0">
                <a:solidFill>
                  <a:srgbClr val="00B050"/>
                </a:solidFill>
              </a:rPr>
              <a:t>بسم الله ا</a:t>
            </a:r>
            <a:r>
              <a:rPr lang="ar-JO" dirty="0" smtClean="0"/>
              <a:t>لرحمن الرحيم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85652"/>
            <a:ext cx="373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8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8229600" cy="4219128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JO" b="1" dirty="0" smtClean="0">
                <a:solidFill>
                  <a:srgbClr val="669900"/>
                </a:solidFill>
              </a:rPr>
              <a:t>الإدمان</a:t>
            </a:r>
            <a:r>
              <a:rPr lang="ar-JO" b="1" dirty="0">
                <a:solidFill>
                  <a:srgbClr val="669900"/>
                </a:solidFill>
              </a:rPr>
              <a:t>:</a:t>
            </a:r>
            <a:r>
              <a:rPr lang="ar-JO" dirty="0"/>
              <a:t> </a:t>
            </a:r>
            <a:r>
              <a:rPr lang="ar-JO" sz="2200" b="1" dirty="0"/>
              <a:t>فقدان السيطرة على مدة الاستخدام والشعور بالضيق عند عدم توفر الجهاز.</a:t>
            </a:r>
          </a:p>
          <a:p>
            <a:pPr algn="r" rtl="1">
              <a:buFont typeface="Wingdings" pitchFamily="2" charset="2"/>
              <a:buChar char="Ø"/>
            </a:pPr>
            <a:r>
              <a:rPr lang="ar-JO" b="1" dirty="0">
                <a:solidFill>
                  <a:srgbClr val="669900"/>
                </a:solidFill>
              </a:rPr>
              <a:t>العزلة الاجتماعية:</a:t>
            </a:r>
            <a:r>
              <a:rPr lang="ar-JO" dirty="0"/>
              <a:t> </a:t>
            </a:r>
            <a:r>
              <a:rPr lang="ar-JO" sz="2200" b="1" dirty="0"/>
              <a:t>الانشغال بالأجهزة يقلل التفاعل الحقيقي مع الأهل والأصدقاء.</a:t>
            </a:r>
          </a:p>
          <a:p>
            <a:pPr algn="r" rtl="1">
              <a:buFont typeface="Wingdings" pitchFamily="2" charset="2"/>
              <a:buChar char="Ø"/>
            </a:pPr>
            <a:r>
              <a:rPr lang="ar-JO" b="1" dirty="0">
                <a:solidFill>
                  <a:srgbClr val="669900"/>
                </a:solidFill>
              </a:rPr>
              <a:t>التأثير السلبي على التركيز والتعلم:</a:t>
            </a:r>
            <a:r>
              <a:rPr lang="ar-JO" sz="2200" dirty="0"/>
              <a:t> </a:t>
            </a:r>
            <a:r>
              <a:rPr lang="ar-JO" sz="2200" b="1" dirty="0"/>
              <a:t>صعوبة في التركيز وضعف الذاكرة نتيجة تشتت الانتباه المستمر.</a:t>
            </a:r>
          </a:p>
          <a:p>
            <a:pPr algn="r" rtl="1">
              <a:buFont typeface="Wingdings" pitchFamily="2" charset="2"/>
              <a:buChar char="Ø"/>
            </a:pPr>
            <a:r>
              <a:rPr lang="ar-JO" b="1" dirty="0">
                <a:solidFill>
                  <a:srgbClr val="669900"/>
                </a:solidFill>
              </a:rPr>
              <a:t>التنمر الإلكتروني:</a:t>
            </a:r>
            <a:r>
              <a:rPr lang="ar-JO" dirty="0"/>
              <a:t> </a:t>
            </a:r>
            <a:r>
              <a:rPr lang="ar-JO" sz="2200" b="1" dirty="0"/>
              <a:t>التعرض للمضايقات عبر الإنترنت.</a:t>
            </a: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dirty="0" smtClean="0"/>
              <a:t/>
            </a:r>
            <a:br>
              <a:rPr lang="ar-JO" dirty="0" smtClean="0"/>
            </a:br>
            <a:r>
              <a:rPr lang="ar-JO" sz="4400" b="1" dirty="0" smtClean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>المخاطر </a:t>
            </a:r>
            <a:r>
              <a:rPr lang="ar-JO" sz="4400" b="1" dirty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>النفسية </a:t>
            </a:r>
            <a:r>
              <a:rPr lang="ar-JO" sz="4400" b="1" dirty="0" smtClean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>والاجتماعية</a:t>
            </a: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1600199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18288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19050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79976"/>
            <a:ext cx="1600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0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860675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209800"/>
            <a:ext cx="3194050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6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8305799" cy="4304853"/>
          </a:xfrm>
        </p:spPr>
        <p:txBody>
          <a:bodyPr/>
          <a:lstStyle/>
          <a:p>
            <a:pPr algn="r" rtl="1"/>
            <a:r>
              <a:rPr lang="ar-JO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انتهاك </a:t>
            </a:r>
            <a:r>
              <a:rPr lang="ar-J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الخصوصية: </a:t>
            </a:r>
            <a:r>
              <a:rPr lang="ar-JO" sz="2200" b="1" dirty="0"/>
              <a:t>السماح للتطبيقات بالوصول إلى بيانات حساسة دون وعي كافٍ.</a:t>
            </a:r>
          </a:p>
          <a:p>
            <a:pPr algn="r" rtl="1"/>
            <a:r>
              <a:rPr lang="ar-J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القرصنة والاختراق: </a:t>
            </a:r>
            <a:r>
              <a:rPr lang="ar-JO" sz="2200" b="1" dirty="0"/>
              <a:t>عدم تحديث الأجهزة واستخدام كلمات مرور ضعيفة يجعلها هدفاً للبرامج الضارة والمتسللين.</a:t>
            </a:r>
          </a:p>
          <a:p>
            <a:pPr algn="r" rtl="1"/>
            <a:r>
              <a:rPr lang="ar-JO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التعرض لعمليات الاحتيال: </a:t>
            </a:r>
            <a:r>
              <a:rPr lang="ar-JO" sz="2200" b="1" dirty="0"/>
              <a:t>الوقوع ضحية لرسائل </a:t>
            </a:r>
            <a:r>
              <a:rPr lang="ar-JO" sz="2200" b="1" dirty="0" smtClean="0"/>
              <a:t>التصيد</a:t>
            </a:r>
            <a:r>
              <a:rPr lang="en-US" sz="2200" b="1" dirty="0" smtClean="0"/>
              <a:t> </a:t>
            </a:r>
            <a:r>
              <a:rPr lang="ar-JO" sz="2200" b="1" dirty="0"/>
              <a:t>وسرقة المعلومات المالية.</a:t>
            </a: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dirty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>المخاطر الأمنية والخصوصية</a:t>
            </a:r>
            <a:endParaRPr lang="en-US" dirty="0">
              <a:solidFill>
                <a:srgbClr val="0F1597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495799"/>
            <a:ext cx="23764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2667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2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sz="4800" b="1" dirty="0" smtClean="0">
                <a:solidFill>
                  <a:srgbClr val="660033"/>
                </a:solidFill>
                <a:latin typeface="Aldhabi" pitchFamily="2" charset="-78"/>
                <a:cs typeface="Aldhabi" pitchFamily="2" charset="-78"/>
              </a:rPr>
              <a:t>نصائح مالية وشخصية وتقنية للطلاب للاستخدام الآمن</a:t>
            </a:r>
            <a:endParaRPr lang="en-US" sz="4800" b="1" dirty="0">
              <a:solidFill>
                <a:srgbClr val="660033"/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3124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1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 fontScale="92500"/>
          </a:bodyPr>
          <a:lstStyle/>
          <a:p>
            <a:pPr algn="r" rtl="1"/>
            <a:r>
              <a:rPr lang="ar-JO" b="1" dirty="0" smtClean="0">
                <a:solidFill>
                  <a:srgbClr val="FF0000"/>
                </a:solidFill>
              </a:rPr>
              <a:t>وضع </a:t>
            </a:r>
            <a:r>
              <a:rPr lang="ar-JO" b="1" dirty="0">
                <a:solidFill>
                  <a:srgbClr val="FF0000"/>
                </a:solidFill>
              </a:rPr>
              <a:t>ميزانية:</a:t>
            </a:r>
            <a:r>
              <a:rPr lang="ar-JO" dirty="0"/>
              <a:t> </a:t>
            </a:r>
            <a:r>
              <a:rPr lang="ar-JO" b="1" dirty="0" smtClean="0"/>
              <a:t>استخدام </a:t>
            </a:r>
            <a:r>
              <a:rPr lang="ar-JO" b="1" dirty="0"/>
              <a:t>تطبيقات لتتبع النفقات وتحديد أين تذهب </a:t>
            </a:r>
            <a:r>
              <a:rPr lang="ar-JO" b="1" dirty="0" smtClean="0"/>
              <a:t>الأموال.</a:t>
            </a:r>
            <a:endParaRPr lang="ar-JO" b="1" dirty="0"/>
          </a:p>
          <a:p>
            <a:pPr algn="r" rtl="1"/>
            <a:r>
              <a:rPr lang="ar-JO" b="1" dirty="0" smtClean="0">
                <a:solidFill>
                  <a:srgbClr val="FF0000"/>
                </a:solidFill>
              </a:rPr>
              <a:t>التمييز </a:t>
            </a:r>
            <a:r>
              <a:rPr lang="ar-JO" b="1" dirty="0">
                <a:solidFill>
                  <a:srgbClr val="FF0000"/>
                </a:solidFill>
              </a:rPr>
              <a:t>بين الحاجات والرغبات:</a:t>
            </a:r>
            <a:r>
              <a:rPr lang="ar-JO" dirty="0"/>
              <a:t> </a:t>
            </a:r>
            <a:r>
              <a:rPr lang="ar-JO" b="1" dirty="0" smtClean="0"/>
              <a:t>الحذر </a:t>
            </a:r>
            <a:r>
              <a:rPr lang="ar-JO" b="1" dirty="0"/>
              <a:t>من الشراء داخل التطبيقات والتسوق الإلكتروني</a:t>
            </a:r>
            <a:r>
              <a:rPr lang="ar-JO" b="1" dirty="0" smtClean="0"/>
              <a:t>.</a:t>
            </a:r>
            <a:endParaRPr lang="ar-JO" b="1" dirty="0"/>
          </a:p>
          <a:p>
            <a:pPr algn="r" rtl="1"/>
            <a:r>
              <a:rPr lang="ar-JO" b="1" dirty="0" smtClean="0">
                <a:solidFill>
                  <a:srgbClr val="FF0000"/>
                </a:solidFill>
              </a:rPr>
              <a:t>مراقبة الحسابات:</a:t>
            </a:r>
            <a:r>
              <a:rPr lang="ar-JO" dirty="0" smtClean="0"/>
              <a:t> </a:t>
            </a:r>
            <a:r>
              <a:rPr lang="ar-JO" b="1" dirty="0" smtClean="0"/>
              <a:t>التحقق </a:t>
            </a:r>
            <a:r>
              <a:rPr lang="ar-JO" b="1" dirty="0"/>
              <a:t>بانتظام من </a:t>
            </a:r>
            <a:r>
              <a:rPr lang="ar-JO" b="1" dirty="0" smtClean="0"/>
              <a:t>البيانات </a:t>
            </a:r>
            <a:r>
              <a:rPr lang="ar-JO" b="1" dirty="0"/>
              <a:t>المصرفية لاكتشاف أي نشاط مشبوه.</a:t>
            </a:r>
            <a:r>
              <a:rPr lang="ar-JO" dirty="0"/>
              <a:t> </a:t>
            </a:r>
          </a:p>
          <a:p>
            <a:pPr algn="r" rtl="1"/>
            <a:r>
              <a:rPr lang="ar-JO" b="1" dirty="0" smtClean="0">
                <a:solidFill>
                  <a:srgbClr val="FF0000"/>
                </a:solidFill>
              </a:rPr>
              <a:t>استخدام </a:t>
            </a:r>
            <a:r>
              <a:rPr lang="ar-JO" b="1" dirty="0">
                <a:solidFill>
                  <a:srgbClr val="FF0000"/>
                </a:solidFill>
              </a:rPr>
              <a:t>كلمات مرور قوية:</a:t>
            </a:r>
            <a:r>
              <a:rPr lang="ar-JO" dirty="0"/>
              <a:t> </a:t>
            </a:r>
            <a:r>
              <a:rPr lang="ar-JO" b="1" dirty="0" smtClean="0"/>
              <a:t>تفعّيل </a:t>
            </a:r>
            <a:r>
              <a:rPr lang="ar-JO" b="1" dirty="0"/>
              <a:t>المصادقة متعددة العوامل لحماية حساباتك.</a:t>
            </a:r>
          </a:p>
          <a:p>
            <a:pPr algn="r" rtl="1"/>
            <a:r>
              <a:rPr lang="ar-JO" b="1" dirty="0">
                <a:solidFill>
                  <a:srgbClr val="FF0000"/>
                </a:solidFill>
              </a:rPr>
              <a:t>تجنب شبكات الواي فاي العامة:</a:t>
            </a:r>
            <a:r>
              <a:rPr lang="ar-JO" dirty="0"/>
              <a:t> </a:t>
            </a:r>
            <a:r>
              <a:rPr lang="ar-JO" b="1" dirty="0" smtClean="0"/>
              <a:t>عدم القيام </a:t>
            </a:r>
            <a:r>
              <a:rPr lang="ar-JO" b="1" dirty="0"/>
              <a:t>بمعاملات مالية على شبكات غير آمنة.</a:t>
            </a:r>
          </a:p>
          <a:p>
            <a:pPr algn="r" rtl="1"/>
            <a:r>
              <a:rPr lang="ar-JO" b="1" dirty="0" smtClean="0">
                <a:solidFill>
                  <a:srgbClr val="FF0000"/>
                </a:solidFill>
              </a:rPr>
              <a:t>الحذر </a:t>
            </a:r>
            <a:r>
              <a:rPr lang="ar-JO" b="1" dirty="0">
                <a:solidFill>
                  <a:srgbClr val="FF0000"/>
                </a:solidFill>
              </a:rPr>
              <a:t>من رسائل الاحتيال:</a:t>
            </a:r>
            <a:r>
              <a:rPr lang="ar-JO" dirty="0"/>
              <a:t> </a:t>
            </a:r>
            <a:r>
              <a:rPr lang="ar-JO" b="1" dirty="0" smtClean="0"/>
              <a:t>عدم الاستجابة </a:t>
            </a:r>
            <a:r>
              <a:rPr lang="ar-JO" b="1" dirty="0"/>
              <a:t>لرسائل تطلب </a:t>
            </a:r>
            <a:r>
              <a:rPr lang="ar-JO" b="1" dirty="0" smtClean="0"/>
              <a:t>المعلومات </a:t>
            </a:r>
            <a:r>
              <a:rPr lang="ar-JO" b="1" dirty="0"/>
              <a:t>المالية</a:t>
            </a:r>
            <a:r>
              <a:rPr lang="ar-JO" b="1" dirty="0" smtClean="0"/>
              <a:t>.</a:t>
            </a:r>
            <a:endParaRPr lang="ar-JO" b="1" dirty="0"/>
          </a:p>
          <a:p>
            <a:pPr algn="r" rtl="1"/>
            <a:r>
              <a:rPr lang="ar-JO" b="1" dirty="0" smtClean="0">
                <a:solidFill>
                  <a:srgbClr val="FF0000"/>
                </a:solidFill>
              </a:rPr>
              <a:t>عدم حفظ </a:t>
            </a:r>
            <a:r>
              <a:rPr lang="ar-JO" b="1" dirty="0">
                <a:solidFill>
                  <a:srgbClr val="FF0000"/>
                </a:solidFill>
              </a:rPr>
              <a:t>معلومات الدفع:</a:t>
            </a:r>
            <a:r>
              <a:rPr lang="ar-JO" b="1" dirty="0"/>
              <a:t> تجنب حفظ تفاصيل </a:t>
            </a:r>
            <a:r>
              <a:rPr lang="ar-JO" b="1" dirty="0" smtClean="0"/>
              <a:t>بطاقات الدفع </a:t>
            </a:r>
            <a:r>
              <a:rPr lang="ar-JO" b="1" dirty="0"/>
              <a:t>على المواقع الإلكترونية والتطبيقات.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rtl="1">
              <a:buFont typeface="Wingdings" pitchFamily="2" charset="2"/>
              <a:buChar char="ü"/>
            </a:pPr>
            <a:r>
              <a:rPr lang="ar-JO" dirty="0" smtClean="0">
                <a:solidFill>
                  <a:srgbClr val="7030A0"/>
                </a:solidFill>
              </a:rPr>
              <a:t>نصائح مالية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5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39" y="2247900"/>
            <a:ext cx="6722322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81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28653"/>
          </a:xfrm>
        </p:spPr>
        <p:txBody>
          <a:bodyPr>
            <a:normAutofit/>
          </a:bodyPr>
          <a:lstStyle/>
          <a:p>
            <a:pPr algn="r" rtl="1"/>
            <a:r>
              <a:rPr lang="ar-JO" b="1" dirty="0">
                <a:solidFill>
                  <a:schemeClr val="accent3">
                    <a:lumMod val="75000"/>
                  </a:schemeClr>
                </a:solidFill>
              </a:rPr>
              <a:t>إدارة الوقت:</a:t>
            </a:r>
            <a:r>
              <a:rPr lang="ar-JO" b="1" dirty="0"/>
              <a:t> </a:t>
            </a:r>
            <a:r>
              <a:rPr lang="ar-JO" sz="2200" b="1" dirty="0" smtClean="0"/>
              <a:t>استخدام </a:t>
            </a:r>
            <a:r>
              <a:rPr lang="ar-JO" sz="2200" b="1" dirty="0"/>
              <a:t>أدوات الرفاهية الرقمية لتحديد ومراقبة وقت </a:t>
            </a:r>
            <a:r>
              <a:rPr lang="ar-JO" sz="2200" b="1" dirty="0" smtClean="0"/>
              <a:t>استخدام للشاشة</a:t>
            </a:r>
            <a:r>
              <a:rPr lang="ar-JO" sz="2200" b="1" dirty="0"/>
              <a:t>.</a:t>
            </a:r>
          </a:p>
          <a:p>
            <a:pPr algn="r" rtl="1"/>
            <a:r>
              <a:rPr lang="ar-JO" b="1" dirty="0">
                <a:solidFill>
                  <a:schemeClr val="accent3">
                    <a:lumMod val="75000"/>
                  </a:schemeClr>
                </a:solidFill>
              </a:rPr>
              <a:t>أولوية العلاقات:</a:t>
            </a:r>
            <a:r>
              <a:rPr lang="ar-JO" sz="2200" b="1" dirty="0"/>
              <a:t> </a:t>
            </a:r>
            <a:r>
              <a:rPr lang="ar-JO" sz="2200" b="1" dirty="0" smtClean="0"/>
              <a:t>وضع </a:t>
            </a:r>
            <a:r>
              <a:rPr lang="ar-JO" sz="2200" b="1" dirty="0"/>
              <a:t>الهاتف جانباً </a:t>
            </a:r>
            <a:r>
              <a:rPr lang="ar-JO" sz="2200" b="1" dirty="0" smtClean="0"/>
              <a:t>والتركيز </a:t>
            </a:r>
            <a:r>
              <a:rPr lang="ar-JO" sz="2200" b="1" dirty="0"/>
              <a:t>على التفاعل الحقيقي المباشر مع الآخرين.</a:t>
            </a:r>
          </a:p>
          <a:p>
            <a:pPr algn="r" rtl="1"/>
            <a:r>
              <a:rPr lang="ar-JO" b="1" dirty="0">
                <a:solidFill>
                  <a:schemeClr val="accent3">
                    <a:lumMod val="75000"/>
                  </a:schemeClr>
                </a:solidFill>
              </a:rPr>
              <a:t>حماية الصحة النفسية:</a:t>
            </a:r>
            <a:r>
              <a:rPr lang="ar-JO" sz="2200" b="1" dirty="0"/>
              <a:t> تجنب المحتوى السلبي </a:t>
            </a:r>
            <a:r>
              <a:rPr lang="ar-JO" sz="2200" b="1" dirty="0" smtClean="0"/>
              <a:t>وأخذ راحة </a:t>
            </a:r>
            <a:r>
              <a:rPr lang="ar-JO" sz="2200" b="1" dirty="0"/>
              <a:t>من </a:t>
            </a:r>
            <a:r>
              <a:rPr lang="ar-JO" sz="2200" b="1" dirty="0" smtClean="0"/>
              <a:t>الشاشات </a:t>
            </a:r>
            <a:r>
              <a:rPr lang="ar-JO" sz="2200" b="1" dirty="0"/>
              <a:t>بشكل دوري.</a:t>
            </a:r>
          </a:p>
          <a:p>
            <a:pPr algn="r" rtl="1"/>
            <a:r>
              <a:rPr lang="ar-JO" b="1" dirty="0">
                <a:solidFill>
                  <a:schemeClr val="accent3">
                    <a:lumMod val="75000"/>
                  </a:schemeClr>
                </a:solidFill>
              </a:rPr>
              <a:t>بناء العادات:</a:t>
            </a:r>
            <a:r>
              <a:rPr lang="ar-JO" b="1" dirty="0"/>
              <a:t> </a:t>
            </a:r>
            <a:r>
              <a:rPr lang="ar-JO" sz="2200" b="1" dirty="0" smtClean="0"/>
              <a:t>ملئ </a:t>
            </a:r>
            <a:r>
              <a:rPr lang="ar-JO" sz="2200" b="1" dirty="0"/>
              <a:t>وقت الفراغ بهوايات غير رقمية (قراءة، رياضة، فنون).</a:t>
            </a:r>
          </a:p>
          <a:p>
            <a:pPr algn="r" rtl="1"/>
            <a:r>
              <a:rPr lang="ar-JO" b="1" dirty="0">
                <a:solidFill>
                  <a:schemeClr val="accent3">
                    <a:lumMod val="75000"/>
                  </a:schemeClr>
                </a:solidFill>
              </a:rPr>
              <a:t>الوعي الأمني:</a:t>
            </a:r>
            <a:r>
              <a:rPr lang="ar-JO" b="1" dirty="0"/>
              <a:t> </a:t>
            </a:r>
            <a:r>
              <a:rPr lang="ar-JO" sz="2200" b="1" dirty="0" smtClean="0"/>
              <a:t>الحذر بشأن </a:t>
            </a:r>
            <a:r>
              <a:rPr lang="ar-JO" sz="2200" b="1" dirty="0"/>
              <a:t>ما </a:t>
            </a:r>
            <a:r>
              <a:rPr lang="ar-JO" sz="2200" b="1" dirty="0" smtClean="0"/>
              <a:t>ينشر </a:t>
            </a:r>
            <a:r>
              <a:rPr lang="ar-JO" sz="2200" b="1" dirty="0"/>
              <a:t>على الإنترنت لحماية </a:t>
            </a:r>
            <a:r>
              <a:rPr lang="ar-JO" sz="2200" b="1" dirty="0" smtClean="0"/>
              <a:t>السمعة والخصوصية.</a:t>
            </a:r>
            <a:endParaRPr lang="ar-JO" sz="2200" b="1" dirty="0"/>
          </a:p>
          <a:p>
            <a:pPr algn="r" rtl="1"/>
            <a:r>
              <a:rPr lang="ar-JO" b="1" dirty="0">
                <a:solidFill>
                  <a:schemeClr val="accent3">
                    <a:lumMod val="75000"/>
                  </a:schemeClr>
                </a:solidFill>
              </a:rPr>
              <a:t>تجنب المقارنات:</a:t>
            </a:r>
            <a:r>
              <a:rPr lang="ar-JO" b="1" dirty="0"/>
              <a:t> </a:t>
            </a:r>
            <a:r>
              <a:rPr lang="ar-JO" b="1" dirty="0" smtClean="0"/>
              <a:t>التذكر</a:t>
            </a:r>
            <a:r>
              <a:rPr lang="ar-JO" sz="2200" b="1" dirty="0" smtClean="0"/>
              <a:t> </a:t>
            </a:r>
            <a:r>
              <a:rPr lang="ar-JO" sz="2200" b="1" dirty="0"/>
              <a:t>أن وسائل التواصل الاجتماعي تقدم غالباً صورة مثالية غير واقعية للحياة.</a:t>
            </a:r>
          </a:p>
          <a:p>
            <a:pPr algn="r" rtl="1"/>
            <a:endParaRPr lang="ar-JO" b="1" dirty="0"/>
          </a:p>
          <a:p>
            <a:pPr algn="r" rtl="1"/>
            <a:endParaRPr lang="ar-JO" b="1" dirty="0"/>
          </a:p>
          <a:p>
            <a:pPr algn="r" rtl="1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rtl="1">
              <a:buFont typeface="Wingdings" pitchFamily="2" charset="2"/>
              <a:buChar char="ü"/>
            </a:pPr>
            <a:r>
              <a:rPr lang="ar-JO" b="1" dirty="0" smtClean="0">
                <a:solidFill>
                  <a:srgbClr val="7030A0"/>
                </a:solidFill>
              </a:rPr>
              <a:t>نصائح شخصية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9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2004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209800"/>
            <a:ext cx="28194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71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b="1" dirty="0">
                <a:solidFill>
                  <a:srgbClr val="0066FF"/>
                </a:solidFill>
              </a:rPr>
              <a:t>أمان الجهاز:</a:t>
            </a:r>
            <a:r>
              <a:rPr lang="ar-JO" dirty="0"/>
              <a:t> </a:t>
            </a:r>
            <a:r>
              <a:rPr lang="ar-JO" sz="2200" b="1" dirty="0" smtClean="0"/>
              <a:t>استخدام </a:t>
            </a:r>
            <a:r>
              <a:rPr lang="ar-JO" sz="2200" b="1" dirty="0"/>
              <a:t>قفل شاشة قوي (</a:t>
            </a:r>
            <a:r>
              <a:rPr lang="ar-JO" sz="2200" b="1" dirty="0" smtClean="0"/>
              <a:t>بصمة،بصمة  </a:t>
            </a:r>
            <a:r>
              <a:rPr lang="ar-JO" sz="2200" b="1" dirty="0"/>
              <a:t>وجه، رمز مرور معقد</a:t>
            </a:r>
            <a:r>
              <a:rPr lang="ar-JO" sz="2200" b="1" dirty="0" smtClean="0"/>
              <a:t>).</a:t>
            </a:r>
            <a:endParaRPr lang="ar-JO" sz="2200" b="1" dirty="0"/>
          </a:p>
          <a:p>
            <a:pPr algn="r" rtl="1"/>
            <a:r>
              <a:rPr lang="ar-JO" b="1" dirty="0">
                <a:solidFill>
                  <a:srgbClr val="0066FF"/>
                </a:solidFill>
              </a:rPr>
              <a:t>التحديثات والحماية:</a:t>
            </a:r>
            <a:r>
              <a:rPr lang="ar-JO" dirty="0"/>
              <a:t> </a:t>
            </a:r>
            <a:r>
              <a:rPr lang="ar-JO" sz="2200" b="1" dirty="0" smtClean="0"/>
              <a:t>الحفاظ </a:t>
            </a:r>
            <a:r>
              <a:rPr lang="ar-JO" sz="2200" b="1" dirty="0"/>
              <a:t>على تحديث نظام التشغيل والتطبيقات بانتظام لسد الثغرات الأمنية، </a:t>
            </a:r>
            <a:r>
              <a:rPr lang="ar-JO" sz="2200" b="1" dirty="0" smtClean="0"/>
              <a:t>وتنزّيل </a:t>
            </a:r>
            <a:r>
              <a:rPr lang="ar-JO" sz="2200" b="1" dirty="0"/>
              <a:t>التطبيقات من المتاجر الرسمية فقط</a:t>
            </a:r>
            <a:r>
              <a:rPr lang="ar-JO" sz="2200" b="1" dirty="0" smtClean="0"/>
              <a:t>.</a:t>
            </a:r>
            <a:endParaRPr lang="ar-JO" sz="2200" b="1" dirty="0"/>
          </a:p>
          <a:p>
            <a:pPr algn="r" rtl="1"/>
            <a:r>
              <a:rPr lang="ar-JO" b="1" dirty="0">
                <a:solidFill>
                  <a:srgbClr val="0066FF"/>
                </a:solidFill>
              </a:rPr>
              <a:t>الشبكات الآمنة:</a:t>
            </a:r>
            <a:r>
              <a:rPr lang="ar-JO" dirty="0"/>
              <a:t> </a:t>
            </a:r>
            <a:r>
              <a:rPr lang="ar-JO" sz="2200" b="1" dirty="0"/>
              <a:t>تجنب إجراء المعاملات المالية على شبكات الواي فاي </a:t>
            </a:r>
            <a:r>
              <a:rPr lang="ar-JO" sz="2200" b="1" dirty="0" smtClean="0"/>
              <a:t>العامة</a:t>
            </a:r>
            <a:r>
              <a:rPr lang="ar-JO" sz="2200" b="1" dirty="0"/>
              <a:t>.</a:t>
            </a:r>
            <a:endParaRPr lang="en-US" sz="2200" b="1" dirty="0"/>
          </a:p>
          <a:p>
            <a:pPr algn="r" rtl="1"/>
            <a:r>
              <a:rPr lang="ar-JO" b="1" dirty="0">
                <a:solidFill>
                  <a:srgbClr val="0066FF"/>
                </a:solidFill>
              </a:rPr>
              <a:t>النسخ الاحتياطي والخصوصية:</a:t>
            </a:r>
            <a:r>
              <a:rPr lang="ar-JO" dirty="0"/>
              <a:t> </a:t>
            </a:r>
            <a:r>
              <a:rPr lang="ar-JO" sz="2200" b="1" dirty="0" smtClean="0"/>
              <a:t>القيام </a:t>
            </a:r>
            <a:r>
              <a:rPr lang="ar-JO" sz="2200" b="1" dirty="0"/>
              <a:t>بعمل نسخ احتياطية </a:t>
            </a:r>
            <a:r>
              <a:rPr lang="ar-JO" sz="2200" b="1" dirty="0" smtClean="0"/>
              <a:t>للبيانات </a:t>
            </a:r>
            <a:r>
              <a:rPr lang="ar-JO" sz="2200" b="1" dirty="0"/>
              <a:t>بانتظام، </a:t>
            </a:r>
            <a:r>
              <a:rPr lang="ar-JO" sz="2200" b="1" dirty="0" smtClean="0"/>
              <a:t>وضبط </a:t>
            </a:r>
            <a:r>
              <a:rPr lang="ar-JO" sz="2200" b="1" dirty="0"/>
              <a:t>إعدادات الخصوصية على أعلى مستوى.</a:t>
            </a:r>
          </a:p>
          <a:p>
            <a:pPr algn="r" rtl="1"/>
            <a:r>
              <a:rPr lang="ar-JO" b="1" dirty="0">
                <a:solidFill>
                  <a:srgbClr val="0066FF"/>
                </a:solidFill>
              </a:rPr>
              <a:t>تعطيل الميزات غير المستخدمة:</a:t>
            </a:r>
            <a:r>
              <a:rPr lang="ar-JO" dirty="0"/>
              <a:t> </a:t>
            </a:r>
            <a:r>
              <a:rPr lang="ar-JO" sz="2200" b="1" dirty="0" smtClean="0"/>
              <a:t>وقف </a:t>
            </a:r>
            <a:r>
              <a:rPr lang="ar-JO" sz="2200" b="1" dirty="0"/>
              <a:t>تشغيل البلوتوث وخدمات الموقع عندما لا </a:t>
            </a:r>
            <a:r>
              <a:rPr lang="ar-JO" sz="2200" b="1" dirty="0" smtClean="0"/>
              <a:t>نكون </a:t>
            </a:r>
            <a:r>
              <a:rPr lang="ar-JO" sz="2200" b="1" dirty="0"/>
              <a:t>بحاجة إليها.</a:t>
            </a: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rtl="1">
              <a:buFont typeface="Wingdings" pitchFamily="2" charset="2"/>
              <a:buChar char="ü"/>
            </a:pPr>
            <a:r>
              <a:rPr lang="ar-JO" b="1" dirty="0" smtClean="0">
                <a:solidFill>
                  <a:srgbClr val="7030A0"/>
                </a:solidFill>
              </a:rPr>
              <a:t>نصائح تقنية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0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209800"/>
            <a:ext cx="320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955925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u="sng" dirty="0">
                <a:solidFill>
                  <a:srgbClr val="FF0000"/>
                </a:solidFill>
              </a:rPr>
              <a:t>الأجهزة </a:t>
            </a:r>
            <a:r>
              <a:rPr lang="ar-JO" b="1" u="sng" dirty="0" smtClean="0">
                <a:solidFill>
                  <a:srgbClr val="FF0000"/>
                </a:solidFill>
              </a:rPr>
              <a:t>الذكية:</a:t>
            </a:r>
            <a:r>
              <a:rPr lang="ar-JO" dirty="0" smtClean="0"/>
              <a:t> </a:t>
            </a:r>
            <a:r>
              <a:rPr lang="ar-JO" b="1" dirty="0"/>
              <a:t>هي أجهزة إلكترونية تفاعلية تتصل بالإنترنت ويمكنها الاتصال ومشاركة البيانات مع الأجهزة </a:t>
            </a:r>
            <a:r>
              <a:rPr lang="ar-JO" b="1" dirty="0" smtClean="0"/>
              <a:t>الأخرى، وتستخدم </a:t>
            </a:r>
            <a:r>
              <a:rPr lang="ar-JO" b="1" dirty="0"/>
              <a:t>هذه الأجهزة عادةً أجهزة استشعار ومعالجات متقدمة لجمع المعلومات حول بيئتها وتفضيلات المستخدم، مما يتيح لها العمل بشكل شبه مستقل وتنفيذ مهام </a:t>
            </a:r>
            <a:r>
              <a:rPr lang="ar-JO" b="1" dirty="0" smtClean="0"/>
              <a:t>معقدة.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الأجهزة الذكية</a:t>
            </a:r>
            <a:endParaRPr lang="en-US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1"/>
            <a:ext cx="41910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5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81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1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الهواتف </a:t>
            </a:r>
            <a:r>
              <a:rPr lang="ar-JO" b="1" dirty="0" smtClean="0">
                <a:solidFill>
                  <a:schemeClr val="accent2">
                    <a:lumMod val="50000"/>
                  </a:schemeClr>
                </a:solidFill>
              </a:rPr>
              <a:t>الذكية:</a:t>
            </a:r>
            <a:r>
              <a:rPr lang="ar-JO" dirty="0" smtClean="0"/>
              <a:t> </a:t>
            </a:r>
            <a:r>
              <a:rPr lang="ar-JO" b="1" dirty="0" smtClean="0"/>
              <a:t>أشهر </a:t>
            </a:r>
            <a:r>
              <a:rPr lang="ar-JO" b="1" dirty="0"/>
              <a:t>الأمثلة، حيث تجمع بين الاتصال الهاتفي وقوة الحوسبة والوصول الشامل للإنترنت.</a:t>
            </a:r>
          </a:p>
          <a:p>
            <a:pPr algn="r" rtl="1"/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الأجهزة </a:t>
            </a:r>
            <a:r>
              <a:rPr lang="ar-JO" b="1" dirty="0" smtClean="0">
                <a:solidFill>
                  <a:schemeClr val="accent2">
                    <a:lumMod val="50000"/>
                  </a:schemeClr>
                </a:solidFill>
              </a:rPr>
              <a:t>اللوحية:</a:t>
            </a:r>
            <a:r>
              <a:rPr lang="ar-JO" dirty="0" smtClean="0"/>
              <a:t> </a:t>
            </a:r>
            <a:r>
              <a:rPr lang="ar-JO" b="1" dirty="0" smtClean="0"/>
              <a:t>شاشات </a:t>
            </a:r>
            <a:r>
              <a:rPr lang="ar-JO" b="1" dirty="0"/>
              <a:t>تعمل باللمس محمولة توفر تجربة تصفح ووسائط متعددة قوية.</a:t>
            </a:r>
          </a:p>
          <a:p>
            <a:pPr algn="r" rtl="1"/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الساعات </a:t>
            </a:r>
            <a:r>
              <a:rPr lang="ar-JO" b="1" dirty="0" smtClean="0">
                <a:solidFill>
                  <a:schemeClr val="accent2">
                    <a:lumMod val="50000"/>
                  </a:schemeClr>
                </a:solidFill>
              </a:rPr>
              <a:t>الذكية:</a:t>
            </a:r>
            <a:r>
              <a:rPr lang="ar-JO" dirty="0" smtClean="0"/>
              <a:t> </a:t>
            </a:r>
            <a:r>
              <a:rPr lang="ar-JO" b="1" dirty="0" smtClean="0"/>
              <a:t>والأجهزة </a:t>
            </a:r>
            <a:r>
              <a:rPr lang="ar-JO" b="1" dirty="0"/>
              <a:t>القابلة للارتداء: تتعقب اللياقة البدنية، الصحة، وتوفر إشعارات من الهاتف.</a:t>
            </a:r>
          </a:p>
          <a:p>
            <a:pPr algn="r" rtl="1"/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التلفزيونات </a:t>
            </a:r>
            <a:r>
              <a:rPr lang="ar-JO" b="1" dirty="0" smtClean="0">
                <a:solidFill>
                  <a:schemeClr val="accent2">
                    <a:lumMod val="50000"/>
                  </a:schemeClr>
                </a:solidFill>
              </a:rPr>
              <a:t>الذكية:</a:t>
            </a:r>
            <a:r>
              <a:rPr lang="ar-JO" dirty="0" smtClean="0"/>
              <a:t> </a:t>
            </a:r>
            <a:r>
              <a:rPr lang="ar-JO" b="1" dirty="0" smtClean="0"/>
              <a:t>تتصل </a:t>
            </a:r>
            <a:r>
              <a:rPr lang="ar-JO" b="1" dirty="0"/>
              <a:t>بالإنترنت لبث المحتوى من منصات مثل نتفليكس ويوتيوب.</a:t>
            </a:r>
          </a:p>
          <a:p>
            <a:pPr algn="r" rtl="1"/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مكبرات الصوت الذكية والمساعدين الصوتيين:</a:t>
            </a:r>
            <a:r>
              <a:rPr lang="ar-JO" dirty="0"/>
              <a:t> </a:t>
            </a:r>
            <a:r>
              <a:rPr lang="ar-JO" b="1" dirty="0"/>
              <a:t>مثل أمازون أليكسا وجوجل هوم، التي تستجيب للأوامر الصوتية للتحكم في المنزل الذكي وتشغيل الموسيقى.</a:t>
            </a:r>
          </a:p>
          <a:p>
            <a:pPr algn="r" rtl="1"/>
            <a:r>
              <a:rPr lang="ar-JO" b="1" dirty="0">
                <a:solidFill>
                  <a:schemeClr val="accent2">
                    <a:lumMod val="50000"/>
                  </a:schemeClr>
                </a:solidFill>
              </a:rPr>
              <a:t>الأجهزة المنزلية الذكية:</a:t>
            </a:r>
            <a:r>
              <a:rPr lang="ar-JO" dirty="0"/>
              <a:t> </a:t>
            </a:r>
            <a:r>
              <a:rPr lang="ar-JO" b="1" dirty="0"/>
              <a:t>مثل الثلاجات، الغسالات، أجهزة التكييف، وأنظمة الإضاءة والكاميرات الأمنية التي يمكن التحكم فيها عن بعد.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b="1" dirty="0" smtClean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أمثلة على الأجهزة الذكية</a:t>
            </a:r>
            <a:endParaRPr lang="en-US" b="1" dirty="0">
              <a:solidFill>
                <a:srgbClr val="FF0000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524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JO" b="1" u="sng" dirty="0" smtClean="0">
                <a:solidFill>
                  <a:schemeClr val="accent5">
                    <a:lumMod val="75000"/>
                  </a:schemeClr>
                </a:solidFill>
              </a:rPr>
              <a:t>حماية </a:t>
            </a:r>
            <a:r>
              <a:rPr lang="ar-JO" b="1" u="sng" dirty="0">
                <a:solidFill>
                  <a:schemeClr val="accent5">
                    <a:lumMod val="75000"/>
                  </a:schemeClr>
                </a:solidFill>
              </a:rPr>
              <a:t>قوية:</a:t>
            </a:r>
            <a:r>
              <a:rPr lang="ar-JO" dirty="0"/>
              <a:t> </a:t>
            </a:r>
            <a:r>
              <a:rPr lang="ar-JO" b="1" dirty="0" smtClean="0"/>
              <a:t>استخدام </a:t>
            </a:r>
            <a:r>
              <a:rPr lang="ar-JO" b="1" dirty="0"/>
              <a:t>كلمات مرور معقدة وفريدة، </a:t>
            </a:r>
            <a:r>
              <a:rPr lang="ar-JO" b="1" dirty="0" smtClean="0"/>
              <a:t>وتفعيل </a:t>
            </a:r>
            <a:r>
              <a:rPr lang="ar-JO" b="1" dirty="0"/>
              <a:t>المصادقة </a:t>
            </a:r>
            <a:r>
              <a:rPr lang="ar-JO" b="1" dirty="0" smtClean="0"/>
              <a:t>الثنائية </a:t>
            </a:r>
            <a:r>
              <a:rPr lang="en-US" b="1" dirty="0" smtClean="0"/>
              <a:t>.(2FA)</a:t>
            </a:r>
            <a:endParaRPr lang="en-US" b="1" dirty="0"/>
          </a:p>
          <a:p>
            <a:pPr algn="r" rtl="1"/>
            <a:r>
              <a:rPr lang="ar-JO" b="1" u="sng" dirty="0" smtClean="0">
                <a:solidFill>
                  <a:schemeClr val="accent5">
                    <a:lumMod val="75000"/>
                  </a:schemeClr>
                </a:solidFill>
              </a:rPr>
              <a:t>تحديث </a:t>
            </a:r>
            <a:r>
              <a:rPr lang="ar-JO" b="1" u="sng" dirty="0">
                <a:solidFill>
                  <a:schemeClr val="accent5">
                    <a:lumMod val="75000"/>
                  </a:schemeClr>
                </a:solidFill>
              </a:rPr>
              <a:t>دائم:</a:t>
            </a:r>
            <a:r>
              <a:rPr lang="ar-JO" dirty="0"/>
              <a:t> </a:t>
            </a:r>
            <a:r>
              <a:rPr lang="ar-JO" b="1" dirty="0" smtClean="0"/>
              <a:t>القيام </a:t>
            </a:r>
            <a:r>
              <a:rPr lang="ar-JO" b="1" dirty="0"/>
              <a:t>بتحديث نظام التشغيل والتطبيقات بانتظام لسد الثغرات الأمنية.</a:t>
            </a:r>
          </a:p>
          <a:p>
            <a:pPr algn="r" rtl="1"/>
            <a:r>
              <a:rPr lang="ar-JO" b="1" u="sng" dirty="0">
                <a:solidFill>
                  <a:schemeClr val="accent5">
                    <a:lumMod val="75000"/>
                  </a:schemeClr>
                </a:solidFill>
              </a:rPr>
              <a:t>الحذر من الشبكات العامة:</a:t>
            </a:r>
            <a:r>
              <a:rPr lang="ar-JO" dirty="0"/>
              <a:t> </a:t>
            </a:r>
            <a:r>
              <a:rPr lang="ar-JO" b="1" dirty="0"/>
              <a:t>تجنب إدخال بيانات حساسة على شبكات </a:t>
            </a:r>
            <a:r>
              <a:rPr lang="en-US" b="1" dirty="0"/>
              <a:t>Wi-Fi </a:t>
            </a:r>
            <a:r>
              <a:rPr lang="ar-JO" b="1" dirty="0"/>
              <a:t> </a:t>
            </a:r>
            <a:r>
              <a:rPr lang="ar-JO" b="1" dirty="0" smtClean="0"/>
              <a:t>العامة واستخدام </a:t>
            </a:r>
            <a:r>
              <a:rPr lang="en-US" b="1" dirty="0" smtClean="0"/>
              <a:t>VPN</a:t>
            </a:r>
            <a:r>
              <a:rPr lang="ar-JO" b="1" dirty="0" smtClean="0"/>
              <a:t> عند </a:t>
            </a:r>
            <a:r>
              <a:rPr lang="ar-JO" b="1" dirty="0"/>
              <a:t>الضرورة.</a:t>
            </a:r>
          </a:p>
          <a:p>
            <a:pPr algn="r" rtl="1"/>
            <a:r>
              <a:rPr lang="ar-JO" b="1" u="sng" dirty="0">
                <a:solidFill>
                  <a:schemeClr val="accent5">
                    <a:lumMod val="75000"/>
                  </a:schemeClr>
                </a:solidFill>
              </a:rPr>
              <a:t>إدارة الأذونات:</a:t>
            </a:r>
            <a:r>
              <a:rPr lang="ar-JO" dirty="0"/>
              <a:t> </a:t>
            </a:r>
            <a:r>
              <a:rPr lang="ar-JO" dirty="0" smtClean="0"/>
              <a:t>م</a:t>
            </a:r>
            <a:r>
              <a:rPr lang="ar-JO" b="1" dirty="0" smtClean="0"/>
              <a:t>راجعة الأذونات </a:t>
            </a:r>
            <a:r>
              <a:rPr lang="ar-JO" b="1" dirty="0"/>
              <a:t>التي تطلبها التطبيقات </a:t>
            </a:r>
            <a:r>
              <a:rPr lang="ar-JO" b="1" dirty="0" smtClean="0"/>
              <a:t>ورفض </a:t>
            </a:r>
            <a:r>
              <a:rPr lang="ar-JO" b="1" dirty="0"/>
              <a:t>غير الضروري منها.</a:t>
            </a:r>
          </a:p>
          <a:p>
            <a:pPr algn="r" rtl="1"/>
            <a:r>
              <a:rPr lang="ar-JO" b="1" u="sng" dirty="0">
                <a:solidFill>
                  <a:schemeClr val="accent5">
                    <a:lumMod val="75000"/>
                  </a:schemeClr>
                </a:solidFill>
              </a:rPr>
              <a:t>النسخ الاحتياطي:</a:t>
            </a:r>
            <a:r>
              <a:rPr lang="ar-JO" dirty="0"/>
              <a:t> </a:t>
            </a:r>
            <a:r>
              <a:rPr lang="ar-JO" b="1" dirty="0" smtClean="0"/>
              <a:t>نسخ البيانات </a:t>
            </a:r>
            <a:r>
              <a:rPr lang="ar-JO" b="1" dirty="0"/>
              <a:t>الهامة احتياطياً بانتظام لتجنب فقدانها.</a:t>
            </a:r>
          </a:p>
          <a:p>
            <a:pPr algn="r" rtl="1"/>
            <a:r>
              <a:rPr lang="ar-JO" b="1" u="sng" dirty="0">
                <a:solidFill>
                  <a:schemeClr val="accent5">
                    <a:lumMod val="75000"/>
                  </a:schemeClr>
                </a:solidFill>
              </a:rPr>
              <a:t>تجنب التصيد:</a:t>
            </a:r>
            <a:r>
              <a:rPr lang="ar-JO" dirty="0"/>
              <a:t> </a:t>
            </a:r>
            <a:r>
              <a:rPr lang="ar-JO" b="1" dirty="0" smtClean="0"/>
              <a:t>عدم النقر </a:t>
            </a:r>
            <a:r>
              <a:rPr lang="ar-JO" b="1" dirty="0"/>
              <a:t>على </a:t>
            </a:r>
            <a:r>
              <a:rPr lang="ar-JO" b="1" dirty="0" smtClean="0"/>
              <a:t>الروابط المشبوهة </a:t>
            </a:r>
            <a:r>
              <a:rPr lang="ar-JO" b="1" dirty="0"/>
              <a:t>أو </a:t>
            </a:r>
            <a:r>
              <a:rPr lang="ar-JO" b="1" dirty="0" smtClean="0"/>
              <a:t>فتح </a:t>
            </a:r>
            <a:r>
              <a:rPr lang="ar-JO" b="1" dirty="0"/>
              <a:t>مرفقات من </a:t>
            </a:r>
            <a:r>
              <a:rPr lang="ar-JO" b="1" dirty="0" smtClean="0"/>
              <a:t>مصادر غير </a:t>
            </a:r>
            <a:r>
              <a:rPr lang="ar-JO" b="1" dirty="0"/>
              <a:t>موثوقة.</a:t>
            </a:r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الاستخدام الآمن للأجهزة الذكية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253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47900"/>
            <a:ext cx="6934199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01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u="sng" dirty="0" smtClean="0">
                <a:solidFill>
                  <a:schemeClr val="accent6">
                    <a:lumMod val="75000"/>
                  </a:schemeClr>
                </a:solidFill>
              </a:rPr>
              <a:t>الاستخدام غير الآمن للأجهزة الذكية:</a:t>
            </a:r>
            <a:r>
              <a:rPr lang="ar-JO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JO" b="1" dirty="0" smtClean="0"/>
              <a:t>هو </a:t>
            </a:r>
            <a:r>
              <a:rPr lang="ar-JO" b="1" dirty="0"/>
              <a:t>أي طريقة لاستخدام الهواتف الذكية أو الأجهزة اللوحية أو الساعات الذكية وغيرها التي تعرض المستخدم لمخاطر أو أضرار محتملة، سواء كانت هذه الأضرار صحية، نفسية، اجتماعية، أو أمنية.</a:t>
            </a:r>
          </a:p>
          <a:p>
            <a:pPr algn="r" rtl="1"/>
            <a:r>
              <a:rPr lang="ar-JO" b="1" dirty="0"/>
              <a:t>بتعبير أبسط، هو الاستخدام الذي يتجاوز الحدود المعقولة والآمنة ويتسبب في عواقب سلبية.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dirty="0" smtClean="0">
                <a:solidFill>
                  <a:srgbClr val="CC3300"/>
                </a:solidFill>
                <a:latin typeface="Andalus" pitchFamily="18" charset="-78"/>
                <a:cs typeface="Andalus" pitchFamily="18" charset="-78"/>
              </a:rPr>
              <a:t>الاستخدام غير الآمن للأجهزة الذكية</a:t>
            </a:r>
            <a:endParaRPr lang="en-US" dirty="0">
              <a:solidFill>
                <a:srgbClr val="CC33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4724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40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b="1" dirty="0">
                <a:solidFill>
                  <a:srgbClr val="0F1597"/>
                </a:solidFill>
                <a:latin typeface="Andalus" pitchFamily="18" charset="-78"/>
                <a:ea typeface="Arial Unicode MS" pitchFamily="34" charset="-128"/>
                <a:cs typeface="Andalus" pitchFamily="18" charset="-78"/>
              </a:rPr>
              <a:t>مخاطر الاستخدام غير الآمن للأجهزة الذكية</a:t>
            </a:r>
            <a:endParaRPr lang="en-US" b="1" dirty="0">
              <a:solidFill>
                <a:srgbClr val="0F1597"/>
              </a:solidFill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6248400" cy="202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286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8153399" cy="438105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ar-JO" b="1" dirty="0" smtClean="0">
                <a:solidFill>
                  <a:srgbClr val="CC3300"/>
                </a:solidFill>
              </a:rPr>
              <a:t>الإفراط </a:t>
            </a:r>
            <a:r>
              <a:rPr lang="ar-JO" b="1" dirty="0">
                <a:solidFill>
                  <a:srgbClr val="CC3300"/>
                </a:solidFill>
              </a:rPr>
              <a:t>في وقت الشاشة:</a:t>
            </a:r>
            <a:r>
              <a:rPr lang="ar-JO" dirty="0"/>
              <a:t> </a:t>
            </a:r>
            <a:r>
              <a:rPr lang="ar-JO" b="1" dirty="0"/>
              <a:t>الذي يؤدي إلى إجهاد العين، جفافها، والصداع.</a:t>
            </a:r>
          </a:p>
          <a:p>
            <a:pPr algn="r" rtl="1">
              <a:buFont typeface="Wingdings" pitchFamily="2" charset="2"/>
              <a:buChar char="Ø"/>
            </a:pPr>
            <a:r>
              <a:rPr lang="ar-JO" b="1" dirty="0">
                <a:solidFill>
                  <a:srgbClr val="CC3300"/>
                </a:solidFill>
              </a:rPr>
              <a:t>الوضعيات الجسدية الخاطئة:</a:t>
            </a:r>
            <a:r>
              <a:rPr lang="ar-JO" dirty="0"/>
              <a:t> </a:t>
            </a:r>
            <a:r>
              <a:rPr lang="ar-JO" b="1" dirty="0"/>
              <a:t>التحديق لأسفل لفترات طويلة يسبب آلام الرقبة </a:t>
            </a:r>
            <a:r>
              <a:rPr lang="ar-JO" b="1" dirty="0" smtClean="0"/>
              <a:t>والظهر «متلازمة رقبة </a:t>
            </a:r>
            <a:r>
              <a:rPr lang="ar-JO" b="1" dirty="0"/>
              <a:t>الرسائل </a:t>
            </a:r>
            <a:r>
              <a:rPr lang="ar-JO" b="1" dirty="0" smtClean="0"/>
              <a:t>النصية».</a:t>
            </a:r>
            <a:endParaRPr lang="ar-JO" b="1" dirty="0"/>
          </a:p>
          <a:p>
            <a:pPr algn="r" rtl="1">
              <a:buFont typeface="Wingdings" pitchFamily="2" charset="2"/>
              <a:buChar char="Ø"/>
            </a:pPr>
            <a:r>
              <a:rPr lang="ar-JO" b="1" dirty="0">
                <a:solidFill>
                  <a:srgbClr val="CC3300"/>
                </a:solidFill>
              </a:rPr>
              <a:t>قلة الحركة والخمول:</a:t>
            </a:r>
            <a:r>
              <a:rPr lang="ar-JO" dirty="0"/>
              <a:t> </a:t>
            </a:r>
            <a:r>
              <a:rPr lang="ar-JO" b="1" dirty="0"/>
              <a:t>مما يزيد خطر السمنة وأمراض القلب.</a:t>
            </a:r>
          </a:p>
          <a:p>
            <a:pPr algn="r" rtl="1">
              <a:buFont typeface="Wingdings" pitchFamily="2" charset="2"/>
              <a:buChar char="Ø"/>
            </a:pPr>
            <a:r>
              <a:rPr lang="ar-JO" b="1" dirty="0">
                <a:solidFill>
                  <a:srgbClr val="CC3300"/>
                </a:solidFill>
              </a:rPr>
              <a:t>اضطرابات النوم:</a:t>
            </a:r>
            <a:r>
              <a:rPr lang="ar-JO" dirty="0"/>
              <a:t> </a:t>
            </a:r>
            <a:r>
              <a:rPr lang="ar-JO" sz="2000" b="1" dirty="0"/>
              <a:t>استخدام الأجهزة قبل النوم يؤثر على جودة النوم بسبب الضوء الأزرق.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JO" sz="4400" b="1" dirty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ar-JO" sz="4400" b="1" dirty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</a:br>
            <a:r>
              <a:rPr lang="ar-JO" sz="4400" b="1" dirty="0" smtClean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>المخاطر </a:t>
            </a:r>
            <a:r>
              <a:rPr lang="ar-JO" sz="4400" b="1" dirty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>الصحية </a:t>
            </a:r>
            <a:r>
              <a:rPr lang="ar-JO" sz="4400" b="1" dirty="0" smtClean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>والجسدية</a:t>
            </a:r>
            <a:r>
              <a:rPr lang="ar-JO" sz="4400" b="1" dirty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ar-JO" sz="4400" b="1" dirty="0">
                <a:solidFill>
                  <a:srgbClr val="0F1597"/>
                </a:solidFill>
                <a:latin typeface="Andalus" pitchFamily="18" charset="-78"/>
                <a:cs typeface="Andalus" pitchFamily="18" charset="-78"/>
              </a:rPr>
            </a:br>
            <a:endParaRPr lang="en-US" sz="4400" b="1" dirty="0">
              <a:solidFill>
                <a:srgbClr val="0F1597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876800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80794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799"/>
            <a:ext cx="205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2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858000" cy="3382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99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1533</TotalTime>
  <Words>784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Hardcover</vt:lpstr>
      <vt:lpstr>بسم الله الرحمن الرحيم</vt:lpstr>
      <vt:lpstr>الأجهزة الذكية</vt:lpstr>
      <vt:lpstr>أمثلة على الأجهزة الذكية</vt:lpstr>
      <vt:lpstr>الاستخدام الآمن للأجهزة الذكية</vt:lpstr>
      <vt:lpstr>PowerPoint Presentation</vt:lpstr>
      <vt:lpstr>الاستخدام غير الآمن للأجهزة الذكية</vt:lpstr>
      <vt:lpstr>مخاطر الاستخدام غير الآمن للأجهزة الذكية</vt:lpstr>
      <vt:lpstr> المخاطر الصحية والجسدية </vt:lpstr>
      <vt:lpstr>PowerPoint Presentation</vt:lpstr>
      <vt:lpstr> المخاطر النفسية والاجتماعية </vt:lpstr>
      <vt:lpstr>PowerPoint Presentation</vt:lpstr>
      <vt:lpstr>المخاطر الأمنية والخصوصية</vt:lpstr>
      <vt:lpstr>نصائح مالية وشخصية وتقنية للطلاب للاستخدام الآمن</vt:lpstr>
      <vt:lpstr>نصائح مالية</vt:lpstr>
      <vt:lpstr>PowerPoint Presentation</vt:lpstr>
      <vt:lpstr>نصائح شخصية</vt:lpstr>
      <vt:lpstr>PowerPoint Presentation</vt:lpstr>
      <vt:lpstr>نصائح تقنية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Admin</dc:creator>
  <cp:lastModifiedBy>Admin</cp:lastModifiedBy>
  <cp:revision>61</cp:revision>
  <dcterms:created xsi:type="dcterms:W3CDTF">2025-11-24T20:52:10Z</dcterms:created>
  <dcterms:modified xsi:type="dcterms:W3CDTF">2025-11-25T22:27:22Z</dcterms:modified>
</cp:coreProperties>
</file>