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Hacen Tunisia" charset="1" panose="02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0D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 l="0" t="-1844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3276" y="3705225"/>
            <a:ext cx="12811325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10559"/>
              </a:lnSpc>
            </a:pP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الحركة في بعدين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8045611"/>
            <a:ext cx="137502" cy="1212689"/>
            <a:chOff x="0" y="0"/>
            <a:chExt cx="36215" cy="3193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215" cy="319391"/>
            </a:xfrm>
            <a:custGeom>
              <a:avLst/>
              <a:gdLst/>
              <a:ahLst/>
              <a:cxnLst/>
              <a:rect r="r" b="b" t="t" l="l"/>
              <a:pathLst>
                <a:path h="319391" w="36215">
                  <a:moveTo>
                    <a:pt x="0" y="0"/>
                  </a:moveTo>
                  <a:lnTo>
                    <a:pt x="36215" y="0"/>
                  </a:lnTo>
                  <a:lnTo>
                    <a:pt x="36215" y="319391"/>
                  </a:lnTo>
                  <a:lnTo>
                    <a:pt x="0" y="319391"/>
                  </a:lnTo>
                  <a:close/>
                </a:path>
              </a:pathLst>
            </a:custGeom>
            <a:solidFill>
              <a:srgbClr val="6B32B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6215" cy="35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1845321"/>
            <a:ext cx="510715" cy="510715"/>
          </a:xfrm>
          <a:custGeom>
            <a:avLst/>
            <a:gdLst/>
            <a:ahLst/>
            <a:cxnLst/>
            <a:rect r="r" b="b" t="t" l="l"/>
            <a:pathLst>
              <a:path h="510715" w="510715">
                <a:moveTo>
                  <a:pt x="0" y="0"/>
                </a:moveTo>
                <a:lnTo>
                  <a:pt x="510715" y="0"/>
                </a:lnTo>
                <a:lnTo>
                  <a:pt x="510715" y="510716"/>
                </a:lnTo>
                <a:lnTo>
                  <a:pt x="0" y="5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0D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 l="0" t="-1844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10671" y="3108088"/>
            <a:ext cx="13248629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10559"/>
              </a:lnSpc>
            </a:pP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مقدمة</a:t>
            </a: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عن الحركة في بعدين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84058" y="5001260"/>
            <a:ext cx="15975242" cy="2575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39"/>
              </a:lnSpc>
            </a:pPr>
            <a:r>
              <a:rPr lang="en-US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(X) </a:t>
            </a:r>
            <a:r>
              <a:rPr lang="ar-EG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والرأسي</a:t>
            </a:r>
            <a:r>
              <a:rPr lang="en-US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(Y) </a:t>
            </a:r>
            <a:r>
              <a:rPr lang="ar-EG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الحركة في</a:t>
            </a:r>
            <a:r>
              <a:rPr lang="ar-EG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بعدين هي حركة الجسم على مستوى مستوٍ له بعدان: الأفقي</a:t>
            </a:r>
            <a:r>
              <a:rPr lang="en-US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039"/>
              </a:lnSpc>
            </a:pPr>
            <a:r>
              <a:rPr lang="ar-EG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مثال: رمي كرة، حركة سيارة على طريق منحني، حركة قذيفة</a:t>
            </a:r>
            <a:r>
              <a:rPr lang="en-US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039"/>
              </a:lnSpc>
            </a:pPr>
            <a:r>
              <a:rPr lang="ar-EG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تختلف عن الحركة في بعد واحد لأنها تتضمن مكونين مستقلين للحركة</a:t>
            </a:r>
            <a:r>
              <a:rPr lang="en-US" sz="35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03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8045611"/>
            <a:ext cx="137502" cy="1212689"/>
            <a:chOff x="0" y="0"/>
            <a:chExt cx="36215" cy="3193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215" cy="319391"/>
            </a:xfrm>
            <a:custGeom>
              <a:avLst/>
              <a:gdLst/>
              <a:ahLst/>
              <a:cxnLst/>
              <a:rect r="r" b="b" t="t" l="l"/>
              <a:pathLst>
                <a:path h="319391" w="36215">
                  <a:moveTo>
                    <a:pt x="0" y="0"/>
                  </a:moveTo>
                  <a:lnTo>
                    <a:pt x="36215" y="0"/>
                  </a:lnTo>
                  <a:lnTo>
                    <a:pt x="36215" y="319391"/>
                  </a:lnTo>
                  <a:lnTo>
                    <a:pt x="0" y="319391"/>
                  </a:lnTo>
                  <a:close/>
                </a:path>
              </a:pathLst>
            </a:custGeom>
            <a:solidFill>
              <a:srgbClr val="6B32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6215" cy="35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1845321"/>
            <a:ext cx="510715" cy="510715"/>
          </a:xfrm>
          <a:custGeom>
            <a:avLst/>
            <a:gdLst/>
            <a:ahLst/>
            <a:cxnLst/>
            <a:rect r="r" b="b" t="t" l="l"/>
            <a:pathLst>
              <a:path h="510715" w="510715">
                <a:moveTo>
                  <a:pt x="0" y="0"/>
                </a:moveTo>
                <a:lnTo>
                  <a:pt x="510715" y="0"/>
                </a:lnTo>
                <a:lnTo>
                  <a:pt x="510715" y="510716"/>
                </a:lnTo>
                <a:lnTo>
                  <a:pt x="0" y="5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0D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 l="0" t="-1844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21757" y="1740546"/>
            <a:ext cx="1049196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10559"/>
              </a:lnSpc>
            </a:pP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مكونات</a:t>
            </a: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الحركة في بعدين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88431" y="3614500"/>
            <a:ext cx="11392421" cy="5370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19"/>
              </a:lnSpc>
            </a:pP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(X) </a:t>
            </a:r>
            <a:r>
              <a:rPr lang="ar-EG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المكون الأفقي</a:t>
            </a: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</a:t>
            </a:r>
          </a:p>
          <a:p>
            <a:pPr algn="r">
              <a:lnSpc>
                <a:spcPts val="5319"/>
              </a:lnSpc>
            </a:pPr>
            <a:r>
              <a:rPr lang="ar-EG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يمثل الحركة على طول المستوى الأفقي</a:t>
            </a: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319"/>
              </a:lnSpc>
            </a:pPr>
            <a:r>
              <a:rPr lang="ar-EG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عادةً يكون ثابت السرعة إذا تجاهلنا الاحتكاك</a:t>
            </a: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319"/>
              </a:lnSpc>
            </a:pPr>
          </a:p>
          <a:p>
            <a:pPr algn="r">
              <a:lnSpc>
                <a:spcPts val="5319"/>
              </a:lnSpc>
            </a:pP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 (Y)</a:t>
            </a:r>
            <a:r>
              <a:rPr lang="ar-EG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المكون الرأسي</a:t>
            </a: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):</a:t>
            </a:r>
          </a:p>
          <a:p>
            <a:pPr algn="r">
              <a:lnSpc>
                <a:spcPts val="5319"/>
              </a:lnSpc>
            </a:pPr>
            <a:r>
              <a:rPr lang="ar-EG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يمثل الحركة على طول المحور العمودي</a:t>
            </a: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319"/>
              </a:lnSpc>
            </a:pP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(g = 9.8 </a:t>
            </a:r>
            <a:r>
              <a:rPr lang="ar-EG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م/ث</a:t>
            </a: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²) </a:t>
            </a:r>
            <a:r>
              <a:rPr lang="ar-EG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تتأثر بتسارع الجاذبية</a:t>
            </a:r>
            <a:r>
              <a:rPr lang="en-US" sz="3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.</a:t>
            </a:r>
          </a:p>
          <a:p>
            <a:pPr algn="r">
              <a:lnSpc>
                <a:spcPts val="531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8045611"/>
            <a:ext cx="137502" cy="1212689"/>
            <a:chOff x="0" y="0"/>
            <a:chExt cx="36215" cy="3193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215" cy="319391"/>
            </a:xfrm>
            <a:custGeom>
              <a:avLst/>
              <a:gdLst/>
              <a:ahLst/>
              <a:cxnLst/>
              <a:rect r="r" b="b" t="t" l="l"/>
              <a:pathLst>
                <a:path h="319391" w="36215">
                  <a:moveTo>
                    <a:pt x="0" y="0"/>
                  </a:moveTo>
                  <a:lnTo>
                    <a:pt x="36215" y="0"/>
                  </a:lnTo>
                  <a:lnTo>
                    <a:pt x="36215" y="319391"/>
                  </a:lnTo>
                  <a:lnTo>
                    <a:pt x="0" y="319391"/>
                  </a:lnTo>
                  <a:close/>
                </a:path>
              </a:pathLst>
            </a:custGeom>
            <a:solidFill>
              <a:srgbClr val="6B32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6215" cy="35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1845321"/>
            <a:ext cx="510715" cy="510715"/>
          </a:xfrm>
          <a:custGeom>
            <a:avLst/>
            <a:gdLst/>
            <a:ahLst/>
            <a:cxnLst/>
            <a:rect r="r" b="b" t="t" l="l"/>
            <a:pathLst>
              <a:path h="510715" w="510715">
                <a:moveTo>
                  <a:pt x="0" y="0"/>
                </a:moveTo>
                <a:lnTo>
                  <a:pt x="510715" y="0"/>
                </a:lnTo>
                <a:lnTo>
                  <a:pt x="510715" y="510716"/>
                </a:lnTo>
                <a:lnTo>
                  <a:pt x="0" y="5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0D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 l="0" t="-1844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67337" y="662404"/>
            <a:ext cx="1049196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10559"/>
              </a:lnSpc>
            </a:pP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أنواع</a:t>
            </a: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الحركة في بعدين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763768" y="2422864"/>
            <a:ext cx="18023068" cy="7583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19"/>
              </a:lnSpc>
            </a:pP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(Projectile Motion):</a:t>
            </a: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الحركة القذفية</a:t>
            </a: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</a:t>
            </a:r>
          </a:p>
          <a:p>
            <a:pPr algn="r">
              <a:lnSpc>
                <a:spcPts val="4619"/>
              </a:lnSpc>
            </a:pP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جسم يُرمى بزاوية معينة بالنسبة للأفق</a:t>
            </a: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4619"/>
              </a:lnSpc>
            </a:pP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مثال: كرة</a:t>
            </a: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تُرمى في الهواء</a:t>
            </a: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4619"/>
              </a:lnSpc>
            </a:pPr>
          </a:p>
          <a:p>
            <a:pPr algn="r">
              <a:lnSpc>
                <a:spcPts val="4619"/>
              </a:lnSpc>
            </a:pP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(Circular Motion) </a:t>
            </a: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الحركة الدائرية</a:t>
            </a: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) </a:t>
            </a:r>
          </a:p>
          <a:p>
            <a:pPr algn="r">
              <a:lnSpc>
                <a:spcPts val="4619"/>
              </a:lnSpc>
            </a:pP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على مستوى أفقي</a:t>
            </a:r>
          </a:p>
          <a:p>
            <a:pPr algn="r">
              <a:lnSpc>
                <a:spcPts val="4619"/>
              </a:lnSpc>
            </a:pP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جسم يتحرك في دائرة</a:t>
            </a: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4619"/>
              </a:lnSpc>
            </a:pP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مثال: كرة مربوطة بخيط تدور في الهواء</a:t>
            </a: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4619"/>
              </a:lnSpc>
            </a:pP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</a:t>
            </a:r>
          </a:p>
          <a:p>
            <a:pPr algn="r">
              <a:lnSpc>
                <a:spcPts val="4619"/>
              </a:lnSpc>
            </a:pP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(Combination Motion) </a:t>
            </a: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الحركة المركبة</a:t>
            </a: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:</a:t>
            </a:r>
          </a:p>
          <a:p>
            <a:pPr algn="r">
              <a:lnSpc>
                <a:spcPts val="4619"/>
              </a:lnSpc>
            </a:pP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مزيج من الحركتين الأفقي والرأسي</a:t>
            </a: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4619"/>
              </a:lnSpc>
            </a:pPr>
            <a:r>
              <a:rPr lang="ar-EG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مثال: سيارة تتحرك على طريق مائل</a:t>
            </a:r>
            <a:r>
              <a:rPr lang="en-US" sz="32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461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8045611"/>
            <a:ext cx="137502" cy="1212689"/>
            <a:chOff x="0" y="0"/>
            <a:chExt cx="36215" cy="3193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215" cy="319391"/>
            </a:xfrm>
            <a:custGeom>
              <a:avLst/>
              <a:gdLst/>
              <a:ahLst/>
              <a:cxnLst/>
              <a:rect r="r" b="b" t="t" l="l"/>
              <a:pathLst>
                <a:path h="319391" w="36215">
                  <a:moveTo>
                    <a:pt x="0" y="0"/>
                  </a:moveTo>
                  <a:lnTo>
                    <a:pt x="36215" y="0"/>
                  </a:lnTo>
                  <a:lnTo>
                    <a:pt x="36215" y="319391"/>
                  </a:lnTo>
                  <a:lnTo>
                    <a:pt x="0" y="319391"/>
                  </a:lnTo>
                  <a:close/>
                </a:path>
              </a:pathLst>
            </a:custGeom>
            <a:solidFill>
              <a:srgbClr val="6B32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6215" cy="35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1845321"/>
            <a:ext cx="510715" cy="510715"/>
          </a:xfrm>
          <a:custGeom>
            <a:avLst/>
            <a:gdLst/>
            <a:ahLst/>
            <a:cxnLst/>
            <a:rect r="r" b="b" t="t" l="l"/>
            <a:pathLst>
              <a:path h="510715" w="510715">
                <a:moveTo>
                  <a:pt x="0" y="0"/>
                </a:moveTo>
                <a:lnTo>
                  <a:pt x="510715" y="0"/>
                </a:lnTo>
                <a:lnTo>
                  <a:pt x="510715" y="510716"/>
                </a:lnTo>
                <a:lnTo>
                  <a:pt x="0" y="5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0D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 l="0" t="-18444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8045611"/>
            <a:ext cx="137502" cy="1212689"/>
            <a:chOff x="0" y="0"/>
            <a:chExt cx="36215" cy="3193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215" cy="319391"/>
            </a:xfrm>
            <a:custGeom>
              <a:avLst/>
              <a:gdLst/>
              <a:ahLst/>
              <a:cxnLst/>
              <a:rect r="r" b="b" t="t" l="l"/>
              <a:pathLst>
                <a:path h="319391" w="36215">
                  <a:moveTo>
                    <a:pt x="0" y="0"/>
                  </a:moveTo>
                  <a:lnTo>
                    <a:pt x="36215" y="0"/>
                  </a:lnTo>
                  <a:lnTo>
                    <a:pt x="36215" y="319391"/>
                  </a:lnTo>
                  <a:lnTo>
                    <a:pt x="0" y="319391"/>
                  </a:lnTo>
                  <a:close/>
                </a:path>
              </a:pathLst>
            </a:custGeom>
            <a:solidFill>
              <a:srgbClr val="6B32B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6215" cy="35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1845321"/>
            <a:ext cx="510715" cy="510715"/>
          </a:xfrm>
          <a:custGeom>
            <a:avLst/>
            <a:gdLst/>
            <a:ahLst/>
            <a:cxnLst/>
            <a:rect r="r" b="b" t="t" l="l"/>
            <a:pathLst>
              <a:path h="510715" w="510715">
                <a:moveTo>
                  <a:pt x="0" y="0"/>
                </a:moveTo>
                <a:lnTo>
                  <a:pt x="510715" y="0"/>
                </a:lnTo>
                <a:lnTo>
                  <a:pt x="510715" y="510716"/>
                </a:lnTo>
                <a:lnTo>
                  <a:pt x="0" y="5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035304" y="3434179"/>
            <a:ext cx="9728879" cy="5474267"/>
          </a:xfrm>
          <a:custGeom>
            <a:avLst/>
            <a:gdLst/>
            <a:ahLst/>
            <a:cxnLst/>
            <a:rect r="r" b="b" t="t" l="l"/>
            <a:pathLst>
              <a:path h="5474267" w="9728879">
                <a:moveTo>
                  <a:pt x="0" y="0"/>
                </a:moveTo>
                <a:lnTo>
                  <a:pt x="9728878" y="0"/>
                </a:lnTo>
                <a:lnTo>
                  <a:pt x="9728878" y="5474267"/>
                </a:lnTo>
                <a:lnTo>
                  <a:pt x="0" y="54742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39415" y="1995904"/>
            <a:ext cx="15719885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10559"/>
              </a:lnSpc>
            </a:pP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المعادلات</a:t>
            </a: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الأساسية للحركة في بعدين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75402" y="4694635"/>
            <a:ext cx="14230229" cy="395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79"/>
              </a:lnSpc>
            </a:pPr>
            <a:r>
              <a:rPr lang="en-US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𝑥 = 𝑣 𝑥 ⋅ 𝑡 </a:t>
            </a:r>
            <a:r>
              <a:rPr lang="ar-EG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المسافة الأفقية</a:t>
            </a:r>
            <a:r>
              <a:rPr lang="en-US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:</a:t>
            </a:r>
          </a:p>
          <a:p>
            <a:pPr algn="r">
              <a:lnSpc>
                <a:spcPts val="4479"/>
              </a:lnSpc>
            </a:pPr>
          </a:p>
          <a:p>
            <a:pPr algn="r">
              <a:lnSpc>
                <a:spcPts val="4479"/>
              </a:lnSpc>
            </a:pPr>
            <a:r>
              <a:rPr lang="en-US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 𝑦 = 𝑣 𝑦 ⋅ 𝑡 − 1 2 𝑔 𝑡 2 </a:t>
            </a:r>
            <a:r>
              <a:rPr lang="ar-EG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المسافة الرأسية</a:t>
            </a:r>
          </a:p>
          <a:p>
            <a:pPr algn="r">
              <a:lnSpc>
                <a:spcPts val="4479"/>
              </a:lnSpc>
            </a:pPr>
          </a:p>
          <a:p>
            <a:pPr algn="just" rtl="true">
              <a:lnSpc>
                <a:spcPts val="4479"/>
              </a:lnSpc>
            </a:pPr>
            <a:r>
              <a:rPr lang="ar-EG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السرعة الأفقية: </a:t>
            </a:r>
            <a:r>
              <a:rPr lang="en-US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𝑣 𝑥 = 𝑣 cos ⁡ 𝜃</a:t>
            </a:r>
            <a:r>
              <a:rPr lang="ar-EG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</a:t>
            </a:r>
          </a:p>
          <a:p>
            <a:pPr algn="just" rtl="true">
              <a:lnSpc>
                <a:spcPts val="4479"/>
              </a:lnSpc>
            </a:pPr>
          </a:p>
          <a:p>
            <a:pPr algn="just" rtl="true">
              <a:lnSpc>
                <a:spcPts val="4479"/>
              </a:lnSpc>
            </a:pPr>
            <a:r>
              <a:rPr lang="ar-EG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السرعة الرأسية: </a:t>
            </a:r>
            <a:r>
              <a:rPr lang="en-US" sz="31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𝑣 𝑦 = 𝑣 sin ⁡ 𝜃 − 𝑔 𝑡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708697" y="3778657"/>
            <a:ext cx="6725341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99"/>
              </a:lnSpc>
              <a:spcBef>
                <a:spcPct val="0"/>
              </a:spcBef>
            </a:pPr>
            <a:r>
              <a:rPr lang="ar-EG" sz="39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الحركة القذفية: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0D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 l="0" t="-1844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39745" y="2251262"/>
            <a:ext cx="1049196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10559"/>
              </a:lnSpc>
            </a:pP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أمثلة تطبيق</a:t>
            </a: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ية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74498" y="4492905"/>
            <a:ext cx="13138765" cy="346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59"/>
              </a:lnSpc>
            </a:pP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مثال 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1</a:t>
            </a: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: رمي كرة</a:t>
            </a: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بسرعة 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20</a:t>
            </a: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م/ث بزاوية 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30°</a:t>
            </a:r>
          </a:p>
          <a:p>
            <a:pPr algn="r">
              <a:lnSpc>
                <a:spcPts val="5459"/>
              </a:lnSpc>
            </a:pP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إيجاد المدى الأقصى والارتفاع الأقصى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459"/>
              </a:lnSpc>
            </a:pP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مثال 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2</a:t>
            </a: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: سيارة تتحرك على طريق مائل بسرعة معينة</a:t>
            </a:r>
          </a:p>
          <a:p>
            <a:pPr algn="r">
              <a:lnSpc>
                <a:spcPts val="5459"/>
              </a:lnSpc>
            </a:pP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حساب مكونات السرعة الأفقية والرأسية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45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8045611"/>
            <a:ext cx="137502" cy="1212689"/>
            <a:chOff x="0" y="0"/>
            <a:chExt cx="36215" cy="3193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215" cy="319391"/>
            </a:xfrm>
            <a:custGeom>
              <a:avLst/>
              <a:gdLst/>
              <a:ahLst/>
              <a:cxnLst/>
              <a:rect r="r" b="b" t="t" l="l"/>
              <a:pathLst>
                <a:path h="319391" w="36215">
                  <a:moveTo>
                    <a:pt x="0" y="0"/>
                  </a:moveTo>
                  <a:lnTo>
                    <a:pt x="36215" y="0"/>
                  </a:lnTo>
                  <a:lnTo>
                    <a:pt x="36215" y="319391"/>
                  </a:lnTo>
                  <a:lnTo>
                    <a:pt x="0" y="319391"/>
                  </a:lnTo>
                  <a:close/>
                </a:path>
              </a:pathLst>
            </a:custGeom>
            <a:solidFill>
              <a:srgbClr val="6B32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6215" cy="35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1845321"/>
            <a:ext cx="510715" cy="510715"/>
          </a:xfrm>
          <a:custGeom>
            <a:avLst/>
            <a:gdLst/>
            <a:ahLst/>
            <a:cxnLst/>
            <a:rect r="r" b="b" t="t" l="l"/>
            <a:pathLst>
              <a:path h="510715" w="510715">
                <a:moveTo>
                  <a:pt x="0" y="0"/>
                </a:moveTo>
                <a:lnTo>
                  <a:pt x="510715" y="0"/>
                </a:lnTo>
                <a:lnTo>
                  <a:pt x="510715" y="510716"/>
                </a:lnTo>
                <a:lnTo>
                  <a:pt x="0" y="5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0D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 l="0" t="-1844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67337" y="3108088"/>
            <a:ext cx="1049196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10559"/>
              </a:lnSpc>
            </a:pP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نصائح لحل</a:t>
            </a:r>
            <a:r>
              <a:rPr lang="ar-EG" sz="87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المسائل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663" y="5188665"/>
            <a:ext cx="13138765" cy="346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59"/>
              </a:lnSpc>
            </a:pP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افصل</a:t>
            </a: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المكونات الأفقية والرأسية دائمًا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459"/>
              </a:lnSpc>
            </a:pP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استخدم المعادلات الصحيحة لكل مكون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459"/>
              </a:lnSpc>
            </a:pP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تذكر أن التسارع الأفقي = 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0</a:t>
            </a: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 إذا تجاهلنا الاحتكاك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459"/>
              </a:lnSpc>
            </a:pPr>
            <a:r>
              <a:rPr lang="ar-EG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  <a:rtl val="true"/>
              </a:rPr>
              <a:t>استخدم رسم تخطيطي دائمًا لتسهيل فهم المسألة</a:t>
            </a:r>
            <a:r>
              <a:rPr lang="en-US" sz="3899">
                <a:solidFill>
                  <a:srgbClr val="F0F0F0"/>
                </a:solidFill>
                <a:latin typeface="Hacen Tunisia"/>
                <a:ea typeface="Hacen Tunisia"/>
                <a:cs typeface="Hacen Tunisia"/>
                <a:sym typeface="Hacen Tunisia"/>
              </a:rPr>
              <a:t>.</a:t>
            </a:r>
          </a:p>
          <a:p>
            <a:pPr algn="r">
              <a:lnSpc>
                <a:spcPts val="545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8045611"/>
            <a:ext cx="137502" cy="1212689"/>
            <a:chOff x="0" y="0"/>
            <a:chExt cx="36215" cy="3193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215" cy="319391"/>
            </a:xfrm>
            <a:custGeom>
              <a:avLst/>
              <a:gdLst/>
              <a:ahLst/>
              <a:cxnLst/>
              <a:rect r="r" b="b" t="t" l="l"/>
              <a:pathLst>
                <a:path h="319391" w="36215">
                  <a:moveTo>
                    <a:pt x="0" y="0"/>
                  </a:moveTo>
                  <a:lnTo>
                    <a:pt x="36215" y="0"/>
                  </a:lnTo>
                  <a:lnTo>
                    <a:pt x="36215" y="319391"/>
                  </a:lnTo>
                  <a:lnTo>
                    <a:pt x="0" y="319391"/>
                  </a:lnTo>
                  <a:close/>
                </a:path>
              </a:pathLst>
            </a:custGeom>
            <a:solidFill>
              <a:srgbClr val="6B32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6215" cy="35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1845321"/>
            <a:ext cx="510715" cy="510715"/>
          </a:xfrm>
          <a:custGeom>
            <a:avLst/>
            <a:gdLst/>
            <a:ahLst/>
            <a:cxnLst/>
            <a:rect r="r" b="b" t="t" l="l"/>
            <a:pathLst>
              <a:path h="510715" w="510715">
                <a:moveTo>
                  <a:pt x="0" y="0"/>
                </a:moveTo>
                <a:lnTo>
                  <a:pt x="510715" y="0"/>
                </a:lnTo>
                <a:lnTo>
                  <a:pt x="510715" y="510716"/>
                </a:lnTo>
                <a:lnTo>
                  <a:pt x="0" y="5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DAG5iNCPV_c</dc:identifier>
  <dcterms:modified xsi:type="dcterms:W3CDTF">2011-08-01T06:04:30Z</dcterms:modified>
  <cp:revision>1</cp:revision>
  <dc:title>مقدمة عن الحركة في بعدين</dc:title>
</cp:coreProperties>
</file>