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80" d="100"/>
          <a:sy n="80" d="100"/>
        </p:scale>
        <p:origin x="3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C0EC7-988D-4611-9F93-B8470A987A22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C990-99DB-409D-BB70-F42E735A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C990-99DB-409D-BB70-F42E735ADC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72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0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7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9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9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2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FB0AA-F758-4FB3-AAA6-4E5189A4ED89}" type="datetimeFigureOut">
              <a:rPr lang="en-US" smtClean="0"/>
              <a:t>26-Nov-25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EDF77-93F4-411E-AC96-FCABC72B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2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%D8%A7%D9%84%D9%85%D8%AE%D8%A7%D8%B7%D8%B1+%D8%A7%D9%84%D8%AA%D9%86%D8%B8%D9%8A%D9%85%D9%8A%D8%A9&amp;sca_esv=7cb5a2c0938f91b5&amp;biw=1366&amp;bih=651&amp;ei=xF4naaq3KrGjkdUPmaL94Aw&amp;ved=2ahUKEwiOl9CW0JCRAxWSKvsDHbP9JooQgK4QegQIBBAN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3" Type="http://schemas.openxmlformats.org/officeDocument/2006/relationships/hyperlink" Target="https://www.google.com/search?q=%D9%85%D8%AE%D8%A7%D8%B7%D8%B1+%D8%A7%D9%84%D8%A7%D8%A6%D8%AA%D9%85%D8%A7%D9%86&amp;sca_esv=7cb5a2c0938f91b5&amp;biw=1366&amp;bih=651&amp;ei=xF4naaq3KrGjkdUPmaL94Aw&amp;ved=2ahUKEwiOl9CW0JCRAxWSKvsDHbP9JooQgK4QegQIBBAD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7" Type="http://schemas.openxmlformats.org/officeDocument/2006/relationships/hyperlink" Target="https://www.google.com/search?q=%D8%A7%D9%84%D9%85%D8%AE%D8%A7%D8%B7%D8%B1+%D8%A7%D9%84%D8%AA%D8%B4%D8%BA%D9%8A%D9%84%D9%8A%D8%A9&amp;sca_esv=7cb5a2c0938f91b5&amp;biw=1366&amp;bih=651&amp;ei=xF4naaq3KrGjkdUPmaL94Aw&amp;ved=2ahUKEwiOl9CW0JCRAxWSKvsDHbP9JooQgK4QegQIBBAL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2" Type="http://schemas.openxmlformats.org/officeDocument/2006/relationships/hyperlink" Target="https://www.google.com/search?q=%D9%85%D8%AE%D8%A7%D8%B7%D8%B1+%D8%A7%D9%84%D8%B3%D9%88%D9%82&amp;sca_esv=7cb5a2c0938f91b5&amp;biw=1366&amp;bih=651&amp;ei=xF4naaq3KrGjkdUPmaL94Aw&amp;ved=2ahUKEwiOl9CW0JCRAxWSKvsDHbP9JooQgK4QegQIBBAB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%D9%85%D8%AE%D8%A7%D8%B7%D8%B1+%D9%85%D8%B9%D8%AF%D9%84%D8%A7%D8%AA+%D8%A7%D9%84%D9%81%D8%A7%D8%A6%D8%AF%D8%A9&amp;sca_esv=7cb5a2c0938f91b5&amp;biw=1366&amp;bih=651&amp;ei=xF4naaq3KrGjkdUPmaL94Aw&amp;ved=2ahUKEwiOl9CW0JCRAxWSKvsDHbP9JooQgK4QegQIBBAJ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11" Type="http://schemas.openxmlformats.org/officeDocument/2006/relationships/hyperlink" Target="https://www.google.com/search?q=%D9%85%D8%AE%D8%A7%D8%B7%D8%B1+%D8%A7%D9%84%D9%85%D9%86%D8%A7%D9%81%D8%B3%D8%A9&amp;sca_esv=7cb5a2c0938f91b5&amp;biw=1366&amp;bih=651&amp;ei=xF4naaq3KrGjkdUPmaL94Aw&amp;ved=2ahUKEwiOl9CW0JCRAxWSKvsDHbP9JooQgK4QegQIBBAT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5" Type="http://schemas.openxmlformats.org/officeDocument/2006/relationships/hyperlink" Target="https://www.google.com/search?q=%D9%85%D8%AE%D8%A7%D8%B7%D8%B1+%D8%A7%D9%84%D8%AA%D8%B6%D8%AE%D9%85&amp;sca_esv=7cb5a2c0938f91b5&amp;biw=1366&amp;bih=651&amp;ei=xF4naaq3KrGjkdUPmaL94Aw&amp;ved=2ahUKEwiOl9CW0JCRAxWSKvsDHbP9JooQgK4QegQIBBAH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10" Type="http://schemas.openxmlformats.org/officeDocument/2006/relationships/hyperlink" Target="https://www.google.com/search?q=%D9%85%D8%AE%D8%A7%D8%B7%D8%B1+%D8%A7%D9%84%D8%AA%D8%B7%D9%88%D8%B1+%D8%A7%D9%84%D8%AA%D9%83%D9%86%D9%88%D9%84%D9%88%D8%AC%D9%8A&amp;sca_esv=7cb5a2c0938f91b5&amp;biw=1366&amp;bih=651&amp;ei=xF4naaq3KrGjkdUPmaL94Aw&amp;ved=2ahUKEwiOl9CW0JCRAxWSKvsDHbP9JooQgK4QegQIBBAR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4" Type="http://schemas.openxmlformats.org/officeDocument/2006/relationships/hyperlink" Target="https://www.google.com/search?q=%D9%85%D8%AE%D8%A7%D8%B7%D8%B1+%D8%A7%D9%84%D8%B3%D9%8A%D9%88%D9%84%D8%A9&amp;sca_esv=7cb5a2c0938f91b5&amp;biw=1366&amp;bih=651&amp;ei=xF4naaq3KrGjkdUPmaL94Aw&amp;ved=2ahUKEwiOl9CW0JCRAxWSKvsDHbP9JooQgK4QegQIBBAF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Relationship Id="rId9" Type="http://schemas.openxmlformats.org/officeDocument/2006/relationships/hyperlink" Target="https://www.google.com/search?q=%D8%A7%D9%84%D9%85%D8%AE%D8%A7%D8%B7%D8%B1+%D8%A7%D9%84%D8%B3%D9%8A%D8%A7%D8%B3%D9%8A%D8%A9&amp;sca_esv=7cb5a2c0938f91b5&amp;biw=1366&amp;bih=651&amp;ei=xF4naaq3KrGjkdUPmaL94Aw&amp;ved=2ahUKEwiOl9CW0JCRAxWSKvsDHbP9JooQgK4QegQIBBAP&amp;uact=5&amp;oq=%D9%85%D8%AE%D8%A7%D8%B7%D8%B1+%D8%A7%D9%84%D8%A7%D8%B3%D8%AA%D8%AB%D9%85%D8%A7%D8%B1&amp;gs_lp=Egxnd3Mtd2l6LXNlcnAiHdmF2K7Yp9i32LEg2KfZhNin2LPYqtir2YXYp9ixMgUQABiABDIFEAAYgAQyBRAAGIAEMgUQABiABDIFEAAYgAQyBRAAGIAEMgUQABiABDIFEAAYgAQyBRAAGIAEMgUQABiABEj3bFDGDlj1ZnABeAGQAQCYAZ4BoAHCEKoBBDAuMTW4AQPIAQD4AQGYAhCgArQTqAIUwgIgEAAYgAQYtAIY1AMY5QIY5wYYtwMYigUY6gIYigPYAQHCAhAQABgDGLQCGOoCGI8B2AECwgIQEC4YAxi0AhjqAhiPAdgBAsICChAAGIAEGEMYigXCAg0QABiABBixAxhDGIoFwgIIEAAYgAQYsQPCAgsQABiABBixAxiDAcICDhAAGIAEGLEDGIMBGIoFwgILEC4YgAQYxwEYrwGYAx3xBeZVJv4XkbqkugYECAEYB7oGBggCEAEYCpIHBDEuMTWgB45PsgcEMC4xNbgHlhPCBwYzLTEzLjPIB6cC&amp;sclient=gws-wiz-serp&amp;mstk=AUtExfAeJMFF7YJXR-lIMfQMFcXrheyD3xqlGyUPFeb2FSqIAa20RBl-KIVIG7arLL4BVKVwtCz2kT0w8rAR5MnYKVM7AD7tCrrKD8hEqp4z7LZJ4KqEHu2dEE6-0MVZ2cMRwPo&amp;csui=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193F-21CE-10EF-EB67-068E8AF37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اسس الاستثمار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8B473-92F8-3503-5DFD-161A817AE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JO" dirty="0"/>
              <a:t>خليل طهبوب</a:t>
            </a:r>
          </a:p>
          <a:p>
            <a:pPr algn="r"/>
            <a:r>
              <a:rPr lang="ar-JO" dirty="0"/>
              <a:t>التاسع أ</a:t>
            </a:r>
          </a:p>
        </p:txBody>
      </p:sp>
    </p:spTree>
    <p:extLst>
      <p:ext uri="{BB962C8B-B14F-4D97-AF65-F5344CB8AC3E}">
        <p14:creationId xmlns:p14="http://schemas.microsoft.com/office/powerpoint/2010/main" val="20145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B391-B5ED-CE0C-84AE-0904AE4F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تعريف أسس الاستثمار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7A22-7936-0BFC-9DEC-62A551DD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JO" dirty="0"/>
              <a:t>أسس الاستثمار: هي مجموعة من المبادئ و الارشادات التي يعتمد عليها الافراد و المؤسسات عند اتخاذ القرارات الاستثمارية، لتحقيق أفضل النتائج المالية، وتقليل المخاطر. وهذه ابرز اسس الاستثمار:</a:t>
            </a:r>
            <a:br>
              <a:rPr lang="ar-JO" dirty="0"/>
            </a:br>
            <a:r>
              <a:rPr lang="ar-JO" b="1" dirty="0"/>
              <a:t>1. اعتماد الادخار نهجا في الحياة</a:t>
            </a:r>
          </a:p>
          <a:p>
            <a:pPr marL="0" indent="0" algn="r">
              <a:buNone/>
            </a:pPr>
            <a:r>
              <a:rPr lang="ar-JO" b="1" dirty="0"/>
              <a:t>2. التخطيط</a:t>
            </a:r>
          </a:p>
          <a:p>
            <a:pPr marL="0" indent="0" algn="r">
              <a:buNone/>
            </a:pPr>
            <a:r>
              <a:rPr lang="ar-JO" b="1" dirty="0"/>
              <a:t>3. التعلم المستمر، و الاستثمار في المعرفة</a:t>
            </a:r>
          </a:p>
          <a:p>
            <a:pPr marL="0" indent="0" algn="r">
              <a:buNone/>
            </a:pPr>
            <a:r>
              <a:rPr lang="ar-JO" b="1" dirty="0"/>
              <a:t>4.  دراسة المخاطر و العوائد المتوقعة لكل خيار استثماري، و المقارنة بينها</a:t>
            </a:r>
          </a:p>
          <a:p>
            <a:pPr marL="0" indent="0" algn="r">
              <a:buNone/>
            </a:pPr>
            <a:r>
              <a:rPr lang="ar-JO" b="1" dirty="0"/>
              <a:t>5. تحليل السوق، وفهم القوانين</a:t>
            </a:r>
          </a:p>
          <a:p>
            <a:pPr marL="0" indent="0" algn="r">
              <a:buNone/>
            </a:pPr>
            <a:r>
              <a:rPr lang="ar-JO" b="1" dirty="0"/>
              <a:t>6.التنويع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3483E-018C-CD79-832D-1F1A76EDF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4872789"/>
            <a:ext cx="2382254" cy="18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8272-AA89-7DC8-CC9A-1FF003CF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الادخار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60CB4-7FAB-1C0F-3775-5ABC8169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الادخار: هو ما تحتفظ به من مالك ولا تستهلكه بهدف استخدامه في المستقبل، سواء كان هذا الاستخدام بدافع الاستثمار او الانتفاع به عند الطوارئ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C3113-56A7-C99D-8CD4-9C7659E04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258684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6BB6-CC46-4413-69F5-8A3E721F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خطوات التخطيط للاستثمار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CB75-2F8F-1883-C731-E18918BC4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/>
            <a:r>
              <a:rPr lang="ar-JO" dirty="0"/>
              <a:t> 1. تقييم الوضع المالي: ابدأ بتقييم وضعك المالي الحالي، بما في ذلك الدخل، المدخرات، الديون والنفقات.</a:t>
            </a:r>
          </a:p>
          <a:p>
            <a:pPr algn="just" rtl="1"/>
            <a:r>
              <a:rPr lang="ar-JO" dirty="0"/>
              <a:t>2. تحديد الأهداف: ضع أهدافًا مالية واضحة وقابلة للتحقيق، مثل شراء منزل أو التقاعد.</a:t>
            </a:r>
          </a:p>
          <a:p>
            <a:pPr algn="just" rtl="1"/>
            <a:r>
              <a:rPr lang="ar-JO" dirty="0"/>
              <a:t>3. تحديد الأفق الزمني: حدد الإطار الزمني اللازم لتحقيق كل هدف.</a:t>
            </a:r>
          </a:p>
          <a:p>
            <a:pPr algn="just" rtl="1"/>
            <a:r>
              <a:rPr lang="ar-JO" dirty="0"/>
              <a:t>4. تقييم القدرة على تحمل المخاطر: حدد مستوى المخاطر الذي يمكنك تحمله، والذي يعتمد على أهدافك والإطار الزمني.</a:t>
            </a:r>
          </a:p>
          <a:p>
            <a:pPr algn="just" rtl="1"/>
            <a:r>
              <a:rPr lang="ar-JO" dirty="0"/>
              <a:t>5. وضع استراتيجية الاستثمار: اختر توزيع الأصول المناسب (أسهم، سندات، إلخ) بناءً على أهدافك وقدرتك على تحمل المخاطر.</a:t>
            </a:r>
          </a:p>
          <a:p>
            <a:pPr algn="just" rtl="1"/>
            <a:r>
              <a:rPr lang="ar-JO" dirty="0"/>
              <a:t>6. المراقبة والتعديل: راجع استثماراتك بانتظام وقم بإعادة التوازن لها حسب الحاجة للحفاظ على توافقها مع أهدافك مع تغير الظروف.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3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31E4-1402-7F17-2350-9CED9B40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فوائد التخطيط للاستثمار</a:t>
            </a:r>
            <a:endParaRPr 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FFAF2ED-72AA-565F-BBBE-60D7CF228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911"/>
            <a:ext cx="65" cy="54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986256F-111C-6EB4-498C-52C7A182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952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D4C35B50-FF8F-EDEC-1102-E10C76AB8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379" y="3084577"/>
            <a:ext cx="10149803" cy="2548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ي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ساعد في تحقيق الأهداف المالية قصيرة وطويلة الأجل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يقلل المخاطر من خلال التنويع ووضع خطط للتعامل مع التحديات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يساعد على تحديد أفضل الفرص الاستثمارية لتحقيق أعلى عائد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يوفر القدرة على التكيف مع التحديات الاقتصادية المتغيرة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+mj-c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29AE39D-E374-5B23-C157-FD5DAF83A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213" y="865722"/>
            <a:ext cx="4691990" cy="14711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أنواع مخاطر الاستثمار الشائعة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22C661-DF85-FF67-52E3-3132C2EDB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0321" y="2339127"/>
            <a:ext cx="10693633" cy="3594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just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JO" sz="1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مخاطر السوق</a:t>
            </a:r>
            <a:r>
              <a:rPr lang="ar-JO" sz="1800" b="1" dirty="0"/>
              <a:t>:</a:t>
            </a:r>
            <a:r>
              <a:rPr lang="ar-JO" sz="1800" dirty="0"/>
              <a:t> تحدث نتيجة تقلبات الأسعار في السوق، وتؤثر بشكل خاص على الأسهم والسلع</a:t>
            </a:r>
            <a:b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مخاطر الائتمان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تنشأ عندما يفشل المقترضون في الوفاء بالتزاماتهم المالية، وهو أمر شائع في الاستثمارات مثل السندات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مخاطر السيولة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تتمثل في عدم القدرة على بيع الاستثمار بسرعة بسعر عادل، خاصة مع الاستثمارات غير السائلة مثل العقارات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مخاطر التضخم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هي مخاطر فقدان القدرة الشرائية لعائدات الاستثمار بمرور الوقت، حيث قد لا تكون الأرباح كافية لمواكبة ارتفاع تكاليف المعيشة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مخاطر معدلات الفائدة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تؤثر على الاستثمارات المرتبطة بها، مثل السندات. فارتفاع معدل الفائدة يمكن أن يقلل من قيمة سند قديم اشتريته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المخاطر التشغيلية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تنتج عن عدم كفاءة العمليات أو الأنظمة أو فشل الإدارة داخل الشركة الاستثمارية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المخاطر التنظيمية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تنشأ عن تغييرات في القوانين واللوائح التي يمكن أن تؤثر على ربحية الاستثمار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المخاطر السياسية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تنتج عن عدم الاستقرار السياسي أو التغيرات في الحكومات، والتي يمكن أن تؤثر على عوائد الاستثمار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مخاطر التطور التكنولوجي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قد تؤدي إلى تراجع الطلب على المنتجات أو الخدمات القديمة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مخاطر المنافسة</a:t>
            </a:r>
            <a:r>
              <a:rPr kumimoji="0" lang="en-US" altLang="en-US" sz="1800" b="1" i="0" strike="noStrike" cap="none" normalizeH="0" baseline="0" dirty="0">
                <a:ln>
                  <a:noFill/>
                </a:ln>
                <a:effectLst/>
                <a:latin typeface="Google Sans"/>
              </a:rPr>
              <a:t>: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 </a:t>
            </a:r>
            <a:r>
              <a:rPr kumimoji="0" lang="ar-JO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ar-SA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تنشأ من وجود العديد من الشركات التي تقدم نفس المنتجات أو الخدمات في نفس السوق</a:t>
            </a:r>
            <a:r>
              <a:rPr kumimoji="0" lang="en-US" altLang="en-US" sz="1800" b="0" i="0" strike="noStrike" cap="none" normalizeH="0" baseline="0" dirty="0">
                <a:ln>
                  <a:noFill/>
                </a:ln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6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B3F4-447A-DF98-2C5C-531B0B78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خطوات تحليل السوق</a:t>
            </a:r>
            <a:endParaRPr lang="en-US" dirty="0"/>
          </a:p>
        </p:txBody>
      </p:sp>
      <p:pic>
        <p:nvPicPr>
          <p:cNvPr id="3076" name="Picture 4" descr="‫خطواتك لتحليل السوق في دراسة الجدوى الصناعية – Grow Enterprise‬‎">
            <a:extLst>
              <a:ext uri="{FF2B5EF4-FFF2-40B4-BE49-F238E27FC236}">
                <a16:creationId xmlns:a16="http://schemas.microsoft.com/office/drawing/2014/main" id="{4753F1C6-4B93-D41E-7597-169B5BB61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10" y="2743200"/>
            <a:ext cx="5397243" cy="29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B844-5254-01D7-7205-1E4FA059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انواع المستثمرين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83A2-12CA-A4E7-E784-9BF88C46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يمكن تصنيف المستثمرين الى ثلاثة انواع، هي:</a:t>
            </a:r>
          </a:p>
          <a:p>
            <a:pPr marL="0" indent="0" algn="r">
              <a:buNone/>
            </a:pPr>
            <a:r>
              <a:rPr lang="ar-JO" dirty="0"/>
              <a:t>1. المستثمر المتحفظ</a:t>
            </a:r>
          </a:p>
          <a:p>
            <a:pPr marL="0" indent="0" algn="r">
              <a:buNone/>
            </a:pPr>
            <a:r>
              <a:rPr lang="ar-JO" dirty="0"/>
              <a:t>2. المستثمر المعتدل</a:t>
            </a:r>
          </a:p>
          <a:p>
            <a:pPr marL="0" indent="0" algn="r">
              <a:buNone/>
            </a:pPr>
            <a:r>
              <a:rPr lang="ar-JO" dirty="0"/>
              <a:t>3. المستثمر المغامر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93BC2-96B9-9BE4-0A5D-C0AF9A73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910979"/>
            <a:ext cx="3320715" cy="31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2F72D9D74FC49B2953A106F554636" ma:contentTypeVersion="13" ma:contentTypeDescription="Create a new document." ma:contentTypeScope="" ma:versionID="644aef9d0eee9ada8702e1087f0307c1">
  <xsd:schema xmlns:xsd="http://www.w3.org/2001/XMLSchema" xmlns:xs="http://www.w3.org/2001/XMLSchema" xmlns:p="http://schemas.microsoft.com/office/2006/metadata/properties" xmlns:ns3="bf5c4acd-0a5a-4a00-ad25-9adf602e451f" xmlns:ns4="56959527-fc6a-4e67-b67d-61837a685674" targetNamespace="http://schemas.microsoft.com/office/2006/metadata/properties" ma:root="true" ma:fieldsID="1df8b5943ffcff12bbf962e28dd93234" ns3:_="" ns4:_="">
    <xsd:import namespace="bf5c4acd-0a5a-4a00-ad25-9adf602e451f"/>
    <xsd:import namespace="56959527-fc6a-4e67-b67d-61837a6856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c4acd-0a5a-4a00-ad25-9adf602e45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59527-fc6a-4e67-b67d-61837a685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E529D8-BFE5-425F-92A7-CADDC9997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c4acd-0a5a-4a00-ad25-9adf602e451f"/>
    <ds:schemaRef ds:uri="56959527-fc6a-4e67-b67d-61837a685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688B57-2164-422D-A943-02B6E7E3A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3E207-D690-4622-A4B7-E148B600A498}">
  <ds:schemaRefs>
    <ds:schemaRef ds:uri="http://schemas.openxmlformats.org/package/2006/metadata/core-properties"/>
    <ds:schemaRef ds:uri="http://schemas.microsoft.com/office/2006/documentManagement/types"/>
    <ds:schemaRef ds:uri="bf5c4acd-0a5a-4a00-ad25-9adf602e451f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56959527-fc6a-4e67-b67d-61837a68567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130</TotalTime>
  <Words>515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Google Sans</vt:lpstr>
      <vt:lpstr>Trebuchet MS</vt:lpstr>
      <vt:lpstr>Berlin</vt:lpstr>
      <vt:lpstr>اسس الاستثمار</vt:lpstr>
      <vt:lpstr>تعريف أسس الاستثمار</vt:lpstr>
      <vt:lpstr>الادخار</vt:lpstr>
      <vt:lpstr>خطوات التخطيط للاستثمار</vt:lpstr>
      <vt:lpstr>فوائد التخطيط للاستثمار</vt:lpstr>
      <vt:lpstr>أنواع مخاطر الاستثمار الشائعة   </vt:lpstr>
      <vt:lpstr>خطوات تحليل السوق</vt:lpstr>
      <vt:lpstr>انواع المستثمرين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Daneil Tahboub</dc:creator>
  <cp:lastModifiedBy>Daneil Tahboub</cp:lastModifiedBy>
  <cp:revision>6</cp:revision>
  <dcterms:created xsi:type="dcterms:W3CDTF">2025-11-26T18:49:10Z</dcterms:created>
  <dcterms:modified xsi:type="dcterms:W3CDTF">2025-11-26T20:59:11Z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0x010100D822F72D9D74FC49B2953A106F554636</vt:lpwstr>
  </property>
</Properties>
</file>