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ITC Avant Garde Gothic" panose="020B0604020202020204" charset="0"/>
      <p:regular r:id="rId11"/>
    </p:embeddedFont>
    <p:embeddedFont>
      <p:font typeface="TT Fors" panose="020B0604020202020204" charset="0"/>
      <p:regular r:id="rId12"/>
    </p:embeddedFont>
    <p:embeddedFont>
      <p:font typeface="TT For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419850" cy="10287000"/>
            <a:chOff x="0" y="0"/>
            <a:chExt cx="994603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4603" cy="1593725"/>
            </a:xfrm>
            <a:custGeom>
              <a:avLst/>
              <a:gdLst/>
              <a:ahLst/>
              <a:cxnLst/>
              <a:rect l="l" t="t" r="r" b="b"/>
              <a:pathLst>
                <a:path w="994603" h="1593725">
                  <a:moveTo>
                    <a:pt x="994603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994603" y="1593725"/>
                  </a:lnTo>
                  <a:close/>
                </a:path>
              </a:pathLst>
            </a:custGeom>
            <a:blipFill>
              <a:blip r:embed="rId2"/>
              <a:stretch>
                <a:fillRect t="-126" b="-126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858125" y="1554956"/>
            <a:ext cx="9763125" cy="279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999"/>
              </a:lnSpc>
            </a:pPr>
            <a:r>
              <a:rPr lang="ar-EG" sz="14400" spc="-299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الروافع: آلات بسيطة تُحدث فرقًا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29875" y="9181465"/>
            <a:ext cx="7194651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40"/>
              </a:lnSpc>
            </a:pPr>
            <a:r>
              <a:rPr lang="ar-JO" sz="3200" dirty="0">
                <a:solidFill>
                  <a:srgbClr val="E6F0F7"/>
                </a:solidFill>
                <a:latin typeface="TT Fors"/>
                <a:ea typeface="TT Fors"/>
                <a:cs typeface="Akhbar MT" pitchFamily="2" charset="-78"/>
                <a:sym typeface="TT Fors"/>
                <a:rtl/>
              </a:rPr>
              <a:t>عمل الطالب :-   عبدالله الحوراني</a:t>
            </a:r>
            <a:endParaRPr lang="ar-EG" sz="3200" dirty="0">
              <a:solidFill>
                <a:srgbClr val="E6F0F7"/>
              </a:solidFill>
              <a:latin typeface="TT Fors"/>
              <a:ea typeface="TT Fors"/>
              <a:cs typeface="Akhbar MT" pitchFamily="2" charset="-78"/>
              <a:sym typeface="TT Fors"/>
              <a:rtl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893045" y="7466345"/>
            <a:ext cx="4846643" cy="1791955"/>
            <a:chOff x="0" y="0"/>
            <a:chExt cx="6462190" cy="2389273"/>
          </a:xfrm>
        </p:grpSpPr>
        <p:sp>
          <p:nvSpPr>
            <p:cNvPr id="9" name="Freeform 9"/>
            <p:cNvSpPr/>
            <p:nvPr/>
          </p:nvSpPr>
          <p:spPr>
            <a:xfrm flipH="1"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7420" y="803214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 flipH="1"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99675" y="0"/>
            <a:ext cx="6137435" cy="7664160"/>
          </a:xfrm>
          <a:custGeom>
            <a:avLst/>
            <a:gdLst/>
            <a:ahLst/>
            <a:cxnLst/>
            <a:rect l="l" t="t" r="r" b="b"/>
            <a:pathLst>
              <a:path w="6137435" h="7664160">
                <a:moveTo>
                  <a:pt x="0" y="0"/>
                </a:moveTo>
                <a:lnTo>
                  <a:pt x="6137435" y="0"/>
                </a:lnTo>
                <a:lnTo>
                  <a:pt x="6137435" y="7664160"/>
                </a:lnTo>
                <a:lnTo>
                  <a:pt x="0" y="766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19850" y="659606"/>
            <a:ext cx="11334750" cy="6769894"/>
            <a:chOff x="0" y="-9525"/>
            <a:chExt cx="14935200" cy="502781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4935200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000"/>
                </a:lnSpc>
                <a:spcBef>
                  <a:spcPct val="0"/>
                </a:spcBef>
              </a:pPr>
              <a:r>
                <a:rPr lang="ar-EG" sz="8000" u="none" strike="noStrike" spc="-240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مقدمة عن الروافع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90600" y="3428964"/>
              <a:ext cx="13944600" cy="1589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40"/>
                </a:lnSpc>
              </a:pPr>
              <a:r>
                <a:rPr lang="ar-EG" sz="4400" dirty="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الرافعة هي آلة بسيطة تتكون من قضيب صلب يدور حول نقطة ارتكاز. تتكون من أربعة عناصر رئيسية: القضيب، نقطة الارتكاز، القوة، والمقاومة التي تتحكم في الحركة.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17700" y="2235200"/>
              <a:ext cx="130175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839"/>
                </a:lnSpc>
                <a:spcBef>
                  <a:spcPct val="0"/>
                </a:spcBef>
              </a:pPr>
              <a:r>
                <a:rPr lang="ar-EG" sz="3199" u="none" strike="noStrike" spc="-95" dirty="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تعريف وأجزاء الرافعة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5064919"/>
            <a:ext cx="6886575" cy="2463079"/>
            <a:chOff x="0" y="-104775"/>
            <a:chExt cx="9182100" cy="3284104"/>
          </a:xfrm>
        </p:grpSpPr>
        <p:sp>
          <p:nvSpPr>
            <p:cNvPr id="3" name="TextBox 3"/>
            <p:cNvSpPr txBox="1"/>
            <p:nvPr/>
          </p:nvSpPr>
          <p:spPr>
            <a:xfrm>
              <a:off x="0" y="1155699"/>
              <a:ext cx="9182100" cy="2023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40"/>
                </a:lnSpc>
              </a:pP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الروافع تُستخدم بشكل رئيسي في </a:t>
              </a:r>
              <a:r>
                <a:rPr lang="ar-EG" sz="3200" b="1">
                  <a:solidFill>
                    <a:srgbClr val="E6F0F7"/>
                  </a:solidFill>
                  <a:latin typeface="TT Fors Bold"/>
                  <a:ea typeface="TT Fors Bold"/>
                  <a:cs typeface="Akhbar MT" pitchFamily="2" charset="-78"/>
                  <a:sym typeface="TT Fors Bold"/>
                  <a:rtl/>
                </a:rPr>
                <a:t>تسهيل الأعمال</a:t>
              </a: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 الثقيلة. فهي تسمح للشخص برفع أوزان أكبر مما يستطيع بمفرده، مما يزيد من </a:t>
              </a:r>
              <a:r>
                <a:rPr lang="ar-EG" sz="3200" b="1">
                  <a:solidFill>
                    <a:srgbClr val="E6F0F7"/>
                  </a:solidFill>
                  <a:latin typeface="TT Fors Bold"/>
                  <a:ea typeface="TT Fors Bold"/>
                  <a:cs typeface="Akhbar MT" pitchFamily="2" charset="-78"/>
                  <a:sym typeface="TT Fors Bold"/>
                  <a:rtl/>
                </a:rPr>
                <a:t>الكفاءة</a:t>
              </a: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 ويساعد في تقليل الجهد البدني. يتم تطبيق الروافع في العديد من المجالات، بما في ذلك البناء والنقل والأدوات المنزلية.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9182100" cy="646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  <a:spcBef>
                  <a:spcPct val="0"/>
                </a:spcBef>
              </a:pPr>
              <a:r>
                <a:rPr lang="ar-EG" sz="3600" u="none" strike="noStrike" spc="-78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الاستخدامات الأساسية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5025" y="5064919"/>
            <a:ext cx="6886575" cy="2463079"/>
            <a:chOff x="0" y="-104775"/>
            <a:chExt cx="9182100" cy="3284104"/>
          </a:xfrm>
        </p:grpSpPr>
        <p:sp>
          <p:nvSpPr>
            <p:cNvPr id="6" name="TextBox 6"/>
            <p:cNvSpPr txBox="1"/>
            <p:nvPr/>
          </p:nvSpPr>
          <p:spPr>
            <a:xfrm>
              <a:off x="0" y="1155699"/>
              <a:ext cx="9182100" cy="2023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40"/>
                </a:lnSpc>
              </a:pP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من الفوائد الميكانيكية الأساسية للروافع هي </a:t>
              </a:r>
              <a:r>
                <a:rPr lang="ar-EG" sz="3200" b="1">
                  <a:solidFill>
                    <a:srgbClr val="E6F0F7"/>
                  </a:solidFill>
                  <a:latin typeface="TT Fors Bold"/>
                  <a:ea typeface="TT Fors Bold"/>
                  <a:cs typeface="Akhbar MT" pitchFamily="2" charset="-78"/>
                  <a:sym typeface="TT Fors Bold"/>
                  <a:rtl/>
                </a:rPr>
                <a:t>زيادة القوة</a:t>
              </a: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، حيث يمكن استخدامها لنقل الوزن الثقيل بجهد أقل. كما أنها تساعد في </a:t>
              </a:r>
              <a:r>
                <a:rPr lang="ar-EG" sz="3200" b="1">
                  <a:solidFill>
                    <a:srgbClr val="E6F0F7"/>
                  </a:solidFill>
                  <a:latin typeface="TT Fors Bold"/>
                  <a:ea typeface="TT Fors Bold"/>
                  <a:cs typeface="Akhbar MT" pitchFamily="2" charset="-78"/>
                  <a:sym typeface="TT Fors Bold"/>
                  <a:rtl/>
                </a:rPr>
                <a:t>تغيير اتجاه القوة</a:t>
              </a: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، مما يزيد من الدقة والأمان في الاستخدام. هذه الفوائد تجعل الروافع أدوات قيمة في الحياة اليومية.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9182100" cy="646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  <a:spcBef>
                  <a:spcPct val="0"/>
                </a:spcBef>
              </a:pPr>
              <a:r>
                <a:rPr lang="ar-EG" sz="3600" u="none" strike="noStrike" spc="-78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الفوائد الميكانيكية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19850" y="659606"/>
            <a:ext cx="11201400" cy="3212567"/>
            <a:chOff x="0" y="-9525"/>
            <a:chExt cx="14935200" cy="4283422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14935200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000"/>
                </a:lnSpc>
                <a:spcBef>
                  <a:spcPct val="0"/>
                </a:spcBef>
              </a:pPr>
              <a:r>
                <a:rPr lang="ar-EG" sz="11500" u="none" strike="noStrike" spc="-240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استخدامات وفوائد الروافع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11300" y="3581400"/>
              <a:ext cx="13423900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839"/>
                </a:lnSpc>
                <a:spcBef>
                  <a:spcPct val="0"/>
                </a:spcBef>
              </a:pPr>
              <a:r>
                <a:rPr lang="ar-EG" sz="4000" u="none" strike="noStrike" spc="-95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الآلات التي تُحدث فرقًا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6750" y="752281"/>
            <a:ext cx="2190291" cy="809819"/>
            <a:chOff x="0" y="0"/>
            <a:chExt cx="2920388" cy="1079758"/>
          </a:xfrm>
        </p:grpSpPr>
        <p:sp>
          <p:nvSpPr>
            <p:cNvPr id="12" name="Freeform 12"/>
            <p:cNvSpPr/>
            <p:nvPr/>
          </p:nvSpPr>
          <p:spPr>
            <a:xfrm flipH="1">
              <a:off x="1840630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H="1">
              <a:off x="920315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0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11225" y="5064919"/>
            <a:ext cx="4010025" cy="2850365"/>
            <a:chOff x="0" y="-104775"/>
            <a:chExt cx="5346700" cy="3800485"/>
          </a:xfrm>
        </p:grpSpPr>
        <p:sp>
          <p:nvSpPr>
            <p:cNvPr id="3" name="TextBox 3"/>
            <p:cNvSpPr txBox="1"/>
            <p:nvPr/>
          </p:nvSpPr>
          <p:spPr>
            <a:xfrm>
              <a:off x="0" y="1155699"/>
              <a:ext cx="5346700" cy="254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40"/>
                </a:lnSpc>
              </a:pPr>
              <a:r>
                <a:rPr lang="ar-EG" sz="36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النوع الأول من الروافع يتميز بنقطة الارتكاز الموجودة في المنتصف. يُستخدم في أدوات مثل الميزان، مما يوفر توازنًا دقيقًا ويسهل رفع الأوزان الثقيلة.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534670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  <a:spcBef>
                  <a:spcPct val="0"/>
                </a:spcBef>
              </a:pPr>
              <a:r>
                <a:rPr lang="ar-EG" sz="4000" u="none" strike="noStrike" spc="-78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النوع الأول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58125" y="5064919"/>
            <a:ext cx="4010025" cy="2834976"/>
            <a:chOff x="0" y="-104775"/>
            <a:chExt cx="5346700" cy="3779966"/>
          </a:xfrm>
        </p:grpSpPr>
        <p:sp>
          <p:nvSpPr>
            <p:cNvPr id="6" name="TextBox 6"/>
            <p:cNvSpPr txBox="1"/>
            <p:nvPr/>
          </p:nvSpPr>
          <p:spPr>
            <a:xfrm>
              <a:off x="0" y="1155699"/>
              <a:ext cx="5346700" cy="251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40"/>
                </a:lnSpc>
              </a:pPr>
              <a:r>
                <a:rPr lang="ar-EG" sz="36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النوع الثاني يحتوي على المقاومة في المنتصف، مما يسمح بزيادة القوة المطبقة. مثال شائع هو عربة اليد، حيث تسهل رفع الأحمال الثقيلة وتحسين الكفاءة في العمل.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534670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  <a:spcBef>
                  <a:spcPct val="0"/>
                </a:spcBef>
              </a:pPr>
              <a:r>
                <a:rPr lang="ar-EG" sz="4000" u="none" strike="noStrike" spc="-78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النوع الثاني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05025" y="5064919"/>
            <a:ext cx="4010025" cy="2834976"/>
            <a:chOff x="0" y="-104775"/>
            <a:chExt cx="5346700" cy="3779967"/>
          </a:xfrm>
        </p:grpSpPr>
        <p:sp>
          <p:nvSpPr>
            <p:cNvPr id="9" name="TextBox 9"/>
            <p:cNvSpPr txBox="1"/>
            <p:nvPr/>
          </p:nvSpPr>
          <p:spPr>
            <a:xfrm>
              <a:off x="0" y="1155699"/>
              <a:ext cx="5346700" cy="2519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40"/>
                </a:lnSpc>
              </a:pPr>
              <a:r>
                <a:rPr lang="ar-EG" sz="36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النوع الثالث يتميز بوجود القوة في المنتصف، كما في الملقط. يُستخدم لتسهيل التقاط الأشياء بدقة، مما يوضح كيف يمكن تحسين القوة والتحكم في الحركة.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534670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  <a:spcBef>
                  <a:spcPct val="0"/>
                </a:spcBef>
              </a:pPr>
              <a:r>
                <a:rPr lang="ar-EG" sz="4000" u="none" strike="noStrike" spc="-78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النوع الثالث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19850" y="659606"/>
            <a:ext cx="11201400" cy="2218306"/>
            <a:chOff x="0" y="-9525"/>
            <a:chExt cx="14935200" cy="295774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14935200" cy="1733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000"/>
                </a:lnSpc>
                <a:spcBef>
                  <a:spcPct val="0"/>
                </a:spcBef>
              </a:pPr>
              <a:r>
                <a:rPr lang="ar-EG" sz="13800" u="none" strike="noStrike" spc="-240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أنواع الروافع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11300" y="2235200"/>
              <a:ext cx="13423900" cy="71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839"/>
                </a:lnSpc>
              </a:pPr>
              <a:r>
                <a:rPr lang="ar-EG" sz="4400" u="none" strike="noStrike" spc="-95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تصنيف الروافع وميزاتها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6750" y="752281"/>
            <a:ext cx="2190291" cy="809819"/>
            <a:chOff x="0" y="0"/>
            <a:chExt cx="2920388" cy="1079758"/>
          </a:xfrm>
        </p:grpSpPr>
        <p:sp>
          <p:nvSpPr>
            <p:cNvPr id="15" name="Freeform 15"/>
            <p:cNvSpPr/>
            <p:nvPr/>
          </p:nvSpPr>
          <p:spPr>
            <a:xfrm flipH="1">
              <a:off x="1840630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920315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0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659606"/>
            <a:ext cx="8324850" cy="4156822"/>
            <a:chOff x="0" y="-9525"/>
            <a:chExt cx="11099800" cy="5542429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1099800" cy="2886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000"/>
                </a:lnSpc>
                <a:spcBef>
                  <a:spcPct val="0"/>
                </a:spcBef>
              </a:pPr>
              <a:r>
                <a:rPr lang="ar-EG" sz="9600" u="none" strike="noStrike" spc="-240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النوع الأول: نقطة الارتكاز في المنتصف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860925"/>
              <a:ext cx="11099800" cy="67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839"/>
                </a:lnSpc>
                <a:spcBef>
                  <a:spcPct val="0"/>
                </a:spcBef>
              </a:pPr>
              <a:r>
                <a:rPr lang="ar-EG" sz="3600" u="none" strike="noStrike" spc="-95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تعريف ونماذج عملية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762375"/>
            <a:chOff x="0" y="0"/>
            <a:chExt cx="815850" cy="4457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5850" cy="445727"/>
            </a:xfrm>
            <a:custGeom>
              <a:avLst/>
              <a:gdLst/>
              <a:ahLst/>
              <a:cxnLst/>
              <a:rect l="l" t="t" r="r" b="b"/>
              <a:pathLst>
                <a:path w="815850" h="445727">
                  <a:moveTo>
                    <a:pt x="815850" y="0"/>
                  </a:moveTo>
                  <a:lnTo>
                    <a:pt x="0" y="0"/>
                  </a:lnTo>
                  <a:lnTo>
                    <a:pt x="0" y="445727"/>
                  </a:lnTo>
                  <a:lnTo>
                    <a:pt x="815850" y="445727"/>
                  </a:lnTo>
                  <a:close/>
                </a:path>
              </a:pathLst>
            </a:custGeom>
            <a:blipFill>
              <a:blip r:embed="rId2"/>
              <a:stretch>
                <a:fillRect l="-353" r="-35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66750" y="4733925"/>
            <a:ext cx="6886575" cy="4886325"/>
            <a:chOff x="0" y="0"/>
            <a:chExt cx="815850" cy="5788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5850" cy="578881"/>
            </a:xfrm>
            <a:custGeom>
              <a:avLst/>
              <a:gdLst/>
              <a:ahLst/>
              <a:cxnLst/>
              <a:rect l="l" t="t" r="r" b="b"/>
              <a:pathLst>
                <a:path w="815850" h="578881">
                  <a:moveTo>
                    <a:pt x="815850" y="0"/>
                  </a:moveTo>
                  <a:lnTo>
                    <a:pt x="0" y="0"/>
                  </a:lnTo>
                  <a:lnTo>
                    <a:pt x="0" y="578881"/>
                  </a:lnTo>
                  <a:lnTo>
                    <a:pt x="815850" y="578881"/>
                  </a:lnTo>
                  <a:close/>
                </a:path>
              </a:pathLst>
            </a:custGeom>
            <a:blipFill>
              <a:blip r:embed="rId3"/>
              <a:stretch>
                <a:fillRect l="-144" r="-14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2774607" y="7828295"/>
            <a:ext cx="4846643" cy="1791955"/>
            <a:chOff x="0" y="0"/>
            <a:chExt cx="6462190" cy="2389273"/>
          </a:xfrm>
        </p:grpSpPr>
        <p:sp>
          <p:nvSpPr>
            <p:cNvPr id="10" name="Freeform 10"/>
            <p:cNvSpPr/>
            <p:nvPr/>
          </p:nvSpPr>
          <p:spPr>
            <a:xfrm flipH="1"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6886575" cy="3762375"/>
            <a:chOff x="0" y="0"/>
            <a:chExt cx="815850" cy="445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5850" cy="445727"/>
            </a:xfrm>
            <a:custGeom>
              <a:avLst/>
              <a:gdLst/>
              <a:ahLst/>
              <a:cxnLst/>
              <a:rect l="l" t="t" r="r" b="b"/>
              <a:pathLst>
                <a:path w="815850" h="445727">
                  <a:moveTo>
                    <a:pt x="815850" y="0"/>
                  </a:moveTo>
                  <a:lnTo>
                    <a:pt x="0" y="0"/>
                  </a:lnTo>
                  <a:lnTo>
                    <a:pt x="0" y="445727"/>
                  </a:lnTo>
                  <a:lnTo>
                    <a:pt x="815850" y="445727"/>
                  </a:lnTo>
                  <a:close/>
                </a:path>
              </a:pathLst>
            </a:custGeom>
            <a:blipFill>
              <a:blip r:embed="rId2"/>
              <a:stretch>
                <a:fillRect l="-353" r="-35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4733925"/>
            <a:ext cx="6886575" cy="4886325"/>
            <a:chOff x="0" y="0"/>
            <a:chExt cx="815850" cy="578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5850" cy="578881"/>
            </a:xfrm>
            <a:custGeom>
              <a:avLst/>
              <a:gdLst/>
              <a:ahLst/>
              <a:cxnLst/>
              <a:rect l="l" t="t" r="r" b="b"/>
              <a:pathLst>
                <a:path w="815850" h="578881">
                  <a:moveTo>
                    <a:pt x="815850" y="0"/>
                  </a:moveTo>
                  <a:lnTo>
                    <a:pt x="0" y="0"/>
                  </a:lnTo>
                  <a:lnTo>
                    <a:pt x="0" y="578881"/>
                  </a:lnTo>
                  <a:lnTo>
                    <a:pt x="815850" y="578881"/>
                  </a:lnTo>
                  <a:close/>
                </a:path>
              </a:pathLst>
            </a:custGeom>
            <a:blipFill>
              <a:blip r:embed="rId3"/>
              <a:stretch>
                <a:fillRect l="-144" r="-14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296400" y="657225"/>
            <a:ext cx="8324850" cy="223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000"/>
              </a:lnSpc>
              <a:spcBef>
                <a:spcPct val="0"/>
              </a:spcBef>
            </a:pPr>
            <a:r>
              <a:rPr lang="ar-EG" sz="11500" u="none" strike="noStrike" spc="-240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النوع الثاني: المقاومة في المنتصف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34675" y="4695825"/>
            <a:ext cx="6886575" cy="114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2940"/>
              </a:lnSpc>
            </a:pPr>
            <a:r>
              <a:rPr lang="ar-EG" sz="3200" dirty="0">
                <a:solidFill>
                  <a:srgbClr val="E6F0F7"/>
                </a:solidFill>
                <a:latin typeface="TT Fors"/>
                <a:ea typeface="TT Fors"/>
                <a:cs typeface="Akhbar MT" pitchFamily="2" charset="-78"/>
                <a:sym typeface="TT Fors"/>
                <a:rtl/>
              </a:rPr>
              <a:t>الروافع من النوع الثاني تتميز بوجود </a:t>
            </a:r>
            <a:r>
              <a:rPr lang="ar-EG" sz="3200" b="1" dirty="0">
                <a:solidFill>
                  <a:srgbClr val="E6F0F7"/>
                </a:solidFill>
                <a:latin typeface="TT Fors Bold"/>
                <a:ea typeface="TT Fors Bold"/>
                <a:cs typeface="Akhbar MT" pitchFamily="2" charset="-78"/>
                <a:sym typeface="TT Fors Bold"/>
                <a:rtl/>
              </a:rPr>
              <a:t>المقاومة في المنتصف</a:t>
            </a:r>
            <a:r>
              <a:rPr lang="ar-EG" sz="3200" dirty="0">
                <a:solidFill>
                  <a:srgbClr val="E6F0F7"/>
                </a:solidFill>
                <a:latin typeface="TT Fors"/>
                <a:ea typeface="TT Fors"/>
                <a:cs typeface="Akhbar MT" pitchFamily="2" charset="-78"/>
                <a:sym typeface="TT Fors"/>
                <a:rtl/>
              </a:rPr>
              <a:t> بين نقطة الارتكاز والقوة، مما يتيح استخدامها في أدوات مثل عربة اليد وكسارة البندق.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774607" y="7828295"/>
            <a:ext cx="4846643" cy="1791955"/>
            <a:chOff x="0" y="0"/>
            <a:chExt cx="6462190" cy="2389273"/>
          </a:xfrm>
        </p:grpSpPr>
        <p:sp>
          <p:nvSpPr>
            <p:cNvPr id="9" name="Freeform 9"/>
            <p:cNvSpPr/>
            <p:nvPr/>
          </p:nvSpPr>
          <p:spPr>
            <a:xfrm flipH="1"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6886575" cy="3762375"/>
            <a:chOff x="0" y="0"/>
            <a:chExt cx="815850" cy="445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5850" cy="445727"/>
            </a:xfrm>
            <a:custGeom>
              <a:avLst/>
              <a:gdLst/>
              <a:ahLst/>
              <a:cxnLst/>
              <a:rect l="l" t="t" r="r" b="b"/>
              <a:pathLst>
                <a:path w="815850" h="445727">
                  <a:moveTo>
                    <a:pt x="815850" y="0"/>
                  </a:moveTo>
                  <a:lnTo>
                    <a:pt x="0" y="0"/>
                  </a:lnTo>
                  <a:lnTo>
                    <a:pt x="0" y="445727"/>
                  </a:lnTo>
                  <a:lnTo>
                    <a:pt x="815850" y="445727"/>
                  </a:lnTo>
                  <a:close/>
                </a:path>
              </a:pathLst>
            </a:custGeom>
            <a:blipFill>
              <a:blip r:embed="rId2"/>
              <a:stretch>
                <a:fillRect l="-353" r="-35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4733925"/>
            <a:ext cx="6886575" cy="4886325"/>
            <a:chOff x="0" y="0"/>
            <a:chExt cx="815850" cy="578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5850" cy="578881"/>
            </a:xfrm>
            <a:custGeom>
              <a:avLst/>
              <a:gdLst/>
              <a:ahLst/>
              <a:cxnLst/>
              <a:rect l="l" t="t" r="r" b="b"/>
              <a:pathLst>
                <a:path w="815850" h="578881">
                  <a:moveTo>
                    <a:pt x="815850" y="0"/>
                  </a:moveTo>
                  <a:lnTo>
                    <a:pt x="0" y="0"/>
                  </a:lnTo>
                  <a:lnTo>
                    <a:pt x="0" y="578881"/>
                  </a:lnTo>
                  <a:lnTo>
                    <a:pt x="815850" y="578881"/>
                  </a:lnTo>
                  <a:close/>
                </a:path>
              </a:pathLst>
            </a:custGeom>
            <a:blipFill>
              <a:blip r:embed="rId3"/>
              <a:stretch>
                <a:fillRect l="-144" r="-14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296400" y="659606"/>
            <a:ext cx="8324850" cy="5772595"/>
            <a:chOff x="0" y="-9525"/>
            <a:chExt cx="11099800" cy="7696793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1099800" cy="2983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000"/>
                </a:lnSpc>
                <a:spcBef>
                  <a:spcPct val="0"/>
                </a:spcBef>
              </a:pPr>
              <a:r>
                <a:rPr lang="ar-EG" sz="11500" u="none" strike="noStrike" spc="-240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النوع الثالث: القوة في المنتصف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860925"/>
              <a:ext cx="11099800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839"/>
                </a:lnSpc>
                <a:spcBef>
                  <a:spcPct val="0"/>
                </a:spcBef>
              </a:pPr>
              <a:r>
                <a:rPr lang="ar-EG" sz="4000" u="none" strike="noStrike" spc="-95">
                  <a:solidFill>
                    <a:srgbClr val="E6F0F7"/>
                  </a:solidFill>
                  <a:latin typeface="ITC Avant Garde Gothic"/>
                  <a:ea typeface="ITC Avant Garde Gothic"/>
                  <a:cs typeface="Akhbar MT" pitchFamily="2" charset="-78"/>
                  <a:sym typeface="ITC Avant Garde Gothic"/>
                  <a:rtl/>
                </a:rPr>
                <a:t>الروافع وفوائدها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17700" y="6159500"/>
              <a:ext cx="9182100" cy="1527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40"/>
                </a:lnSpc>
              </a:pP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النوع الثالث من الروافع يتميز بوجود القوة في المنتصف، مما يعزز الكفاءة في نقل القوة، ويستخدم في أدوات مثل </a:t>
              </a:r>
              <a:r>
                <a:rPr lang="ar-EG" sz="3200" b="1">
                  <a:solidFill>
                    <a:srgbClr val="E6F0F7"/>
                  </a:solidFill>
                  <a:latin typeface="TT Fors Bold"/>
                  <a:ea typeface="TT Fors Bold"/>
                  <a:cs typeface="Akhbar MT" pitchFamily="2" charset="-78"/>
                  <a:sym typeface="TT Fors Bold"/>
                  <a:rtl/>
                </a:rPr>
                <a:t>الملقاط ومضرب البيسبول</a:t>
              </a:r>
              <a:r>
                <a:rPr lang="ar-EG" sz="3200">
                  <a:solidFill>
                    <a:srgbClr val="E6F0F7"/>
                  </a:solidFill>
                  <a:latin typeface="TT Fors"/>
                  <a:ea typeface="TT Fors"/>
                  <a:cs typeface="Akhbar MT" pitchFamily="2" charset="-78"/>
                  <a:sym typeface="TT Fors"/>
                  <a:rtl/>
                </a:rPr>
                <a:t>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74607" y="7828295"/>
            <a:ext cx="4846643" cy="1791955"/>
            <a:chOff x="0" y="0"/>
            <a:chExt cx="6462190" cy="2389273"/>
          </a:xfrm>
        </p:grpSpPr>
        <p:sp>
          <p:nvSpPr>
            <p:cNvPr id="11" name="Freeform 11"/>
            <p:cNvSpPr/>
            <p:nvPr/>
          </p:nvSpPr>
          <p:spPr>
            <a:xfrm flipH="1"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H="1"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66750" y="2415403"/>
          <a:ext cx="16916400" cy="7167564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784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2499">
                          <a:solidFill>
                            <a:srgbClr val="21433D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  <a:rtl/>
                        </a:rPr>
                        <a:t>الرافعة من النوع الثالث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7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2499">
                          <a:solidFill>
                            <a:srgbClr val="21433D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  <a:rtl/>
                        </a:rPr>
                        <a:t>الرافعة من النوع الثاني</a:t>
                      </a:r>
                      <a:r>
                        <a:rPr lang="en-US" sz="2499">
                          <a:solidFill>
                            <a:srgbClr val="21433D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 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7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2499">
                          <a:solidFill>
                            <a:srgbClr val="21433D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  <a:rtl/>
                        </a:rPr>
                        <a:t>الرافعة من النوع الأول</a:t>
                      </a:r>
                      <a:r>
                        <a:rPr lang="en-US" sz="2499">
                          <a:solidFill>
                            <a:srgbClr val="21433D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 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7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556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556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556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406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06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294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71450" marR="171450" marT="171450" marB="171450" anchor="ctr">
                    <a:lnL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7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F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543300" y="657225"/>
            <a:ext cx="1407795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000"/>
              </a:lnSpc>
              <a:spcBef>
                <a:spcPct val="0"/>
              </a:spcBef>
            </a:pPr>
            <a:r>
              <a:rPr lang="ar-EG" sz="11500" u="none" strike="noStrike" spc="-24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مقارنة أنواع الروافع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6750" y="752281"/>
            <a:ext cx="2190291" cy="809819"/>
            <a:chOff x="0" y="0"/>
            <a:chExt cx="2920388" cy="1079758"/>
          </a:xfrm>
        </p:grpSpPr>
        <p:sp>
          <p:nvSpPr>
            <p:cNvPr id="5" name="Freeform 5"/>
            <p:cNvSpPr/>
            <p:nvPr/>
          </p:nvSpPr>
          <p:spPr>
            <a:xfrm flipH="1">
              <a:off x="1840630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920315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>
              <a:off x="0" y="0"/>
              <a:ext cx="1079758" cy="1079758"/>
            </a:xfrm>
            <a:custGeom>
              <a:avLst/>
              <a:gdLst/>
              <a:ahLst/>
              <a:cxnLst/>
              <a:rect l="l" t="t" r="r" b="b"/>
              <a:pathLst>
                <a:path w="1079758" h="1079758">
                  <a:moveTo>
                    <a:pt x="1079758" y="0"/>
                  </a:moveTo>
                  <a:lnTo>
                    <a:pt x="0" y="0"/>
                  </a:lnTo>
                  <a:lnTo>
                    <a:pt x="0" y="1079758"/>
                  </a:lnTo>
                  <a:lnTo>
                    <a:pt x="1079758" y="1079758"/>
                  </a:lnTo>
                  <a:lnTo>
                    <a:pt x="107975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3860165" y="3604638"/>
            <a:ext cx="3232111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العنصر في المنتصف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90503" y="4901063"/>
            <a:ext cx="1171434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الترتيب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27239" y="6197488"/>
            <a:ext cx="2297963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الهدف الرئيسي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60420" y="7493913"/>
            <a:ext cx="2631600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الميزة الميكانيكية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89059" y="8790337"/>
            <a:ext cx="1774323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أمثلة شائعة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40210" y="3604638"/>
            <a:ext cx="3287946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نقطة الارتكاز (المحور)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69714" y="3604638"/>
            <a:ext cx="2644862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المقاومة (الحِمل)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13052" y="3604638"/>
            <a:ext cx="1974112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القوة (الجهد)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1884" y="4901063"/>
            <a:ext cx="3739792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الارتكاز - القوة - المقاومة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1884" y="5807782"/>
            <a:ext cx="3533852" cy="84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زيادة المسافة أو السرعة (تحريك المقاومة لمسافة أكبر)</a:t>
            </a:r>
            <a:r>
              <a:rPr lang="en-US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6750" y="7300023"/>
            <a:ext cx="4241548" cy="84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دائمًا أصغر من </a:t>
            </a:r>
            <a:r>
              <a:rPr lang="ar-JO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1</a:t>
            </a:r>
            <a:r>
              <a:rPr lang="ar-EG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 (لا توفر في القوة)</a:t>
            </a:r>
            <a:r>
              <a:rPr lang="en-US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19612" y="8790337"/>
            <a:ext cx="1054369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الملقط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41653" y="8782951"/>
            <a:ext cx="1300984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عربة اليد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78695" y="8589061"/>
            <a:ext cx="4210976" cy="84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الأرجوحة، الميزان ذو الكفتين، المقص، العتلة</a:t>
            </a:r>
            <a:r>
              <a:rPr lang="en-US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62259" y="7106133"/>
            <a:ext cx="3298101" cy="122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قد تكون أكبر من </a:t>
            </a:r>
            <a:r>
              <a:rPr lang="ar-JO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1</a:t>
            </a:r>
            <a:r>
              <a:rPr lang="ar-EG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، أو أصغر من </a:t>
            </a:r>
            <a:r>
              <a:rPr lang="en-US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1</a:t>
            </a:r>
            <a:r>
              <a:rPr lang="ar-EG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، أو تساوي </a:t>
            </a:r>
            <a:r>
              <a:rPr lang="ar-JO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1</a:t>
            </a:r>
            <a:r>
              <a:rPr lang="en-US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08005" y="5817094"/>
            <a:ext cx="3152355" cy="84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تغيير اتجاه القوة والمضاعفة أو السرعة</a:t>
            </a:r>
            <a:r>
              <a:rPr lang="en-US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14287" y="4915836"/>
            <a:ext cx="3739792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القوة - الارتكاز - المقاومة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78085" y="4901063"/>
            <a:ext cx="3739792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القوة - المقاومة - الارتكاز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43484" y="5807782"/>
            <a:ext cx="2697671" cy="124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مضاعفة القوة (رفع أوزان ثقيلة بأقل جهد)</a:t>
            </a:r>
            <a:r>
              <a:rPr lang="en-US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20003" y="7300023"/>
            <a:ext cx="3540457" cy="84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دائمًا أكبر من </a:t>
            </a:r>
            <a:r>
              <a:rPr lang="ar-JO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1</a:t>
            </a:r>
            <a:r>
              <a:rPr lang="ar-EG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 (توفير في القوة)</a:t>
            </a:r>
            <a:r>
              <a:rPr lang="en-US" sz="4000" spc="-92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548886" y="2654046"/>
            <a:ext cx="1854668" cy="45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ar-EG" sz="4000" spc="-92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وجه المقارنة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53400" y="2705100"/>
            <a:ext cx="8324850" cy="1408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000"/>
              </a:lnSpc>
              <a:spcBef>
                <a:spcPct val="0"/>
              </a:spcBef>
            </a:pPr>
            <a:r>
              <a:rPr lang="ar-JO" sz="16600" u="none" strike="noStrike" spc="-240" dirty="0">
                <a:solidFill>
                  <a:srgbClr val="E6F0F7"/>
                </a:solidFill>
                <a:latin typeface="ITC Avant Garde Gothic"/>
                <a:ea typeface="ITC Avant Garde Gothic"/>
                <a:cs typeface="Akhbar MT" pitchFamily="2" charset="-78"/>
                <a:sym typeface="ITC Avant Garde Gothic"/>
                <a:rtl/>
              </a:rPr>
              <a:t>شكرا لكم</a:t>
            </a:r>
            <a:endParaRPr lang="ar-EG" sz="16600" u="none" strike="noStrike" spc="-240" dirty="0">
              <a:solidFill>
                <a:srgbClr val="E6F0F7"/>
              </a:solidFill>
              <a:latin typeface="ITC Avant Garde Gothic"/>
              <a:ea typeface="ITC Avant Garde Gothic"/>
              <a:cs typeface="Akhbar MT" pitchFamily="2" charset="-78"/>
              <a:sym typeface="ITC Avant Garde Gothic"/>
              <a:rtl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774607" y="7874570"/>
            <a:ext cx="4846643" cy="1791955"/>
            <a:chOff x="0" y="0"/>
            <a:chExt cx="6462190" cy="2389273"/>
          </a:xfrm>
        </p:grpSpPr>
        <p:sp>
          <p:nvSpPr>
            <p:cNvPr id="5" name="Freeform 5"/>
            <p:cNvSpPr/>
            <p:nvPr/>
          </p:nvSpPr>
          <p:spPr>
            <a:xfrm flipH="1"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2389273" y="0"/>
                  </a:moveTo>
                  <a:lnTo>
                    <a:pt x="0" y="0"/>
                  </a:lnTo>
                  <a:lnTo>
                    <a:pt x="0" y="2389273"/>
                  </a:lnTo>
                  <a:lnTo>
                    <a:pt x="2389273" y="2389273"/>
                  </a:lnTo>
                  <a:lnTo>
                    <a:pt x="238927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7858125" cy="10287000"/>
            <a:chOff x="0" y="0"/>
            <a:chExt cx="1764443" cy="23098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4443" cy="2309817"/>
            </a:xfrm>
            <a:custGeom>
              <a:avLst/>
              <a:gdLst/>
              <a:ahLst/>
              <a:cxnLst/>
              <a:rect l="l" t="t" r="r" b="b"/>
              <a:pathLst>
                <a:path w="1764443" h="2309817">
                  <a:moveTo>
                    <a:pt x="1764443" y="0"/>
                  </a:moveTo>
                  <a:lnTo>
                    <a:pt x="0" y="0"/>
                  </a:lnTo>
                  <a:lnTo>
                    <a:pt x="0" y="2309817"/>
                  </a:lnTo>
                  <a:lnTo>
                    <a:pt x="1764443" y="2309817"/>
                  </a:lnTo>
                  <a:close/>
                </a:path>
              </a:pathLst>
            </a:custGeom>
            <a:blipFill>
              <a:blip r:embed="rId4"/>
              <a:stretch>
                <a:fillRect t="-255" b="-255"/>
              </a:stretch>
            </a:blipFill>
          </p:spPr>
        </p:sp>
      </p:grp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452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TT Fors</vt:lpstr>
      <vt:lpstr>ITC Avant Garde Gothic</vt:lpstr>
      <vt:lpstr>Calibri</vt:lpstr>
      <vt:lpstr>TT Fors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الروافع: آلات بسيطة تُحدث فرقًا</dc:title>
  <dc:description>Presentation - الروافع: آلات بسيطة تُحدث فرقًا</dc:description>
  <cp:lastModifiedBy>Abdullah Al Horani</cp:lastModifiedBy>
  <cp:revision>2</cp:revision>
  <dcterms:created xsi:type="dcterms:W3CDTF">2006-08-16T00:00:00Z</dcterms:created>
  <dcterms:modified xsi:type="dcterms:W3CDTF">2025-11-28T17:20:02Z</dcterms:modified>
  <dc:identifier>DAG6AEm8ZGs</dc:identifier>
</cp:coreProperties>
</file>