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snapToGrid="0">
      <p:cViewPr varScale="1">
        <p:scale>
          <a:sx n="80" d="100"/>
          <a:sy n="80"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heme" Target="theme/theme1.xml" /><Relationship Id="rId5" Type="http://schemas.openxmlformats.org/officeDocument/2006/relationships/slide" Target="slides/slide4.xml" /><Relationship Id="rId10"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A88D4-86F1-41A0-8220-FE0E0C474DA4}" type="datetimeFigureOut">
              <a:rPr lang="en-US" smtClean="0"/>
              <a:t>11/28/2025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98FBA-4801-48DB-9B70-1C6A84DF100B}" type="slidenum">
              <a:rPr lang="en-US" smtClean="0"/>
              <a:t>‹#›</a:t>
            </a:fld>
            <a:endParaRPr lang="en-US"/>
          </a:p>
        </p:txBody>
      </p:sp>
    </p:spTree>
    <p:extLst>
      <p:ext uri="{BB962C8B-B14F-4D97-AF65-F5344CB8AC3E}">
        <p14:creationId xmlns:p14="http://schemas.microsoft.com/office/powerpoint/2010/main" val="148551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A98FBA-4801-48DB-9B70-1C6A84DF100B}" type="slidenum">
              <a:rPr lang="en-US" smtClean="0"/>
              <a:t>2</a:t>
            </a:fld>
            <a:endParaRPr lang="en-US"/>
          </a:p>
        </p:txBody>
      </p:sp>
    </p:spTree>
    <p:extLst>
      <p:ext uri="{BB962C8B-B14F-4D97-AF65-F5344CB8AC3E}">
        <p14:creationId xmlns:p14="http://schemas.microsoft.com/office/powerpoint/2010/main" val="2531356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638F0DD-DFAC-46F9-ABD9-24BD9659EE42}" type="datetimeFigureOut">
              <a:rPr lang="en-US" smtClean="0"/>
              <a:t>11/28/2025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659769C-74F2-47C1-B534-B2DD0F243CE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93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38F0DD-DFAC-46F9-ABD9-24BD9659EE42}" type="datetimeFigureOut">
              <a:rPr lang="en-US" smtClean="0"/>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9769C-74F2-47C1-B534-B2DD0F243CEB}" type="slidenum">
              <a:rPr lang="en-US" smtClean="0"/>
              <a:t>‹#›</a:t>
            </a:fld>
            <a:endParaRPr lang="en-US"/>
          </a:p>
        </p:txBody>
      </p:sp>
    </p:spTree>
    <p:extLst>
      <p:ext uri="{BB962C8B-B14F-4D97-AF65-F5344CB8AC3E}">
        <p14:creationId xmlns:p14="http://schemas.microsoft.com/office/powerpoint/2010/main" val="459037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38F0DD-DFAC-46F9-ABD9-24BD9659EE42}"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9769C-74F2-47C1-B534-B2DD0F243CE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739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38F0DD-DFAC-46F9-ABD9-24BD9659EE42}"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9769C-74F2-47C1-B534-B2DD0F243CE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926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38F0DD-DFAC-46F9-ABD9-24BD9659EE42}"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9769C-74F2-47C1-B534-B2DD0F243CEB}" type="slidenum">
              <a:rPr lang="en-US" smtClean="0"/>
              <a:t>‹#›</a:t>
            </a:fld>
            <a:endParaRPr lang="en-US"/>
          </a:p>
        </p:txBody>
      </p:sp>
    </p:spTree>
    <p:extLst>
      <p:ext uri="{BB962C8B-B14F-4D97-AF65-F5344CB8AC3E}">
        <p14:creationId xmlns:p14="http://schemas.microsoft.com/office/powerpoint/2010/main" val="4057456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38F0DD-DFAC-46F9-ABD9-24BD9659EE42}"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9769C-74F2-47C1-B534-B2DD0F243CE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137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38F0DD-DFAC-46F9-ABD9-24BD9659EE42}"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9769C-74F2-47C1-B534-B2DD0F243CE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0654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38F0DD-DFAC-46F9-ABD9-24BD9659EE42}"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9769C-74F2-47C1-B534-B2DD0F243CE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8467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38F0DD-DFAC-46F9-ABD9-24BD9659EE42}"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9769C-74F2-47C1-B534-B2DD0F243CE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60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38F0DD-DFAC-46F9-ABD9-24BD9659EE42}"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9769C-74F2-47C1-B534-B2DD0F243CEB}" type="slidenum">
              <a:rPr lang="en-US" smtClean="0"/>
              <a:t>‹#›</a:t>
            </a:fld>
            <a:endParaRPr lang="en-US"/>
          </a:p>
        </p:txBody>
      </p:sp>
    </p:spTree>
    <p:extLst>
      <p:ext uri="{BB962C8B-B14F-4D97-AF65-F5344CB8AC3E}">
        <p14:creationId xmlns:p14="http://schemas.microsoft.com/office/powerpoint/2010/main" val="134594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38F0DD-DFAC-46F9-ABD9-24BD9659EE42}"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9769C-74F2-47C1-B534-B2DD0F243CE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924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38F0DD-DFAC-46F9-ABD9-24BD9659EE42}" type="datetimeFigureOut">
              <a:rPr lang="en-US" smtClean="0"/>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9769C-74F2-47C1-B534-B2DD0F243CEB}" type="slidenum">
              <a:rPr lang="en-US" smtClean="0"/>
              <a:t>‹#›</a:t>
            </a:fld>
            <a:endParaRPr lang="en-US"/>
          </a:p>
        </p:txBody>
      </p:sp>
    </p:spTree>
    <p:extLst>
      <p:ext uri="{BB962C8B-B14F-4D97-AF65-F5344CB8AC3E}">
        <p14:creationId xmlns:p14="http://schemas.microsoft.com/office/powerpoint/2010/main" val="3197851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38F0DD-DFAC-46F9-ABD9-24BD9659EE42}" type="datetimeFigureOut">
              <a:rPr lang="en-US" smtClean="0"/>
              <a:t>11/28/2025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59769C-74F2-47C1-B534-B2DD0F243CE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750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38F0DD-DFAC-46F9-ABD9-24BD9659EE42}" type="datetimeFigureOut">
              <a:rPr lang="en-US" smtClean="0"/>
              <a:t>11/28/2025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59769C-74F2-47C1-B534-B2DD0F243CE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8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8F0DD-DFAC-46F9-ABD9-24BD9659EE42}" type="datetimeFigureOut">
              <a:rPr lang="en-US" smtClean="0"/>
              <a:t>11/28/2025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9769C-74F2-47C1-B534-B2DD0F243CEB}" type="slidenum">
              <a:rPr lang="en-US" smtClean="0"/>
              <a:t>‹#›</a:t>
            </a:fld>
            <a:endParaRPr lang="en-US"/>
          </a:p>
        </p:txBody>
      </p:sp>
    </p:spTree>
    <p:extLst>
      <p:ext uri="{BB962C8B-B14F-4D97-AF65-F5344CB8AC3E}">
        <p14:creationId xmlns:p14="http://schemas.microsoft.com/office/powerpoint/2010/main" val="3216550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38F0DD-DFAC-46F9-ABD9-24BD9659EE42}" type="datetimeFigureOut">
              <a:rPr lang="en-US" smtClean="0"/>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9769C-74F2-47C1-B534-B2DD0F243CE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365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38F0DD-DFAC-46F9-ABD9-24BD9659EE42}" type="datetimeFigureOut">
              <a:rPr lang="en-US" smtClean="0"/>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9769C-74F2-47C1-B534-B2DD0F243CEB}" type="slidenum">
              <a:rPr lang="en-US" smtClean="0"/>
              <a:t>‹#›</a:t>
            </a:fld>
            <a:endParaRPr lang="en-US"/>
          </a:p>
        </p:txBody>
      </p:sp>
    </p:spTree>
    <p:extLst>
      <p:ext uri="{BB962C8B-B14F-4D97-AF65-F5344CB8AC3E}">
        <p14:creationId xmlns:p14="http://schemas.microsoft.com/office/powerpoint/2010/main" val="245592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38F0DD-DFAC-46F9-ABD9-24BD9659EE42}" type="datetimeFigureOut">
              <a:rPr lang="en-US" smtClean="0"/>
              <a:t>11/28/2025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59769C-74F2-47C1-B534-B2DD0F243CEB}" type="slidenum">
              <a:rPr lang="en-US" smtClean="0"/>
              <a:t>‹#›</a:t>
            </a:fld>
            <a:endParaRPr lang="en-US"/>
          </a:p>
        </p:txBody>
      </p:sp>
    </p:spTree>
    <p:extLst>
      <p:ext uri="{BB962C8B-B14F-4D97-AF65-F5344CB8AC3E}">
        <p14:creationId xmlns:p14="http://schemas.microsoft.com/office/powerpoint/2010/main" val="2798193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48974-5851-3BB5-3D66-253CB22E2E6D}"/>
              </a:ext>
            </a:extLst>
          </p:cNvPr>
          <p:cNvSpPr>
            <a:spLocks noGrp="1"/>
          </p:cNvSpPr>
          <p:nvPr>
            <p:ph type="ctrTitle"/>
          </p:nvPr>
        </p:nvSpPr>
        <p:spPr/>
        <p:txBody>
          <a:bodyPr/>
          <a:lstStyle/>
          <a:p>
            <a:r>
              <a:rPr lang="en-US" sz="6000" b="1" dirty="0"/>
              <a:t>Speaking Exam.</a:t>
            </a:r>
          </a:p>
        </p:txBody>
      </p:sp>
      <p:sp>
        <p:nvSpPr>
          <p:cNvPr id="3" name="Subtitle 2">
            <a:extLst>
              <a:ext uri="{FF2B5EF4-FFF2-40B4-BE49-F238E27FC236}">
                <a16:creationId xmlns:a16="http://schemas.microsoft.com/office/drawing/2014/main" id="{8898ADA9-F565-81A7-6BF4-F39B7E61A9B1}"/>
              </a:ext>
            </a:extLst>
          </p:cNvPr>
          <p:cNvSpPr>
            <a:spLocks noGrp="1"/>
          </p:cNvSpPr>
          <p:nvPr>
            <p:ph type="subTitle" idx="1"/>
          </p:nvPr>
        </p:nvSpPr>
        <p:spPr/>
        <p:txBody>
          <a:bodyPr/>
          <a:lstStyle/>
          <a:p>
            <a:pPr marL="0" marR="0" lvl="0" indent="0" algn="ctr"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2800" b="1" i="0" u="none" strike="noStrike" kern="1200" cap="none" spc="0" normalizeH="0" baseline="0" noProof="0" dirty="0">
                <a:ln>
                  <a:noFill/>
                </a:ln>
                <a:solidFill>
                  <a:prstClr val="black"/>
                </a:solidFill>
                <a:effectLst/>
                <a:uLnTx/>
                <a:uFillTx/>
                <a:latin typeface="Garamond" panose="02020404030301010803"/>
                <a:ea typeface="+mn-ea"/>
                <a:cs typeface="+mn-cs"/>
              </a:rPr>
              <a:t>Qais </a:t>
            </a:r>
            <a:r>
              <a:rPr kumimoji="0" lang="en-US" sz="2800" b="1" i="0" u="none" strike="noStrike" kern="1200" cap="none" spc="0" normalizeH="0" baseline="0" noProof="0" dirty="0" err="1">
                <a:ln>
                  <a:noFill/>
                </a:ln>
                <a:solidFill>
                  <a:prstClr val="black"/>
                </a:solidFill>
                <a:effectLst/>
                <a:uLnTx/>
                <a:uFillTx/>
                <a:latin typeface="Garamond" panose="02020404030301010803"/>
                <a:ea typeface="+mn-ea"/>
                <a:cs typeface="+mn-cs"/>
              </a:rPr>
              <a:t>alakhdar</a:t>
            </a:r>
            <a:r>
              <a:rPr kumimoji="0" lang="en-US" sz="2800" b="1" i="0" u="none" strike="noStrike" kern="1200" cap="none" spc="0" normalizeH="0" baseline="0" noProof="0" dirty="0">
                <a:ln>
                  <a:noFill/>
                </a:ln>
                <a:solidFill>
                  <a:prstClr val="black"/>
                </a:solidFill>
                <a:effectLst/>
                <a:uLnTx/>
                <a:uFillTx/>
                <a:latin typeface="Garamond" panose="02020404030301010803"/>
                <a:ea typeface="+mn-ea"/>
                <a:cs typeface="+mn-cs"/>
              </a:rPr>
              <a:t>.                         9</a:t>
            </a:r>
            <a:r>
              <a:rPr kumimoji="0" lang="en-US" sz="2800" b="1" i="0" u="none" strike="noStrike" kern="1200" cap="none" spc="0" normalizeH="0" baseline="30000" noProof="0" dirty="0">
                <a:ln>
                  <a:noFill/>
                </a:ln>
                <a:solidFill>
                  <a:prstClr val="black"/>
                </a:solidFill>
                <a:effectLst/>
                <a:uLnTx/>
                <a:uFillTx/>
                <a:latin typeface="Garamond" panose="02020404030301010803"/>
                <a:ea typeface="+mn-ea"/>
                <a:cs typeface="+mn-cs"/>
              </a:rPr>
              <a:t>th</a:t>
            </a:r>
            <a:r>
              <a:rPr kumimoji="0" lang="en-US" sz="2800" b="1" i="0" u="none" strike="noStrike" kern="1200" cap="none" spc="0" normalizeH="0" baseline="0" noProof="0" dirty="0">
                <a:ln>
                  <a:noFill/>
                </a:ln>
                <a:solidFill>
                  <a:prstClr val="black"/>
                </a:solidFill>
                <a:effectLst/>
                <a:uLnTx/>
                <a:uFillTx/>
                <a:latin typeface="Garamond" panose="02020404030301010803"/>
                <a:ea typeface="+mn-ea"/>
                <a:cs typeface="+mn-cs"/>
              </a:rPr>
              <a:t> Grade ( B ).</a:t>
            </a:r>
          </a:p>
          <a:p>
            <a:endParaRPr lang="en-US" dirty="0"/>
          </a:p>
        </p:txBody>
      </p:sp>
    </p:spTree>
    <p:extLst>
      <p:ext uri="{BB962C8B-B14F-4D97-AF65-F5344CB8AC3E}">
        <p14:creationId xmlns:p14="http://schemas.microsoft.com/office/powerpoint/2010/main" val="4024490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3486-0C25-4D8E-2299-5761EEA36E3C}"/>
              </a:ext>
            </a:extLst>
          </p:cNvPr>
          <p:cNvSpPr>
            <a:spLocks noGrp="1"/>
          </p:cNvSpPr>
          <p:nvPr>
            <p:ph type="title"/>
          </p:nvPr>
        </p:nvSpPr>
        <p:spPr>
          <a:xfrm>
            <a:off x="1295402" y="770022"/>
            <a:ext cx="9601196" cy="1094874"/>
          </a:xfrm>
        </p:spPr>
        <p:txBody>
          <a:bodyPr/>
          <a:lstStyle/>
          <a:p>
            <a:r>
              <a:rPr lang="en-US" b="1" dirty="0"/>
              <a:t>World War 2.</a:t>
            </a:r>
          </a:p>
        </p:txBody>
      </p:sp>
      <p:pic>
        <p:nvPicPr>
          <p:cNvPr id="5" name="Content Placeholder 4">
            <a:extLst>
              <a:ext uri="{FF2B5EF4-FFF2-40B4-BE49-F238E27FC236}">
                <a16:creationId xmlns:a16="http://schemas.microsoft.com/office/drawing/2014/main" id="{9745BA74-BD7A-07EB-9528-270B666662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3" y="2009274"/>
            <a:ext cx="9601195" cy="3946358"/>
          </a:xfrm>
        </p:spPr>
      </p:pic>
    </p:spTree>
    <p:extLst>
      <p:ext uri="{BB962C8B-B14F-4D97-AF65-F5344CB8AC3E}">
        <p14:creationId xmlns:p14="http://schemas.microsoft.com/office/powerpoint/2010/main" val="2024463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17E21-A100-7000-A568-4F39DCFEB2FC}"/>
              </a:ext>
            </a:extLst>
          </p:cNvPr>
          <p:cNvSpPr txBox="1"/>
          <p:nvPr/>
        </p:nvSpPr>
        <p:spPr>
          <a:xfrm>
            <a:off x="898358" y="813410"/>
            <a:ext cx="10395284" cy="1815882"/>
          </a:xfrm>
          <a:prstGeom prst="rect">
            <a:avLst/>
          </a:prstGeom>
          <a:noFill/>
        </p:spPr>
        <p:txBody>
          <a:bodyPr wrap="square">
            <a:spAutoFit/>
          </a:bodyPr>
          <a:lstStyle/>
          <a:p>
            <a:r>
              <a:rPr lang="en-US" sz="2800" b="1" dirty="0"/>
              <a:t>World War II </a:t>
            </a:r>
            <a:r>
              <a:rPr lang="en-US" sz="2800" dirty="0"/>
              <a:t>(or the Second World War) was a global conflict that lasted from </a:t>
            </a:r>
            <a:r>
              <a:rPr lang="en-US" sz="2800" b="1" dirty="0"/>
              <a:t>September 1, 1939</a:t>
            </a:r>
            <a:r>
              <a:rPr lang="en-US" sz="2800" dirty="0"/>
              <a:t>, to </a:t>
            </a:r>
            <a:r>
              <a:rPr lang="en-US" sz="2800" b="1" dirty="0"/>
              <a:t>September 2, 1945</a:t>
            </a:r>
            <a:r>
              <a:rPr lang="en-US" sz="2800" dirty="0"/>
              <a:t>. It was the deadliest and largest war in history, involving more than </a:t>
            </a:r>
            <a:r>
              <a:rPr lang="en-US" sz="2800" b="1" dirty="0"/>
              <a:t>50 nations </a:t>
            </a:r>
            <a:r>
              <a:rPr lang="en-US" sz="2800" dirty="0"/>
              <a:t>and an </a:t>
            </a:r>
            <a:r>
              <a:rPr lang="en-US" sz="2800" b="1" dirty="0"/>
              <a:t>estimated 70 to 85 million deaths</a:t>
            </a:r>
            <a:r>
              <a:rPr lang="en-US" sz="2800" dirty="0"/>
              <a:t>, the majority of whom were civilians.</a:t>
            </a:r>
          </a:p>
        </p:txBody>
      </p:sp>
      <p:sp>
        <p:nvSpPr>
          <p:cNvPr id="5" name="TextBox 4">
            <a:extLst>
              <a:ext uri="{FF2B5EF4-FFF2-40B4-BE49-F238E27FC236}">
                <a16:creationId xmlns:a16="http://schemas.microsoft.com/office/drawing/2014/main" id="{FAA3F686-2154-D947-09EE-E95994D818DF}"/>
              </a:ext>
            </a:extLst>
          </p:cNvPr>
          <p:cNvSpPr txBox="1"/>
          <p:nvPr/>
        </p:nvSpPr>
        <p:spPr>
          <a:xfrm>
            <a:off x="898358" y="3038707"/>
            <a:ext cx="10395284" cy="2677656"/>
          </a:xfrm>
          <a:prstGeom prst="rect">
            <a:avLst/>
          </a:prstGeom>
          <a:noFill/>
        </p:spPr>
        <p:txBody>
          <a:bodyPr wrap="square">
            <a:spAutoFit/>
          </a:bodyPr>
          <a:lstStyle/>
          <a:p>
            <a:pPr algn="ctr"/>
            <a:r>
              <a:rPr lang="en-US" sz="2400" b="1" dirty="0"/>
              <a:t>Aftermath and Legacy:</a:t>
            </a:r>
          </a:p>
          <a:p>
            <a:r>
              <a:rPr lang="en-US" sz="2400" dirty="0"/>
              <a:t>World War II profoundly reshaped the world. The United Nations was established to foster international cooperation and prevent future conflicts. The war also led to the decline of European colonial empires and the rise of the United States and the Soviet Union as rival superpowers, setting the stage for the half-century Cold War. The conflict also exposed the horrors of genocide, most notably the Holocaust, in which </a:t>
            </a:r>
            <a:r>
              <a:rPr lang="en-US" sz="2400" b="1" dirty="0"/>
              <a:t>six million Jews </a:t>
            </a:r>
            <a:r>
              <a:rPr lang="en-US" sz="2400" dirty="0"/>
              <a:t>were systematically murdered by the </a:t>
            </a:r>
            <a:r>
              <a:rPr lang="en-US" sz="2400" b="1" dirty="0"/>
              <a:t>Nazi regime</a:t>
            </a:r>
            <a:r>
              <a:rPr lang="en-US" sz="2400" dirty="0"/>
              <a:t>. </a:t>
            </a:r>
          </a:p>
        </p:txBody>
      </p:sp>
    </p:spTree>
    <p:extLst>
      <p:ext uri="{BB962C8B-B14F-4D97-AF65-F5344CB8AC3E}">
        <p14:creationId xmlns:p14="http://schemas.microsoft.com/office/powerpoint/2010/main" val="4088928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448CE0-CC37-C3A9-CC38-433AFF43E6AF}"/>
              </a:ext>
            </a:extLst>
          </p:cNvPr>
          <p:cNvSpPr txBox="1"/>
          <p:nvPr/>
        </p:nvSpPr>
        <p:spPr>
          <a:xfrm>
            <a:off x="874294" y="582067"/>
            <a:ext cx="10443411" cy="5693866"/>
          </a:xfrm>
          <a:prstGeom prst="rect">
            <a:avLst/>
          </a:prstGeom>
          <a:noFill/>
        </p:spPr>
        <p:txBody>
          <a:bodyPr wrap="square">
            <a:spAutoFit/>
          </a:bodyPr>
          <a:lstStyle/>
          <a:p>
            <a:pPr algn="ctr"/>
            <a:r>
              <a:rPr lang="en-US" sz="2800" b="1" dirty="0"/>
              <a:t>Key Participants and Leaders:</a:t>
            </a:r>
          </a:p>
          <a:p>
            <a:r>
              <a:rPr lang="en-US" sz="2800" b="1" dirty="0"/>
              <a:t>The conflict pitted two major alliances against each other: </a:t>
            </a:r>
          </a:p>
          <a:p>
            <a:r>
              <a:rPr lang="en-US" sz="2800" b="1" dirty="0"/>
              <a:t>Allies</a:t>
            </a:r>
            <a:r>
              <a:rPr lang="en-US" sz="2800" dirty="0"/>
              <a:t>: Primarily the United Kingdom, the United States (from 1941), the Soviet Union (from 1941), and China, along with France and other nations.</a:t>
            </a:r>
          </a:p>
          <a:p>
            <a:endParaRPr lang="en-US" sz="2800" dirty="0"/>
          </a:p>
          <a:p>
            <a:r>
              <a:rPr lang="en-US" sz="2800" b="1" dirty="0"/>
              <a:t>Axis Powers</a:t>
            </a:r>
            <a:r>
              <a:rPr lang="en-US" sz="2800" dirty="0"/>
              <a:t>: Chiefly Nazi Germany, the Empire of Japan, and Fascist Italy. </a:t>
            </a:r>
          </a:p>
          <a:p>
            <a:endParaRPr lang="en-US" sz="2800" dirty="0"/>
          </a:p>
          <a:p>
            <a:r>
              <a:rPr lang="en-US" sz="2800" b="1" dirty="0"/>
              <a:t>Key leaders</a:t>
            </a:r>
            <a:r>
              <a:rPr lang="en-US" sz="2800" dirty="0"/>
              <a:t> included Winston Churchill (UK), Franklin D. Roosevelt and Harry S. Truman (US), Joseph Stalin (USSR), and Chiang Kai-shek (China) on the Allied side, and Adolf Hitler (Germany), Benito Mussolini (Italy), and Hideki Tojo (Japan) on the Axis side. </a:t>
            </a:r>
          </a:p>
        </p:txBody>
      </p:sp>
    </p:spTree>
    <p:extLst>
      <p:ext uri="{BB962C8B-B14F-4D97-AF65-F5344CB8AC3E}">
        <p14:creationId xmlns:p14="http://schemas.microsoft.com/office/powerpoint/2010/main" val="145853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AEB607-C071-7137-E074-3226E64962EC}"/>
              </a:ext>
            </a:extLst>
          </p:cNvPr>
          <p:cNvSpPr txBox="1"/>
          <p:nvPr/>
        </p:nvSpPr>
        <p:spPr>
          <a:xfrm>
            <a:off x="904373" y="601631"/>
            <a:ext cx="10383253" cy="5632311"/>
          </a:xfrm>
          <a:prstGeom prst="rect">
            <a:avLst/>
          </a:prstGeom>
          <a:noFill/>
        </p:spPr>
        <p:txBody>
          <a:bodyPr wrap="square">
            <a:spAutoFit/>
          </a:bodyPr>
          <a:lstStyle/>
          <a:p>
            <a:pPr algn="ctr"/>
            <a:r>
              <a:rPr lang="en-US" sz="2400" b="1" dirty="0"/>
              <a:t>Causes and Outbreak:</a:t>
            </a:r>
          </a:p>
          <a:p>
            <a:r>
              <a:rPr lang="en-US" sz="2400" b="1" dirty="0"/>
              <a:t>The causes of the war </a:t>
            </a:r>
            <a:r>
              <a:rPr lang="en-US" sz="2400" dirty="0"/>
              <a:t>stemmed from unresolved tensions following World War I, the economic instability of the </a:t>
            </a:r>
            <a:r>
              <a:rPr lang="en-US" sz="2400" b="1" dirty="0"/>
              <a:t>Great Depression</a:t>
            </a:r>
            <a:r>
              <a:rPr lang="en-US" sz="2400" dirty="0"/>
              <a:t>, and </a:t>
            </a:r>
            <a:r>
              <a:rPr lang="en-US" sz="2400" b="1" dirty="0"/>
              <a:t>the rise of aggressive, expansionist totalitarian regimes in Germany, Italy, and Japan. </a:t>
            </a:r>
          </a:p>
          <a:p>
            <a:endParaRPr lang="en-US" sz="2400" b="1" dirty="0"/>
          </a:p>
          <a:p>
            <a:r>
              <a:rPr lang="en-US" sz="2400" b="1" dirty="0"/>
              <a:t>Aggression and Appeasement</a:t>
            </a:r>
            <a:r>
              <a:rPr lang="en-US" sz="2400" dirty="0"/>
              <a:t>: Imperial Japan invaded Manchuria in 1931 and China in 1937, while Italy invaded Ethiopia in 1935. Germany, under </a:t>
            </a:r>
            <a:r>
              <a:rPr lang="en-US" sz="2400" b="1" dirty="0"/>
              <a:t>Adolf Hitler</a:t>
            </a:r>
            <a:r>
              <a:rPr lang="en-US" sz="2400" dirty="0"/>
              <a:t>, began rearming in violation of the Treaty of Versailles and annexed Austria and parts of Czechoslovakia.</a:t>
            </a:r>
          </a:p>
          <a:p>
            <a:r>
              <a:rPr lang="en-US" sz="2400" dirty="0"/>
              <a:t> These aggressive moves were met with ineffective policies of appeasement from other world powers.</a:t>
            </a:r>
          </a:p>
          <a:p>
            <a:endParaRPr lang="en-US" sz="2400" dirty="0"/>
          </a:p>
          <a:p>
            <a:r>
              <a:rPr lang="en-US" sz="2400" b="1" dirty="0"/>
              <a:t>Invasion of Poland</a:t>
            </a:r>
            <a:r>
              <a:rPr lang="en-US" sz="2400" dirty="0"/>
              <a:t>: The war officially began in Europe on September 1, 1939, when Germany invaded Poland. In response, Britain and France declared war on Germany two days later. </a:t>
            </a:r>
          </a:p>
        </p:txBody>
      </p:sp>
    </p:spTree>
    <p:extLst>
      <p:ext uri="{BB962C8B-B14F-4D97-AF65-F5344CB8AC3E}">
        <p14:creationId xmlns:p14="http://schemas.microsoft.com/office/powerpoint/2010/main" val="489291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4051AC-2DBF-44B7-05E9-ECCE23AD2AC0}"/>
              </a:ext>
            </a:extLst>
          </p:cNvPr>
          <p:cNvSpPr txBox="1"/>
          <p:nvPr/>
        </p:nvSpPr>
        <p:spPr>
          <a:xfrm>
            <a:off x="974558" y="661516"/>
            <a:ext cx="10515600" cy="5509200"/>
          </a:xfrm>
          <a:prstGeom prst="rect">
            <a:avLst/>
          </a:prstGeom>
          <a:noFill/>
        </p:spPr>
        <p:txBody>
          <a:bodyPr wrap="square">
            <a:spAutoFit/>
          </a:bodyPr>
          <a:lstStyle/>
          <a:p>
            <a:pPr algn="ctr"/>
            <a:r>
              <a:rPr lang="en-US" sz="1600" b="1" dirty="0"/>
              <a:t>Major Events and Turning Points:</a:t>
            </a:r>
          </a:p>
          <a:p>
            <a:r>
              <a:rPr lang="en-US" sz="1600" b="1" dirty="0"/>
              <a:t>The war was fought on multiple fronts across the globe: </a:t>
            </a:r>
          </a:p>
          <a:p>
            <a:endParaRPr lang="en-US" sz="1600" b="1" dirty="0"/>
          </a:p>
          <a:p>
            <a:r>
              <a:rPr lang="en-US" sz="1600" b="1" dirty="0"/>
              <a:t>Early German Successes</a:t>
            </a:r>
            <a:r>
              <a:rPr lang="en-US" sz="1600" dirty="0"/>
              <a:t>: Using "</a:t>
            </a:r>
            <a:r>
              <a:rPr lang="en-US" sz="1600" b="1" dirty="0"/>
              <a:t>blitzkrieg</a:t>
            </a:r>
            <a:r>
              <a:rPr lang="en-US" sz="1600" dirty="0"/>
              <a:t>" (lightning war) tactics, Germany quickly overran much of continental Europe.</a:t>
            </a:r>
          </a:p>
          <a:p>
            <a:r>
              <a:rPr lang="en-US" sz="1600" dirty="0"/>
              <a:t> After </a:t>
            </a:r>
            <a:r>
              <a:rPr lang="en-US" sz="1600" b="1" dirty="0"/>
              <a:t>the fall of France in 1940</a:t>
            </a:r>
            <a:r>
              <a:rPr lang="en-US" sz="1600" dirty="0"/>
              <a:t>, the war continued with the air campaign known as the Battle of Britain, where the </a:t>
            </a:r>
            <a:r>
              <a:rPr lang="en-US" sz="1600" b="1" dirty="0"/>
              <a:t>Royal Air Force defeated the German Luftwaffe.</a:t>
            </a:r>
          </a:p>
          <a:p>
            <a:r>
              <a:rPr lang="en-US" sz="1600" b="1" dirty="0"/>
              <a:t>Expansion of the War</a:t>
            </a:r>
            <a:r>
              <a:rPr lang="en-US" sz="1600" dirty="0"/>
              <a:t>: In June 1941, Germany invaded the Soviet Union (</a:t>
            </a:r>
            <a:r>
              <a:rPr lang="en-US" sz="1600" b="1" dirty="0"/>
              <a:t>Operation Barbarossa</a:t>
            </a:r>
            <a:r>
              <a:rPr lang="en-US" sz="1600" dirty="0"/>
              <a:t>), opening the extensive Eastern Front. In the Pacific, Japan's surprise attack on the U.S. naval base at Pearl Harbor in Hawaii on December 7, 1941, brought the United States into the conflict.</a:t>
            </a:r>
          </a:p>
          <a:p>
            <a:endParaRPr lang="en-US" sz="1600" dirty="0"/>
          </a:p>
          <a:p>
            <a:r>
              <a:rPr lang="en-US" sz="1600" b="1" dirty="0"/>
              <a:t>Turning Points</a:t>
            </a:r>
            <a:r>
              <a:rPr lang="en-US" sz="1600" dirty="0"/>
              <a:t>: Key turning points included the Allied victory at the Battle of Midway in the Pacific (June 1942) and the Soviet victory at the Battle of Stalingrad on the Eastern Front (February 1943), which forced the Axis into strategic retreat.</a:t>
            </a:r>
          </a:p>
          <a:p>
            <a:endParaRPr lang="en-US" sz="1600" dirty="0"/>
          </a:p>
          <a:p>
            <a:r>
              <a:rPr lang="en-US" sz="1600" b="1" dirty="0"/>
              <a:t>Allied Offensives and the End of the War:</a:t>
            </a:r>
          </a:p>
          <a:p>
            <a:endParaRPr lang="en-US" sz="1600" b="1" dirty="0"/>
          </a:p>
          <a:p>
            <a:r>
              <a:rPr lang="en-US" sz="1600" b="1" dirty="0"/>
              <a:t>D-Day (June 6, 1944</a:t>
            </a:r>
            <a:r>
              <a:rPr lang="en-US" sz="1600" dirty="0"/>
              <a:t>): The Western Allies launched a massive invasion of German-occupied France at Normandy.</a:t>
            </a:r>
          </a:p>
          <a:p>
            <a:endParaRPr lang="en-US" sz="1600" dirty="0"/>
          </a:p>
          <a:p>
            <a:r>
              <a:rPr lang="en-US" sz="1600" b="1" dirty="0"/>
              <a:t>Victory in Europe(V-E Day): </a:t>
            </a:r>
            <a:r>
              <a:rPr lang="en-US" sz="1600" dirty="0"/>
              <a:t>Soviet and Western Allied forces converged on Berlin, leading to Hitler's suicide on April 30, 1945, and Germany's unconditional surrender </a:t>
            </a:r>
            <a:r>
              <a:rPr lang="en-US" sz="1600" b="1" dirty="0"/>
              <a:t>on May 8, 1945.</a:t>
            </a:r>
          </a:p>
          <a:p>
            <a:endParaRPr lang="en-US" sz="1600" dirty="0"/>
          </a:p>
          <a:p>
            <a:r>
              <a:rPr lang="en-US" sz="1600" b="1" dirty="0"/>
              <a:t>Victory over Japan (V-J Day): </a:t>
            </a:r>
            <a:r>
              <a:rPr lang="en-US" sz="1600" dirty="0"/>
              <a:t>The U.S. dropped atomic bombs on the Japanese cities of Hiroshima and Nagasaki in early August 1945. Japan formally surrendered on </a:t>
            </a:r>
            <a:r>
              <a:rPr lang="en-US" sz="1600" b="1" dirty="0"/>
              <a:t>September 2, 1945</a:t>
            </a:r>
            <a:r>
              <a:rPr lang="en-US" sz="1600" dirty="0"/>
              <a:t>, aboard the USS Missouri in Tokyo Bay, officially ending the war. </a:t>
            </a:r>
          </a:p>
        </p:txBody>
      </p:sp>
    </p:spTree>
    <p:extLst>
      <p:ext uri="{BB962C8B-B14F-4D97-AF65-F5344CB8AC3E}">
        <p14:creationId xmlns:p14="http://schemas.microsoft.com/office/powerpoint/2010/main" val="30939884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TotalTime>
  <Words>714</Words>
  <Application>Microsoft Office PowerPoint</Application>
  <PresentationFormat>شاشة عريضة</PresentationFormat>
  <Paragraphs>37</Paragraphs>
  <Slides>6</Slides>
  <Notes>1</Notes>
  <HiddenSlides>0</HiddenSlides>
  <MMClips>0</MMClip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Organic</vt:lpstr>
      <vt:lpstr>Speaking Exam.</vt:lpstr>
      <vt:lpstr>World War 2.</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Speaking Exam.</dc:title>
  <dc:creator>Kais AlAkhdar</dc:creator>
  <cp:lastModifiedBy>Kais AlAkhdar</cp:lastModifiedBy>
  <cp:revision>2</cp:revision>
  <dcterms:created xsi:type="dcterms:W3CDTF">2025-11-28T08:24:54Z</dcterms:created>
  <dcterms:modified xsi:type="dcterms:W3CDTF">2025-11-28T18:51:49Z</dcterms:modified>
</cp:coreProperties>
</file>