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9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38E7-2BFC-4480-9D93-29B882DD7D6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247-3437-4D13-AFE9-E84F5222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7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38E7-2BFC-4480-9D93-29B882DD7D6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247-3437-4D13-AFE9-E84F5222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9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38E7-2BFC-4480-9D93-29B882DD7D6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247-3437-4D13-AFE9-E84F5222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94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38E7-2BFC-4480-9D93-29B882DD7D6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247-3437-4D13-AFE9-E84F522299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4776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38E7-2BFC-4480-9D93-29B882DD7D6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247-3437-4D13-AFE9-E84F5222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4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38E7-2BFC-4480-9D93-29B882DD7D6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247-3437-4D13-AFE9-E84F5222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07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38E7-2BFC-4480-9D93-29B882DD7D6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247-3437-4D13-AFE9-E84F5222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07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38E7-2BFC-4480-9D93-29B882DD7D6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247-3437-4D13-AFE9-E84F5222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71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38E7-2BFC-4480-9D93-29B882DD7D6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247-3437-4D13-AFE9-E84F5222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1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38E7-2BFC-4480-9D93-29B882DD7D6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247-3437-4D13-AFE9-E84F5222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4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38E7-2BFC-4480-9D93-29B882DD7D6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247-3437-4D13-AFE9-E84F5222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0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38E7-2BFC-4480-9D93-29B882DD7D6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247-3437-4D13-AFE9-E84F5222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3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38E7-2BFC-4480-9D93-29B882DD7D6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247-3437-4D13-AFE9-E84F5222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8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38E7-2BFC-4480-9D93-29B882DD7D6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247-3437-4D13-AFE9-E84F5222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3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38E7-2BFC-4480-9D93-29B882DD7D6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247-3437-4D13-AFE9-E84F5222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7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38E7-2BFC-4480-9D93-29B882DD7D6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247-3437-4D13-AFE9-E84F5222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38E7-2BFC-4480-9D93-29B882DD7D6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247-3437-4D13-AFE9-E84F5222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8CD38E7-2BFC-4480-9D93-29B882DD7D6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5A247-3437-4D13-AFE9-E84F5222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4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1811" y="264695"/>
            <a:ext cx="9144000" cy="962526"/>
          </a:xfrm>
        </p:spPr>
        <p:txBody>
          <a:bodyPr/>
          <a:lstStyle/>
          <a:p>
            <a:pPr algn="ctr" rtl="1"/>
            <a:r>
              <a:rPr lang="ar-SA" dirty="0" smtClean="0"/>
              <a:t>الروافع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8725" y="1749175"/>
            <a:ext cx="10114547" cy="1655762"/>
          </a:xfrm>
        </p:spPr>
        <p:txBody>
          <a:bodyPr>
            <a:noAutofit/>
          </a:bodyPr>
          <a:lstStyle/>
          <a:p>
            <a:pPr algn="r" rtl="1"/>
            <a:r>
              <a:rPr lang="ar-JO" sz="3600" dirty="0" smtClean="0"/>
              <a:t>الرافعة</a:t>
            </a:r>
            <a:r>
              <a:rPr lang="ar-SA" sz="3600" dirty="0"/>
              <a:t>:</a:t>
            </a:r>
            <a:r>
              <a:rPr lang="ar-JO" sz="3600" dirty="0" smtClean="0"/>
              <a:t> هي آلة بسيطة تتكون من ساق صلبة تدور حول نقطة ثابتة تسمى نقطة الارتكاز (</a:t>
            </a:r>
            <a:r>
              <a:rPr lang="en-US" sz="3600" dirty="0" smtClean="0"/>
              <a:t>Fulcrum)، </a:t>
            </a:r>
            <a:r>
              <a:rPr lang="ar-JO" sz="3600" dirty="0" smtClean="0"/>
              <a:t>وتستخدم لنقل أو تغيير اتجاه أو مقدار القوة (الجهد) للتغلب على مقاومة (الحمولة).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90" y="3681662"/>
            <a:ext cx="8205815" cy="317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1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/>
              <a:t>شكرا لحسن استماعكم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4400" dirty="0" smtClean="0"/>
              <a:t>الطالب:سيف عابورة</a:t>
            </a:r>
          </a:p>
          <a:p>
            <a:pPr algn="r" rtl="1"/>
            <a:r>
              <a:rPr lang="ar-SA" sz="4400" dirty="0" smtClean="0"/>
              <a:t>الصف:</a:t>
            </a:r>
            <a:r>
              <a:rPr lang="ar-JO" sz="4400" dirty="0" smtClean="0"/>
              <a:t> التاسع ب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8686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6377"/>
          </a:xfrm>
        </p:spPr>
        <p:txBody>
          <a:bodyPr/>
          <a:lstStyle/>
          <a:p>
            <a:pPr algn="r" rtl="1"/>
            <a:r>
              <a:rPr lang="ar-JO" dirty="0"/>
              <a:t>تتكون الرافعة من ثلاثة مكونات أساسية: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0" y="1179095"/>
            <a:ext cx="11211429" cy="2286000"/>
          </a:xfrm>
        </p:spPr>
        <p:txBody>
          <a:bodyPr>
            <a:normAutofit/>
          </a:bodyPr>
          <a:lstStyle/>
          <a:p>
            <a:pPr algn="r" rtl="1"/>
            <a:r>
              <a:rPr lang="ar-JO" sz="3200" dirty="0"/>
              <a:t>* نقطة الارتكاز (ن): النقطة الثابتة التي ترتكز عليها الرافعة وتدور حولها</a:t>
            </a:r>
            <a:r>
              <a:rPr lang="ar-JO" sz="3200" dirty="0" smtClean="0"/>
              <a:t>.</a:t>
            </a:r>
            <a:endParaRPr lang="ar-SA" sz="3200" dirty="0" smtClean="0"/>
          </a:p>
          <a:p>
            <a:pPr algn="r" rtl="1"/>
            <a:r>
              <a:rPr lang="ar-JO" sz="3200" dirty="0"/>
              <a:t>* القوة (ق): الجهد المبذول لتحريك الرافعة (يدك أو عضلاتك</a:t>
            </a:r>
            <a:r>
              <a:rPr lang="ar-JO" sz="3200" dirty="0" smtClean="0"/>
              <a:t>).</a:t>
            </a:r>
            <a:endParaRPr lang="ar-SA" sz="3200" dirty="0" smtClean="0"/>
          </a:p>
          <a:p>
            <a:pPr algn="r" rtl="1"/>
            <a:r>
              <a:rPr lang="ar-JO" sz="3200" dirty="0"/>
              <a:t>* المقاومة (م): الحمولة أو الوزن المراد تحريكه أو التغلب عليه.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3284620"/>
            <a:ext cx="10840257" cy="357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37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670" y="600689"/>
            <a:ext cx="8761413" cy="891227"/>
          </a:xfrm>
        </p:spPr>
        <p:txBody>
          <a:bodyPr/>
          <a:lstStyle/>
          <a:p>
            <a:pPr algn="r" rtl="1"/>
            <a:r>
              <a:rPr lang="ar-JO" dirty="0"/>
              <a:t>يتم تصنيف الروافع إلى ثلاثة أنواع رئيسية بناءً على الموقع النسبي لهذه المكونات الثلاثة: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143" y="2634915"/>
            <a:ext cx="8946541" cy="3625515"/>
          </a:xfrm>
        </p:spPr>
        <p:txBody>
          <a:bodyPr>
            <a:normAutofit/>
          </a:bodyPr>
          <a:lstStyle/>
          <a:p>
            <a:pPr algn="r" rtl="1"/>
            <a:r>
              <a:rPr lang="ar-SA" sz="3600" dirty="0" smtClean="0"/>
              <a:t>1.ر</a:t>
            </a:r>
            <a:r>
              <a:rPr lang="ar-JO" sz="3600" dirty="0" smtClean="0"/>
              <a:t>وافع </a:t>
            </a:r>
            <a:r>
              <a:rPr lang="ar-JO" sz="3600" dirty="0"/>
              <a:t>النوع </a:t>
            </a:r>
            <a:r>
              <a:rPr lang="ar-JO" sz="3600" dirty="0" smtClean="0"/>
              <a:t>الأول</a:t>
            </a:r>
            <a:endParaRPr lang="ar-SA" sz="3600" dirty="0" smtClean="0"/>
          </a:p>
          <a:p>
            <a:pPr algn="r" rtl="1"/>
            <a:r>
              <a:rPr lang="ar-SA" sz="3600" dirty="0" smtClean="0"/>
              <a:t>2.راوفع النوع الثاني </a:t>
            </a:r>
          </a:p>
          <a:p>
            <a:pPr algn="r" rtl="1"/>
            <a:r>
              <a:rPr lang="ar-SA" sz="3600" dirty="0" smtClean="0"/>
              <a:t>3.روافع النوع الثالث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831382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21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اولا:</a:t>
            </a:r>
            <a:r>
              <a:rPr lang="ar-SA" sz="4400" dirty="0" smtClean="0"/>
              <a:t>ر</a:t>
            </a:r>
            <a:r>
              <a:rPr lang="ar-JO" sz="4400" dirty="0"/>
              <a:t>وافع النوع الأول</a:t>
            </a:r>
            <a:r>
              <a:rPr lang="ar-SA" sz="4400" dirty="0"/>
              <a:t/>
            </a:r>
            <a:br>
              <a:rPr lang="ar-SA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6786" y="2064950"/>
            <a:ext cx="8946541" cy="4195481"/>
          </a:xfrm>
        </p:spPr>
        <p:txBody>
          <a:bodyPr/>
          <a:lstStyle/>
          <a:p>
            <a:pPr algn="r" rtl="1"/>
            <a:r>
              <a:rPr lang="ar-JO" sz="3600" dirty="0"/>
              <a:t>هي الروافع التي تقع فيها نقطة الارتكاز (ن) بين القوة (ق) والمقاومة (م).| المكون الأوسط | الفائدة </a:t>
            </a:r>
            <a:r>
              <a:rPr lang="ar-JO" sz="3600" dirty="0" smtClean="0"/>
              <a:t>|</a:t>
            </a:r>
            <a:endParaRPr lang="ar-SA" sz="3600" dirty="0" smtClean="0"/>
          </a:p>
          <a:p>
            <a:pPr algn="r" rtl="1"/>
            <a:endParaRPr lang="ar-SA" dirty="0"/>
          </a:p>
          <a:p>
            <a:pPr algn="r" rtl="1"/>
            <a:endParaRPr lang="ar-SA" dirty="0" smtClean="0"/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53" y="3597441"/>
            <a:ext cx="10170278" cy="302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3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61205" cy="1400530"/>
          </a:xfrm>
        </p:spPr>
        <p:txBody>
          <a:bodyPr/>
          <a:lstStyle/>
          <a:p>
            <a:pPr algn="r" rtl="1"/>
            <a:r>
              <a:rPr lang="ar-JO" sz="4400" dirty="0"/>
              <a:t>أمثلة</a:t>
            </a:r>
            <a:r>
              <a:rPr lang="ar-SA" sz="4400" dirty="0"/>
              <a:t>:</a:t>
            </a:r>
            <a:br>
              <a:rPr lang="ar-SA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72389"/>
            <a:ext cx="10916235" cy="4981075"/>
          </a:xfrm>
        </p:spPr>
        <p:txBody>
          <a:bodyPr/>
          <a:lstStyle/>
          <a:p>
            <a:pPr algn="r" rtl="1"/>
            <a:r>
              <a:rPr lang="ar-JO" sz="3200" dirty="0"/>
              <a:t>* الميزان ذو الكفتين: (ن) في المنتصف بين (ق) و (م</a:t>
            </a:r>
            <a:r>
              <a:rPr lang="ar-JO" sz="3200" dirty="0" smtClean="0"/>
              <a:t>).</a:t>
            </a:r>
            <a:endParaRPr lang="ar-SA" sz="3200" dirty="0" smtClean="0"/>
          </a:p>
          <a:p>
            <a:pPr algn="r" rtl="1"/>
            <a:r>
              <a:rPr lang="ar-JO" sz="3200" dirty="0"/>
              <a:t>* الأرجوحة (المرجيحة): (ن) في المنتصف بين الشخصين</a:t>
            </a:r>
            <a:endParaRPr lang="ar-SA" sz="3200" dirty="0"/>
          </a:p>
          <a:p>
            <a:pPr algn="r" rtl="1"/>
            <a:endParaRPr lang="ar-SA" dirty="0"/>
          </a:p>
          <a:p>
            <a:pPr algn="r" rt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" y="2906038"/>
            <a:ext cx="5824603" cy="3951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753" y="2906038"/>
            <a:ext cx="5881794" cy="393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4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/>
              <a:t>ثانيا:</a:t>
            </a:r>
            <a:r>
              <a:rPr lang="ar-SA" sz="4400" dirty="0" smtClean="0"/>
              <a:t>راوفع </a:t>
            </a:r>
            <a:r>
              <a:rPr lang="ar-SA" sz="4400" dirty="0"/>
              <a:t>النوع الثاني </a:t>
            </a:r>
            <a:br>
              <a:rPr lang="ar-SA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754" y="1853248"/>
            <a:ext cx="8946541" cy="4251157"/>
          </a:xfrm>
        </p:spPr>
        <p:txBody>
          <a:bodyPr/>
          <a:lstStyle/>
          <a:p>
            <a:pPr algn="r" rtl="1"/>
            <a:r>
              <a:rPr lang="ar-JO" sz="2800" dirty="0"/>
              <a:t>هي الروافع التي تقع فيها المقاومة (م) بين نقطة الارتكاز (ن) والقوة (ق).| المكون الأوسط | الفائدة </a:t>
            </a:r>
            <a:r>
              <a:rPr lang="ar-JO" sz="2800" dirty="0" smtClean="0"/>
              <a:t>|</a:t>
            </a:r>
            <a:endParaRPr lang="ar-SA" sz="2800" dirty="0" smtClean="0"/>
          </a:p>
          <a:p>
            <a:pPr algn="r" rtl="1"/>
            <a:r>
              <a:rPr lang="ar-SA" sz="2800" dirty="0"/>
              <a:t>| المقاومة | دائماً توفر الجهد، ولا تغير اتجاه القوة</a:t>
            </a:r>
            <a:r>
              <a:rPr lang="ar-SA" dirty="0"/>
              <a:t>. |</a:t>
            </a:r>
          </a:p>
          <a:p>
            <a:pPr algn="r" rtl="1"/>
            <a:endParaRPr lang="ar-SA" dirty="0" smtClean="0"/>
          </a:p>
          <a:p>
            <a:pPr algn="r" rtl="1"/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71" y="3419604"/>
            <a:ext cx="8279704" cy="316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930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z="4400" dirty="0"/>
              <a:t>امثلة:</a:t>
            </a:r>
            <a:br>
              <a:rPr lang="ar-SA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326409"/>
            <a:ext cx="8946541" cy="4195481"/>
          </a:xfrm>
        </p:spPr>
        <p:txBody>
          <a:bodyPr>
            <a:normAutofit/>
          </a:bodyPr>
          <a:lstStyle/>
          <a:p>
            <a:pPr algn="r" rtl="1"/>
            <a:r>
              <a:rPr lang="ar-JO" sz="3600" dirty="0"/>
              <a:t>* كسارة البندق: (م) هي البندقة في المنتصف</a:t>
            </a:r>
            <a:endParaRPr lang="ar-SA" sz="3600" dirty="0"/>
          </a:p>
          <a:p>
            <a:pPr algn="r" rtl="1"/>
            <a:r>
              <a:rPr lang="ar-JO" sz="3600" dirty="0"/>
              <a:t>* فتاحة زجاجات المياه الغازية: (م) هي غطاء الزجاجة.</a:t>
            </a:r>
            <a:endParaRPr lang="en-US" sz="3600" dirty="0"/>
          </a:p>
          <a:p>
            <a:pPr algn="r" rtl="1"/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54" y="3215454"/>
            <a:ext cx="9372949" cy="32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516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211657"/>
            <a:ext cx="9404723" cy="812411"/>
          </a:xfrm>
        </p:spPr>
        <p:txBody>
          <a:bodyPr/>
          <a:lstStyle/>
          <a:p>
            <a:pPr algn="r" rtl="1"/>
            <a:r>
              <a:rPr lang="ar-SA" dirty="0" smtClean="0"/>
              <a:t>ثالثا:</a:t>
            </a:r>
            <a:r>
              <a:rPr lang="ar-SA" sz="4400" dirty="0"/>
              <a:t>روافع النوع الثالث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52812"/>
            <a:ext cx="8946541" cy="4895588"/>
          </a:xfrm>
        </p:spPr>
        <p:txBody>
          <a:bodyPr/>
          <a:lstStyle/>
          <a:p>
            <a:pPr algn="r" rtl="1"/>
            <a:r>
              <a:rPr lang="ar-JO" dirty="0"/>
              <a:t>هي الروافع التي تقع فيها القوة (ق) بين نقطة الارتكاز (ن) والمقاومة (م).| المكون الأوسط | الفائدة </a:t>
            </a:r>
            <a:r>
              <a:rPr lang="ar-JO" dirty="0" smtClean="0"/>
              <a:t>|</a:t>
            </a:r>
            <a:endParaRPr lang="ar-SA" dirty="0" smtClean="0"/>
          </a:p>
          <a:p>
            <a:pPr algn="r" rtl="1"/>
            <a:r>
              <a:rPr lang="ar-JO" dirty="0"/>
              <a:t>| القوة | لا توفر </a:t>
            </a:r>
            <a:r>
              <a:rPr lang="ar-JO" dirty="0" smtClean="0"/>
              <a:t>الجهد </a:t>
            </a:r>
            <a:r>
              <a:rPr lang="ar-JO" dirty="0"/>
              <a:t>أبدًا، ولكنها تستخدم لزيادة السرعة أو تكبير المسافة. </a:t>
            </a:r>
            <a:r>
              <a:rPr lang="ar-JO" dirty="0" smtClean="0"/>
              <a:t>|</a:t>
            </a:r>
            <a:endParaRPr lang="ar-SA" dirty="0" smtClean="0"/>
          </a:p>
          <a:p>
            <a:pPr algn="r" rtl="1"/>
            <a:endParaRPr lang="ar-SA" dirty="0"/>
          </a:p>
          <a:p>
            <a:pPr algn="r" rtl="1"/>
            <a:endParaRPr lang="ar-SA" dirty="0" smtClean="0"/>
          </a:p>
          <a:p>
            <a:pPr algn="r" rtl="1"/>
            <a:endParaRPr lang="ar-JO" dirty="0" smtClean="0"/>
          </a:p>
          <a:p>
            <a:pPr algn="r" rtl="1"/>
            <a:endParaRPr lang="ar-JO" dirty="0"/>
          </a:p>
          <a:p>
            <a:pPr marL="0" indent="0" algn="r" rtl="1">
              <a:buNone/>
            </a:pP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18" y="2956142"/>
            <a:ext cx="7265096" cy="31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59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7255"/>
          </a:xfrm>
        </p:spPr>
        <p:txBody>
          <a:bodyPr/>
          <a:lstStyle/>
          <a:p>
            <a:pPr algn="r"/>
            <a:r>
              <a:rPr lang="ar-SA" dirty="0" smtClean="0"/>
              <a:t>امثلة</a:t>
            </a:r>
            <a:r>
              <a:rPr lang="ar-JO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347" y="1331259"/>
            <a:ext cx="8946541" cy="4195481"/>
          </a:xfrm>
        </p:spPr>
        <p:txBody>
          <a:bodyPr>
            <a:normAutofit/>
          </a:bodyPr>
          <a:lstStyle/>
          <a:p>
            <a:pPr algn="r" rtl="1"/>
            <a:r>
              <a:rPr lang="ar-JO" sz="3600" dirty="0"/>
              <a:t>* الدباسة: (ق) هي ضغط اليد على الجزء المتحرك.</a:t>
            </a:r>
            <a:endParaRPr lang="ar-SA" sz="3600" dirty="0"/>
          </a:p>
          <a:p>
            <a:pPr algn="r" rtl="1"/>
            <a:r>
              <a:rPr lang="ar-JO" sz="3600" dirty="0"/>
              <a:t> * سنارة صيد السمك: (ق) هي اليد التي تسحب الخيط.</a:t>
            </a:r>
            <a:endParaRPr lang="en-US" sz="3600" dirty="0"/>
          </a:p>
          <a:p>
            <a:pPr algn="r" rtl="1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endParaRPr lang="ar-SA" dirty="0"/>
          </a:p>
          <a:p>
            <a:pPr algn="r" rtl="1"/>
            <a:endParaRPr lang="ar-S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984" y="3105835"/>
            <a:ext cx="7038975" cy="348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2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</TotalTime>
  <Words>326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Ion</vt:lpstr>
      <vt:lpstr>الروافع</vt:lpstr>
      <vt:lpstr>تتكون الرافعة من ثلاثة مكونات أساسية:</vt:lpstr>
      <vt:lpstr>يتم تصنيف الروافع إلى ثلاثة أنواع رئيسية بناءً على الموقع النسبي لهذه المكونات الثلاثة:</vt:lpstr>
      <vt:lpstr>اولا:روافع النوع الأول </vt:lpstr>
      <vt:lpstr>أمثلة: </vt:lpstr>
      <vt:lpstr>ثانيا:راوفع النوع الثاني  </vt:lpstr>
      <vt:lpstr>امثلة: </vt:lpstr>
      <vt:lpstr>ثالثا:روافع النوع الثالث </vt:lpstr>
      <vt:lpstr>امثلة:</vt:lpstr>
      <vt:lpstr>شكرا لحسن استماعكم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الروافع</dc:title>
  <dc:creator>Sayf Aboura</dc:creator>
  <cp:lastModifiedBy>Sayf Aboura</cp:lastModifiedBy>
  <cp:revision>8</cp:revision>
  <dcterms:created xsi:type="dcterms:W3CDTF">2025-11-26T17:11:05Z</dcterms:created>
  <dcterms:modified xsi:type="dcterms:W3CDTF">2025-11-28T06:47:38Z</dcterms:modified>
</cp:coreProperties>
</file>