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5" d="100"/>
          <a:sy n="65" d="100"/>
        </p:scale>
        <p:origin x="-15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EE94F77-22E0-49CB-8D67-116ED5109D3A}" type="datetimeFigureOut">
              <a:rPr lang="en-US" smtClean="0"/>
              <a:t>29-Nov-25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E7EFF02-E196-4979-9836-FE0DEE53D4FA}"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94F77-22E0-49CB-8D67-116ED5109D3A}" type="datetimeFigureOut">
              <a:rPr lang="en-US" smtClean="0"/>
              <a:t>29-Nov-25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FF02-E196-4979-9836-FE0DEE53D4FA}"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94F77-22E0-49CB-8D67-116ED5109D3A}" type="datetimeFigureOut">
              <a:rPr lang="en-US" smtClean="0"/>
              <a:t>29-Nov-25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FF02-E196-4979-9836-FE0DEE53D4FA}"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94F77-22E0-49CB-8D67-116ED5109D3A}" type="datetimeFigureOut">
              <a:rPr lang="en-US" smtClean="0"/>
              <a:t>29-Nov-25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FF02-E196-4979-9836-FE0DEE53D4FA}"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94F77-22E0-49CB-8D67-116ED5109D3A}" type="datetimeFigureOut">
              <a:rPr lang="en-US" smtClean="0"/>
              <a:t>29-Nov-25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FF02-E196-4979-9836-FE0DEE53D4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E94F77-22E0-49CB-8D67-116ED5109D3A}" type="datetimeFigureOut">
              <a:rPr lang="en-US" smtClean="0"/>
              <a:t>29-Nov-25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FF02-E196-4979-9836-FE0DEE53D4FA}"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E94F77-22E0-49CB-8D67-116ED5109D3A}" type="datetimeFigureOut">
              <a:rPr lang="en-US" smtClean="0"/>
              <a:t>29-Nov-25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EFF02-E196-4979-9836-FE0DEE53D4FA}"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E94F77-22E0-49CB-8D67-116ED5109D3A}" type="datetimeFigureOut">
              <a:rPr lang="en-US" smtClean="0"/>
              <a:t>29-Nov-25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EFF02-E196-4979-9836-FE0DEE53D4FA}"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94F77-22E0-49CB-8D67-116ED5109D3A}" type="datetimeFigureOut">
              <a:rPr lang="en-US" smtClean="0"/>
              <a:t>29-Nov-25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EFF02-E196-4979-9836-FE0DEE53D4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94F77-22E0-49CB-8D67-116ED5109D3A}" type="datetimeFigureOut">
              <a:rPr lang="en-US" smtClean="0"/>
              <a:t>29-Nov-25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FF02-E196-4979-9836-FE0DEE53D4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94F77-22E0-49CB-8D67-116ED5109D3A}" type="datetimeFigureOut">
              <a:rPr lang="en-US" smtClean="0"/>
              <a:t>29-Nov-25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FF02-E196-4979-9836-FE0DEE53D4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EE94F77-22E0-49CB-8D67-116ED5109D3A}" type="datetimeFigureOut">
              <a:rPr lang="en-US" smtClean="0"/>
              <a:t>29-Nov-25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E7EFF02-E196-4979-9836-FE0DEE53D4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JO" b="1" dirty="0" smtClean="0">
                <a:solidFill>
                  <a:srgbClr val="00B050"/>
                </a:solidFill>
              </a:rPr>
              <a:t>الموضوع: مشروع لمادة التربية </a:t>
            </a:r>
            <a:r>
              <a:rPr lang="ar-JO" b="1" dirty="0" smtClean="0">
                <a:solidFill>
                  <a:srgbClr val="00B050"/>
                </a:solidFill>
              </a:rPr>
              <a:t>الإسلامية ومادة التاريخ.</a:t>
            </a:r>
            <a:endParaRPr lang="ar-JO" b="1" dirty="0" smtClean="0">
              <a:solidFill>
                <a:srgbClr val="00B050"/>
              </a:solidFill>
            </a:endParaRPr>
          </a:p>
          <a:p>
            <a:pPr algn="r" rtl="1"/>
            <a:r>
              <a:rPr lang="ar-JO" b="1" dirty="0">
                <a:solidFill>
                  <a:srgbClr val="00B050"/>
                </a:solidFill>
              </a:rPr>
              <a:t> </a:t>
            </a:r>
            <a:r>
              <a:rPr lang="ar-JO" b="1" dirty="0" smtClean="0">
                <a:solidFill>
                  <a:srgbClr val="00B050"/>
                </a:solidFill>
              </a:rPr>
              <a:t>موضوع المشروع: الصحابي الجليل مُعاذ بن جبل رضي الله عنه.</a:t>
            </a:r>
          </a:p>
          <a:p>
            <a:pPr algn="r" rtl="1"/>
            <a:r>
              <a:rPr lang="ar-JO" b="1" dirty="0">
                <a:solidFill>
                  <a:srgbClr val="00B050"/>
                </a:solidFill>
              </a:rPr>
              <a:t> </a:t>
            </a:r>
            <a:r>
              <a:rPr lang="ar-JO" b="1" dirty="0" smtClean="0">
                <a:solidFill>
                  <a:srgbClr val="00B050"/>
                </a:solidFill>
              </a:rPr>
              <a:t>إعداد </a:t>
            </a:r>
            <a:r>
              <a:rPr lang="ar-JO" b="1" dirty="0" smtClean="0">
                <a:solidFill>
                  <a:srgbClr val="00B050"/>
                </a:solidFill>
              </a:rPr>
              <a:t>الطالبان: </a:t>
            </a:r>
          </a:p>
          <a:p>
            <a:pPr marL="0" indent="0" algn="r" rtl="1">
              <a:buNone/>
            </a:pPr>
            <a:r>
              <a:rPr lang="ar-JO" b="1" dirty="0" smtClean="0">
                <a:solidFill>
                  <a:srgbClr val="00B050"/>
                </a:solidFill>
              </a:rPr>
              <a:t>«علي ذهبية وطارق النادي»</a:t>
            </a:r>
            <a:endParaRPr lang="ar-JO" b="1" dirty="0" smtClean="0">
              <a:solidFill>
                <a:srgbClr val="00B050"/>
              </a:solidFill>
            </a:endParaRPr>
          </a:p>
          <a:p>
            <a:pPr algn="r" rtl="1"/>
            <a:r>
              <a:rPr lang="ar-JO" b="1" dirty="0" smtClean="0">
                <a:solidFill>
                  <a:srgbClr val="00B050"/>
                </a:solidFill>
              </a:rPr>
              <a:t>الصف: التاسع «د».</a:t>
            </a:r>
          </a:p>
          <a:p>
            <a:pPr algn="r" rtl="1"/>
            <a:r>
              <a:rPr lang="ar-JO" b="1" dirty="0">
                <a:solidFill>
                  <a:srgbClr val="00B050"/>
                </a:solidFill>
              </a:rPr>
              <a:t> </a:t>
            </a:r>
            <a:r>
              <a:rPr lang="ar-JO" b="1" dirty="0" smtClean="0">
                <a:solidFill>
                  <a:srgbClr val="00B050"/>
                </a:solidFill>
              </a:rPr>
              <a:t>الأساتذةالأفاضل</a:t>
            </a:r>
            <a:r>
              <a:rPr lang="ar-JO" b="1" dirty="0" smtClean="0">
                <a:solidFill>
                  <a:srgbClr val="00B050"/>
                </a:solidFill>
              </a:rPr>
              <a:t>: </a:t>
            </a:r>
            <a:endParaRPr lang="ar-JO" b="1" dirty="0" smtClean="0">
              <a:solidFill>
                <a:srgbClr val="00B050"/>
              </a:solidFill>
            </a:endParaRPr>
          </a:p>
          <a:p>
            <a:pPr marL="0" indent="0" algn="r" rtl="1">
              <a:buNone/>
            </a:pPr>
            <a:r>
              <a:rPr lang="ar-JO" b="1" dirty="0" smtClean="0">
                <a:solidFill>
                  <a:srgbClr val="00B050"/>
                </a:solidFill>
              </a:rPr>
              <a:t>«أحمد الطويل وحسن بني مصطفى».</a:t>
            </a:r>
            <a:endParaRPr lang="en-US" b="1" dirty="0">
              <a:solidFill>
                <a:srgbClr val="00B050"/>
              </a:solidFill>
            </a:endParaRPr>
          </a:p>
        </p:txBody>
      </p:sp>
      <p:sp>
        <p:nvSpPr>
          <p:cNvPr id="3" name="Title 2"/>
          <p:cNvSpPr>
            <a:spLocks noGrp="1"/>
          </p:cNvSpPr>
          <p:nvPr>
            <p:ph type="title"/>
          </p:nvPr>
        </p:nvSpPr>
        <p:spPr/>
        <p:txBody>
          <a:bodyPr/>
          <a:lstStyle/>
          <a:p>
            <a:pPr rtl="1"/>
            <a:r>
              <a:rPr lang="ar-JO" dirty="0" smtClean="0">
                <a:solidFill>
                  <a:srgbClr val="008000"/>
                </a:solidFill>
              </a:rPr>
              <a:t>بسم الله الرحمن الرحيم</a:t>
            </a:r>
            <a:endParaRPr lang="en-US" dirty="0">
              <a:solidFill>
                <a:srgbClr val="008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52800"/>
            <a:ext cx="3733799"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7510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2971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3251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24240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r" rtl="1"/>
            <a:r>
              <a:rPr lang="ar-JO" b="1" dirty="0">
                <a:solidFill>
                  <a:schemeClr val="accent5">
                    <a:lumMod val="60000"/>
                    <a:lumOff val="40000"/>
                  </a:schemeClr>
                </a:solidFill>
              </a:rPr>
              <a:t>توفي الصحابي الجليل معاذ بن جبل رضي الله عنه نتيجة طاعون عمواس الشهير.</a:t>
            </a:r>
            <a:r>
              <a:rPr lang="ar-JO" dirty="0"/>
              <a:t> </a:t>
            </a:r>
          </a:p>
          <a:p>
            <a:pPr algn="r" rtl="1"/>
            <a:r>
              <a:rPr lang="ar-JO" b="1" dirty="0">
                <a:solidFill>
                  <a:schemeClr val="accent5">
                    <a:lumMod val="60000"/>
                    <a:lumOff val="40000"/>
                  </a:schemeClr>
                </a:solidFill>
              </a:rPr>
              <a:t>الزمان:</a:t>
            </a:r>
            <a:r>
              <a:rPr lang="ar-JO" dirty="0"/>
              <a:t> </a:t>
            </a:r>
            <a:r>
              <a:rPr lang="ar-JO" b="1" dirty="0"/>
              <a:t>كانت وفاته في السنة الثامنة عشرة للهجرة (639 ميلادية)، في خلافة أمير المؤمنين عمر بن الخطاب.</a:t>
            </a:r>
          </a:p>
          <a:p>
            <a:pPr algn="r" rtl="1"/>
            <a:r>
              <a:rPr lang="ar-JO" b="1" dirty="0">
                <a:solidFill>
                  <a:schemeClr val="accent5">
                    <a:lumMod val="60000"/>
                    <a:lumOff val="40000"/>
                  </a:schemeClr>
                </a:solidFill>
              </a:rPr>
              <a:t>المكان:</a:t>
            </a:r>
            <a:r>
              <a:rPr lang="ar-JO" dirty="0"/>
              <a:t> </a:t>
            </a:r>
            <a:r>
              <a:rPr lang="ar-JO" b="1" dirty="0"/>
              <a:t>توفي في بلاد الشام، وتحديداً في منطقة تعرف باسم "عمواس" (قرية بين الرملة وبيت المقدس)، ودفن في الأردن في منطقة الشونة الشمالية التي أصبحت تعرف باسمه "بلدية معاذ بن جبل".</a:t>
            </a:r>
          </a:p>
          <a:p>
            <a:pPr algn="r" rtl="1"/>
            <a:r>
              <a:rPr lang="ar-JO" b="1" dirty="0">
                <a:solidFill>
                  <a:schemeClr val="accent5">
                    <a:lumMod val="60000"/>
                    <a:lumOff val="40000"/>
                  </a:schemeClr>
                </a:solidFill>
              </a:rPr>
              <a:t>العمر:</a:t>
            </a:r>
            <a:r>
              <a:rPr lang="ar-JO" dirty="0"/>
              <a:t> </a:t>
            </a:r>
            <a:r>
              <a:rPr lang="ar-JO" b="1" dirty="0"/>
              <a:t>كان عمره الشريف عند وفاته حوالي 38 عاماً، وقيل 33 أو 34 عاماً.</a:t>
            </a:r>
          </a:p>
          <a:p>
            <a:pPr algn="r" rtl="1"/>
            <a:r>
              <a:rPr lang="ar-JO" b="1" dirty="0">
                <a:solidFill>
                  <a:schemeClr val="accent5">
                    <a:lumMod val="60000"/>
                    <a:lumOff val="40000"/>
                  </a:schemeClr>
                </a:solidFill>
              </a:rPr>
              <a:t>الظروف:</a:t>
            </a:r>
            <a:r>
              <a:rPr lang="ar-JO" dirty="0"/>
              <a:t> </a:t>
            </a:r>
            <a:r>
              <a:rPr lang="ar-JO" b="1" dirty="0"/>
              <a:t>كان الطاعون وباءً شديداً حصد أرواح الآلاف من المسلمين والقادة العظام، ومنهم أبو عبيدة بن الجراح أمير الجيش في الشام، وفيه فقد معاذ زوجتيه وابنه عبد الرحمن أيضاً. وقد استقبل معاذ الموت بشوقٍ وحبٍ للقاء الله، متمنياً الشهادة في سبيل الله.</a:t>
            </a:r>
            <a:endParaRPr lang="en-US" b="1" dirty="0"/>
          </a:p>
        </p:txBody>
      </p:sp>
      <p:sp>
        <p:nvSpPr>
          <p:cNvPr id="3" name="Title 2"/>
          <p:cNvSpPr>
            <a:spLocks noGrp="1"/>
          </p:cNvSpPr>
          <p:nvPr>
            <p:ph type="title"/>
          </p:nvPr>
        </p:nvSpPr>
        <p:spPr/>
        <p:txBody>
          <a:bodyPr/>
          <a:lstStyle/>
          <a:p>
            <a:pPr rtl="1"/>
            <a:r>
              <a:rPr lang="ar-JO" sz="6600" b="1" dirty="0" smtClean="0">
                <a:solidFill>
                  <a:srgbClr val="FF0000"/>
                </a:solidFill>
                <a:latin typeface="Arial Unicode MS" pitchFamily="34" charset="-128"/>
                <a:ea typeface="Arial Unicode MS" pitchFamily="34" charset="-128"/>
                <a:cs typeface="Arial Unicode MS" pitchFamily="34" charset="-128"/>
              </a:rPr>
              <a:t>وفاته</a:t>
            </a:r>
            <a:endParaRPr lang="en-US" sz="6600" b="1"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89391353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4" name="Text Placeholder 3"/>
          <p:cNvSpPr>
            <a:spLocks noGrp="1"/>
          </p:cNvSpPr>
          <p:nvPr>
            <p:ph type="body" sz="half" idx="2"/>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276600" cy="162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1106" y="1143000"/>
            <a:ext cx="30384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657600"/>
            <a:ext cx="3276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28412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6858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9180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JO" b="1" dirty="0"/>
              <a:t>معاذ بن جبل رضي الله عنه هو أحد كبار الصحابة، اشتهر بفضله وعلمه الغزير، حتى وصفه النبي صلى الله عليه وسلم بأنه </a:t>
            </a:r>
            <a:r>
              <a:rPr lang="ar-JO" b="1" dirty="0">
                <a:solidFill>
                  <a:srgbClr val="0070C0"/>
                </a:solidFill>
              </a:rPr>
              <a:t>"أعلم الأمة بالحلال </a:t>
            </a:r>
            <a:r>
              <a:rPr lang="ar-JO" b="1" dirty="0" smtClean="0">
                <a:solidFill>
                  <a:srgbClr val="0070C0"/>
                </a:solidFill>
              </a:rPr>
              <a:t>والحرام»</a:t>
            </a:r>
            <a:r>
              <a:rPr lang="ar-JO" b="1" dirty="0" smtClean="0">
                <a:solidFill>
                  <a:schemeClr val="tx1"/>
                </a:solidFill>
              </a:rPr>
              <a:t>،</a:t>
            </a:r>
            <a:r>
              <a:rPr lang="ar-JO" b="1" dirty="0" smtClean="0"/>
              <a:t>كان </a:t>
            </a:r>
            <a:r>
              <a:rPr lang="ar-JO" b="1" dirty="0"/>
              <a:t>من الأنصار، شهد العقبتين وبدراً، وكان له دور بارز في نشر الإسلام وإرساء دعائم الدولة </a:t>
            </a:r>
            <a:r>
              <a:rPr lang="ar-JO" b="1" dirty="0" smtClean="0"/>
              <a:t>الإسلامية،أسلم </a:t>
            </a:r>
            <a:r>
              <a:rPr lang="ar-JO" b="1" dirty="0"/>
              <a:t>وهو في الثامنة عشرة من </a:t>
            </a:r>
            <a:r>
              <a:rPr lang="ar-JO" b="1" dirty="0" smtClean="0"/>
              <a:t>عمره بعد بيعة العقبة الثانية، </a:t>
            </a:r>
            <a:r>
              <a:rPr lang="ar-JO" b="1" dirty="0"/>
              <a:t>وكان من أوائل الأنصار الذين دخلوا </a:t>
            </a:r>
            <a:r>
              <a:rPr lang="ar-JO" b="1" dirty="0" smtClean="0"/>
              <a:t>الإسلام.</a:t>
            </a:r>
            <a:endParaRPr lang="en-US" b="1" dirty="0"/>
          </a:p>
        </p:txBody>
      </p:sp>
      <p:sp>
        <p:nvSpPr>
          <p:cNvPr id="3" name="Title 2"/>
          <p:cNvSpPr>
            <a:spLocks noGrp="1"/>
          </p:cNvSpPr>
          <p:nvPr>
            <p:ph type="title"/>
          </p:nvPr>
        </p:nvSpPr>
        <p:spPr/>
        <p:txBody>
          <a:bodyPr/>
          <a:lstStyle/>
          <a:p>
            <a:pPr rtl="1"/>
            <a:r>
              <a:rPr lang="ar-JO" b="1" dirty="0" smtClean="0">
                <a:solidFill>
                  <a:srgbClr val="FF0000"/>
                </a:solidFill>
                <a:latin typeface="Arabic Typesetting" pitchFamily="66" charset="-78"/>
                <a:cs typeface="Arabic Typesetting" pitchFamily="66" charset="-78"/>
              </a:rPr>
              <a:t>من هو الصحابي الجليل مُعاذ بن جبل</a:t>
            </a:r>
            <a:endParaRPr lang="en-US" b="1" dirty="0">
              <a:solidFill>
                <a:srgbClr val="FF0000"/>
              </a:solidFill>
              <a:latin typeface="Arabic Typesetting" pitchFamily="66" charset="-78"/>
              <a:cs typeface="Arabic Typesetting" pitchFamily="66"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3886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5845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JO" b="1" dirty="0">
                <a:solidFill>
                  <a:srgbClr val="00B0F0"/>
                </a:solidFill>
              </a:rPr>
              <a:t>أعلم الأمة بالحلال والحرام:</a:t>
            </a:r>
            <a:r>
              <a:rPr lang="ar-JO" dirty="0"/>
              <a:t> </a:t>
            </a:r>
            <a:r>
              <a:rPr lang="ar-JO" sz="2200" b="1" dirty="0"/>
              <a:t>شهد له النبي محمد صلى الله عليه وسلم بذلك، وقال عنه: "أعلم أمتي بالحلال والحرام معاذ بن جبل".</a:t>
            </a:r>
          </a:p>
          <a:p>
            <a:pPr algn="r" rtl="1"/>
            <a:r>
              <a:rPr lang="ar-JO" b="1" dirty="0">
                <a:solidFill>
                  <a:srgbClr val="00B0F0"/>
                </a:solidFill>
              </a:rPr>
              <a:t>إمام العلماء في الجنة:</a:t>
            </a:r>
            <a:r>
              <a:rPr lang="ar-JO" dirty="0"/>
              <a:t> </a:t>
            </a:r>
            <a:r>
              <a:rPr lang="ar-JO" sz="2200" b="1" dirty="0"/>
              <a:t>ورد في حديث شريف أن معاذ بن جبل سيقود العلماء إلى الجنة بخطوة (برتوة).</a:t>
            </a:r>
          </a:p>
          <a:p>
            <a:pPr algn="r" rtl="1"/>
            <a:r>
              <a:rPr lang="ar-JO" b="1" dirty="0">
                <a:solidFill>
                  <a:srgbClr val="00B0F0"/>
                </a:solidFill>
              </a:rPr>
              <a:t>الحكمة والفهم العميق:</a:t>
            </a:r>
            <a:r>
              <a:rPr lang="ar-JO" sz="2200" b="1" dirty="0"/>
              <a:t> كان معروفاً بحكمته في معالجة القضايا وفهمه الدقيق للشريعة الإسلامية.</a:t>
            </a:r>
          </a:p>
          <a:p>
            <a:pPr algn="r" rtl="1"/>
            <a:r>
              <a:rPr lang="ar-JO" b="1" dirty="0">
                <a:solidFill>
                  <a:srgbClr val="00B0F0"/>
                </a:solidFill>
              </a:rPr>
              <a:t>التقوى والإخلاص:</a:t>
            </a:r>
            <a:r>
              <a:rPr lang="ar-JO" dirty="0"/>
              <a:t> </a:t>
            </a:r>
            <a:r>
              <a:rPr lang="ar-JO" sz="2200" b="1" dirty="0"/>
              <a:t>عُرف بشدة تقواه وإخلاصه في عبادته وتعاملاته.</a:t>
            </a:r>
          </a:p>
          <a:p>
            <a:pPr algn="r" rtl="1"/>
            <a:r>
              <a:rPr lang="ar-JO" b="1" dirty="0">
                <a:solidFill>
                  <a:srgbClr val="00B0F0"/>
                </a:solidFill>
              </a:rPr>
              <a:t>قربه من النبي:</a:t>
            </a:r>
            <a:r>
              <a:rPr lang="ar-JO" dirty="0"/>
              <a:t> </a:t>
            </a:r>
            <a:r>
              <a:rPr lang="ar-JO" sz="2200" b="1" dirty="0"/>
              <a:t>كان النبي يحبه حباً جماً حتى أنه كان يردفه وراءه على راحلته في بعض الأحيان، وقال له: "يا معاذ والله إني لأحبك". </a:t>
            </a:r>
            <a:endParaRPr lang="en-US" sz="2200" b="1" dirty="0"/>
          </a:p>
        </p:txBody>
      </p:sp>
      <p:sp>
        <p:nvSpPr>
          <p:cNvPr id="3" name="Title 2"/>
          <p:cNvSpPr>
            <a:spLocks noGrp="1"/>
          </p:cNvSpPr>
          <p:nvPr>
            <p:ph type="title"/>
          </p:nvPr>
        </p:nvSpPr>
        <p:spPr/>
        <p:txBody>
          <a:bodyPr/>
          <a:lstStyle/>
          <a:p>
            <a:pPr rtl="1"/>
            <a:r>
              <a:rPr lang="ar-JO" b="1" dirty="0" smtClean="0">
                <a:solidFill>
                  <a:srgbClr val="FF0000"/>
                </a:solidFill>
                <a:latin typeface="Arabic Typesetting" pitchFamily="66" charset="-78"/>
                <a:cs typeface="Arabic Typesetting" pitchFamily="66" charset="-78"/>
              </a:rPr>
              <a:t>أبرز صفاته وفضائله</a:t>
            </a:r>
            <a:endParaRPr lang="en-US" b="1" dirty="0">
              <a:solidFill>
                <a:srgbClr val="FF000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4190192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247900"/>
            <a:ext cx="6858000"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12047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r>
              <a:rPr lang="ar-JO" b="1" dirty="0">
                <a:solidFill>
                  <a:srgbClr val="7030A0"/>
                </a:solidFill>
              </a:rPr>
              <a:t>نشر الدعوة في المدينة:</a:t>
            </a:r>
            <a:r>
              <a:rPr lang="ar-JO" dirty="0"/>
              <a:t> </a:t>
            </a:r>
            <a:r>
              <a:rPr lang="ar-JO" b="1" dirty="0"/>
              <a:t>ساهم معاذ بنشاط كبير في نشر الإسلام في المدينة المنورة قبل الهجرة النبوية، وكان له دور محوري في تهيئة الأجواء لاستقبال الرسول والمهاجرين.</a:t>
            </a:r>
          </a:p>
          <a:p>
            <a:pPr algn="r" rtl="1"/>
            <a:r>
              <a:rPr lang="ar-JO" b="1" dirty="0">
                <a:solidFill>
                  <a:srgbClr val="7030A0"/>
                </a:solidFill>
              </a:rPr>
              <a:t>إلى اليمن قاضياً ومعلماً:</a:t>
            </a:r>
            <a:r>
              <a:rPr lang="ar-JO" dirty="0"/>
              <a:t> </a:t>
            </a:r>
            <a:r>
              <a:rPr lang="ar-JO" b="1" dirty="0"/>
              <a:t>بعثه النبي صلى الله عليه وسلم إلى اليمن ليكون قاضياً ومعلماً لأهلها ومفتياً لهم، وأوصاه بوصايا عظيمة منها "اتق الله حيثما كنت، وأتبع السيئة الحسنة تمحها، وخالق الناس بخلق حسن".</a:t>
            </a:r>
          </a:p>
          <a:p>
            <a:pPr algn="r" rtl="1"/>
            <a:r>
              <a:rPr lang="ar-JO" b="1" dirty="0">
                <a:solidFill>
                  <a:srgbClr val="7030A0"/>
                </a:solidFill>
              </a:rPr>
              <a:t>جمع القرآن:</a:t>
            </a:r>
            <a:r>
              <a:rPr lang="ar-JO" dirty="0"/>
              <a:t> </a:t>
            </a:r>
            <a:r>
              <a:rPr lang="ar-JO" b="1" dirty="0"/>
              <a:t>كان معاذ من الصحابة القلائل الذين جمعوا القرآن الكريم كاملاً في عهد النبي صلى الله عليه وسلم.</a:t>
            </a:r>
          </a:p>
          <a:p>
            <a:pPr algn="r" rtl="1"/>
            <a:r>
              <a:rPr lang="ar-JO" b="1" dirty="0">
                <a:solidFill>
                  <a:srgbClr val="7030A0"/>
                </a:solidFill>
              </a:rPr>
              <a:t>الجهاد:</a:t>
            </a:r>
            <a:r>
              <a:rPr lang="ar-JO" dirty="0"/>
              <a:t> </a:t>
            </a:r>
            <a:r>
              <a:rPr lang="ar-JO" b="1" dirty="0"/>
              <a:t>شهد معاذ جميع الغزوات مع الرسول، بما في ذلك غزوة بدر والعقبة.</a:t>
            </a:r>
            <a:endParaRPr lang="en-US" b="1" dirty="0"/>
          </a:p>
        </p:txBody>
      </p:sp>
      <p:sp>
        <p:nvSpPr>
          <p:cNvPr id="3" name="Title 2"/>
          <p:cNvSpPr>
            <a:spLocks noGrp="1"/>
          </p:cNvSpPr>
          <p:nvPr>
            <p:ph type="title"/>
          </p:nvPr>
        </p:nvSpPr>
        <p:spPr/>
        <p:txBody>
          <a:bodyPr/>
          <a:lstStyle/>
          <a:p>
            <a:pPr rtl="1"/>
            <a:r>
              <a:rPr lang="ar-JO" b="1" dirty="0" smtClean="0">
                <a:solidFill>
                  <a:srgbClr val="FF0000"/>
                </a:solidFill>
                <a:latin typeface="Arabic Typesetting" pitchFamily="66" charset="-78"/>
                <a:cs typeface="Arabic Typesetting" pitchFamily="66" charset="-78"/>
              </a:rPr>
              <a:t>دوره في الإسلام</a:t>
            </a:r>
            <a:endParaRPr lang="en-US" b="1" dirty="0">
              <a:solidFill>
                <a:srgbClr val="FF000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12800224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247900"/>
            <a:ext cx="6248400"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61682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r>
              <a:rPr lang="ar-JO" b="1" dirty="0">
                <a:solidFill>
                  <a:srgbClr val="C00000"/>
                </a:solidFill>
              </a:rPr>
              <a:t>العودة من اليمن:</a:t>
            </a:r>
            <a:r>
              <a:rPr lang="ar-JO" dirty="0"/>
              <a:t> </a:t>
            </a:r>
            <a:r>
              <a:rPr lang="ar-JO" b="1" dirty="0"/>
              <a:t>عاد معاذ بن جبل من مهمته كوالٍ وقاضٍ ومعلم في اليمن، والتي كان قد أرسله إليها النبي صلى الله عليه وسلم قبل وفاته.</a:t>
            </a:r>
          </a:p>
          <a:p>
            <a:pPr algn="r" rtl="1"/>
            <a:r>
              <a:rPr lang="ar-JO" b="1" dirty="0">
                <a:solidFill>
                  <a:srgbClr val="C00000"/>
                </a:solidFill>
              </a:rPr>
              <a:t>المرجعية العلمية:</a:t>
            </a:r>
            <a:r>
              <a:rPr lang="ar-JO" dirty="0"/>
              <a:t> </a:t>
            </a:r>
            <a:r>
              <a:rPr lang="ar-JO" b="1" dirty="0"/>
              <a:t>كان معاذ أحد كبار علماء الصحابة ومرجعاً في الفقه والقرآن، وشهد له عمر بن الخطاب بذلك. وقد كان ضمن الصحابة الذين أشرفوا على جمع القرآن الكريم في عهد أبي بكر.</a:t>
            </a:r>
          </a:p>
          <a:p>
            <a:pPr algn="r" rtl="1"/>
            <a:r>
              <a:rPr lang="ar-JO" b="1" dirty="0">
                <a:solidFill>
                  <a:srgbClr val="C00000"/>
                </a:solidFill>
              </a:rPr>
              <a:t>موقف الثروة:</a:t>
            </a:r>
            <a:r>
              <a:rPr lang="ar-JO" dirty="0"/>
              <a:t> </a:t>
            </a:r>
            <a:r>
              <a:rPr lang="ar-JO" b="1" dirty="0"/>
              <a:t>حدث موقف شهير بينه وبين عمر بن الخطاب وأبي بكر الصديق حول ثروته التي جمعها من اليمن. اقترح عمر على أبي بكر أن يُشاطر معاذ ثروته (بسبب ظن عمر أنه أثرى كثيراً)، لكن أبا بكر رفض ذلك بعد أن أوضح معاذ أن النبي بعثه ليجبره (أي يأمره بأخذ الصدقة من الأغنياء وإعطائها للفقراء)، وليس لجمع الثروة لنفسه.</a:t>
            </a:r>
            <a:endParaRPr lang="en-US" b="1" dirty="0"/>
          </a:p>
        </p:txBody>
      </p:sp>
      <p:sp>
        <p:nvSpPr>
          <p:cNvPr id="3" name="Title 2"/>
          <p:cNvSpPr>
            <a:spLocks noGrp="1"/>
          </p:cNvSpPr>
          <p:nvPr>
            <p:ph type="title"/>
          </p:nvPr>
        </p:nvSpPr>
        <p:spPr/>
        <p:txBody>
          <a:bodyPr/>
          <a:lstStyle/>
          <a:p>
            <a:pPr rtl="1"/>
            <a:r>
              <a:rPr lang="ar-JO" sz="4000" b="1" dirty="0" smtClean="0">
                <a:solidFill>
                  <a:srgbClr val="FF0000"/>
                </a:solidFill>
                <a:latin typeface="Arabic Typesetting" pitchFamily="66" charset="-78"/>
                <a:cs typeface="Arabic Typesetting" pitchFamily="66" charset="-78"/>
              </a:rPr>
              <a:t>معاذ بن جبل رضي الله عنه في عهد أبو بكر الصديق رضي الله عنه</a:t>
            </a:r>
            <a:endParaRPr lang="en-US" sz="4000" b="1" dirty="0">
              <a:solidFill>
                <a:srgbClr val="FF000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30670736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76800" y="2133600"/>
            <a:ext cx="3124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3352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20391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JO" b="1" dirty="0">
                <a:solidFill>
                  <a:schemeClr val="bg2">
                    <a:lumMod val="50000"/>
                  </a:schemeClr>
                </a:solidFill>
              </a:rPr>
              <a:t>الفتوحات الشامية:</a:t>
            </a:r>
            <a:r>
              <a:rPr lang="ar-JO" dirty="0"/>
              <a:t> </a:t>
            </a:r>
            <a:r>
              <a:rPr lang="ar-JO" sz="2200" b="1" dirty="0"/>
              <a:t>شارك معاذ في الفتوحات الإسلامية الكبرى في بلاد الشام.</a:t>
            </a:r>
          </a:p>
          <a:p>
            <a:pPr algn="r" rtl="1"/>
            <a:r>
              <a:rPr lang="ar-JO" b="1" dirty="0">
                <a:solidFill>
                  <a:schemeClr val="bg2">
                    <a:lumMod val="50000"/>
                  </a:schemeClr>
                </a:solidFill>
              </a:rPr>
              <a:t>المرجعية الدينية والعلمية:</a:t>
            </a:r>
            <a:r>
              <a:rPr lang="ar-JO" dirty="0"/>
              <a:t> </a:t>
            </a:r>
            <a:r>
              <a:rPr lang="ar-JO" sz="2200" b="1" dirty="0"/>
              <a:t>بعد فتح الشام، أصبح معاذ بن جبل المرجع الأول للمسلمين هناك في أمور الدين والفقه، وكان يُعرف بعلمه الغزير وحكمته.</a:t>
            </a:r>
          </a:p>
          <a:p>
            <a:pPr algn="r" rtl="1"/>
            <a:r>
              <a:rPr lang="ar-JO" b="1" dirty="0" smtClean="0"/>
              <a:t>باختصار</a:t>
            </a:r>
            <a:r>
              <a:rPr lang="ar-JO" b="1" dirty="0"/>
              <a:t>، كان معاذ بن جبل شخصية محورية في صدر الإسلام، استمر عطاؤه العلمي والقيادي في عهدي أبي بكر وعمر حتى وفاته في الأردن.</a:t>
            </a:r>
            <a:endParaRPr lang="en-US" b="1" dirty="0"/>
          </a:p>
        </p:txBody>
      </p:sp>
      <p:sp>
        <p:nvSpPr>
          <p:cNvPr id="3" name="Title 2"/>
          <p:cNvSpPr>
            <a:spLocks noGrp="1"/>
          </p:cNvSpPr>
          <p:nvPr>
            <p:ph type="title"/>
          </p:nvPr>
        </p:nvSpPr>
        <p:spPr/>
        <p:txBody>
          <a:bodyPr/>
          <a:lstStyle/>
          <a:p>
            <a:pPr rtl="1"/>
            <a:r>
              <a:rPr lang="ar-JO" sz="4000" b="1" dirty="0">
                <a:solidFill>
                  <a:srgbClr val="FF0000"/>
                </a:solidFill>
                <a:latin typeface="Arabic Typesetting" pitchFamily="66" charset="-78"/>
                <a:cs typeface="Arabic Typesetting" pitchFamily="66" charset="-78"/>
              </a:rPr>
              <a:t>معاذ بن جبل رضي الله عنه في عهد </a:t>
            </a:r>
            <a:r>
              <a:rPr lang="ar-JO" sz="4000" b="1" dirty="0" smtClean="0">
                <a:solidFill>
                  <a:srgbClr val="FF0000"/>
                </a:solidFill>
                <a:latin typeface="Arabic Typesetting" pitchFamily="66" charset="-78"/>
                <a:cs typeface="Arabic Typesetting" pitchFamily="66" charset="-78"/>
              </a:rPr>
              <a:t>عمر بن الخطاب رضي </a:t>
            </a:r>
            <a:r>
              <a:rPr lang="ar-JO" sz="4000" b="1" dirty="0">
                <a:solidFill>
                  <a:srgbClr val="FF0000"/>
                </a:solidFill>
                <a:latin typeface="Arabic Typesetting" pitchFamily="66" charset="-78"/>
                <a:cs typeface="Arabic Typesetting" pitchFamily="66" charset="-78"/>
              </a:rPr>
              <a:t>الله عنه</a:t>
            </a:r>
            <a:endParaRPr lang="en-US" sz="4000" b="1" dirty="0">
              <a:solidFill>
                <a:srgbClr val="FF000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8623785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111</TotalTime>
  <Words>709</Words>
  <Application>Microsoft Office PowerPoint</Application>
  <PresentationFormat>On-screen Show (4:3)</PresentationFormat>
  <Paragraphs>35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Hardcover</vt:lpstr>
      <vt:lpstr>بسم الله الرحمن الرحيم</vt:lpstr>
      <vt:lpstr>من هو الصحابي الجليل مُعاذ بن جبل</vt:lpstr>
      <vt:lpstr>أبرز صفاته وفضائله</vt:lpstr>
      <vt:lpstr>PowerPoint Presentation</vt:lpstr>
      <vt:lpstr>دوره في الإسلام</vt:lpstr>
      <vt:lpstr>PowerPoint Presentation</vt:lpstr>
      <vt:lpstr>معاذ بن جبل رضي الله عنه في عهد أبو بكر الصديق رضي الله عنه</vt:lpstr>
      <vt:lpstr>PowerPoint Presentation</vt:lpstr>
      <vt:lpstr>معاذ بن جبل رضي الله عنه في عهد عمر بن الخطاب رضي الله عنه</vt:lpstr>
      <vt:lpstr>PowerPoint Presentation</vt:lpstr>
      <vt:lpstr>وفاته</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Admin</dc:creator>
  <cp:lastModifiedBy>Admin</cp:lastModifiedBy>
  <cp:revision>22</cp:revision>
  <dcterms:created xsi:type="dcterms:W3CDTF">2025-11-29T14:35:59Z</dcterms:created>
  <dcterms:modified xsi:type="dcterms:W3CDTF">2025-11-29T16:58:30Z</dcterms:modified>
</cp:coreProperties>
</file>