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6"/>
  </p:normalViewPr>
  <p:slideViewPr>
    <p:cSldViewPr snapToGrid="0">
      <p:cViewPr varScale="1">
        <p:scale>
          <a:sx n="89" d="100"/>
          <a:sy n="89" d="100"/>
        </p:scale>
        <p:origin x="89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F21AA8-5255-4273-A3AA-639A38DA3AAC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B032FB4-277B-4FBA-8448-2A156CACB85D}">
      <dgm:prSet/>
      <dgm:spPr/>
      <dgm:t>
        <a:bodyPr/>
        <a:lstStyle/>
        <a:p>
          <a:r>
            <a:rPr lang="ar-SA" b="0" i="0"/>
            <a:t>الرافعة هي آلة بسيطة تتكوّن من:</a:t>
          </a:r>
          <a:endParaRPr lang="en-US"/>
        </a:p>
      </dgm:t>
    </dgm:pt>
    <dgm:pt modelId="{86425550-78A0-4953-B98C-9A9778850394}" type="parTrans" cxnId="{3EED7F6C-273A-465C-B4DA-DF687A96D7C8}">
      <dgm:prSet/>
      <dgm:spPr/>
      <dgm:t>
        <a:bodyPr/>
        <a:lstStyle/>
        <a:p>
          <a:endParaRPr lang="en-US"/>
        </a:p>
      </dgm:t>
    </dgm:pt>
    <dgm:pt modelId="{E00B44BF-537F-4B89-969B-23A198C8FD1D}" type="sibTrans" cxnId="{3EED7F6C-273A-465C-B4DA-DF687A96D7C8}">
      <dgm:prSet/>
      <dgm:spPr/>
      <dgm:t>
        <a:bodyPr/>
        <a:lstStyle/>
        <a:p>
          <a:endParaRPr lang="en-US"/>
        </a:p>
      </dgm:t>
    </dgm:pt>
    <dgm:pt modelId="{D819F21D-AC86-4E4F-ADEC-3C275EA18FC7}">
      <dgm:prSet/>
      <dgm:spPr/>
      <dgm:t>
        <a:bodyPr/>
        <a:lstStyle/>
        <a:p>
          <a:r>
            <a:rPr lang="ar-SA" b="1" i="0" dirty="0"/>
            <a:t> ساق  صلبة</a:t>
          </a:r>
          <a:r>
            <a:rPr lang="ar-SA" b="0" i="0" dirty="0"/>
            <a:t> </a:t>
          </a:r>
          <a:endParaRPr lang="en-US" dirty="0"/>
        </a:p>
      </dgm:t>
    </dgm:pt>
    <dgm:pt modelId="{7BD33089-FC63-4D11-A9DA-D7FD0244172F}" type="parTrans" cxnId="{49251379-BE79-4E41-A295-EDD5344D75EB}">
      <dgm:prSet/>
      <dgm:spPr/>
      <dgm:t>
        <a:bodyPr/>
        <a:lstStyle/>
        <a:p>
          <a:endParaRPr lang="en-US"/>
        </a:p>
      </dgm:t>
    </dgm:pt>
    <dgm:pt modelId="{6B410B86-F1AA-4564-9F27-54A9B9BA8867}" type="sibTrans" cxnId="{49251379-BE79-4E41-A295-EDD5344D75EB}">
      <dgm:prSet/>
      <dgm:spPr/>
      <dgm:t>
        <a:bodyPr/>
        <a:lstStyle/>
        <a:p>
          <a:endParaRPr lang="en-US"/>
        </a:p>
      </dgm:t>
    </dgm:pt>
    <dgm:pt modelId="{2F98167B-CF11-4DD4-AC60-AF768CDD67D9}">
      <dgm:prSet/>
      <dgm:spPr/>
      <dgm:t>
        <a:bodyPr/>
        <a:lstStyle/>
        <a:p>
          <a:r>
            <a:rPr lang="ar-SA" b="1" i="0"/>
            <a:t>نقطة ارتكاز</a:t>
          </a:r>
          <a:r>
            <a:rPr lang="ar-SA" b="0" i="0"/>
            <a:t> (</a:t>
          </a:r>
          <a:r>
            <a:rPr lang="en-CA" b="0" i="0"/>
            <a:t>Fulcrum)</a:t>
          </a:r>
          <a:endParaRPr lang="en-US"/>
        </a:p>
      </dgm:t>
    </dgm:pt>
    <dgm:pt modelId="{71D3EE60-56A9-4BC6-B98A-01A68F479B3D}" type="parTrans" cxnId="{586DCC4A-BBA7-4B16-81F9-25C84CD66658}">
      <dgm:prSet/>
      <dgm:spPr/>
      <dgm:t>
        <a:bodyPr/>
        <a:lstStyle/>
        <a:p>
          <a:endParaRPr lang="en-US"/>
        </a:p>
      </dgm:t>
    </dgm:pt>
    <dgm:pt modelId="{769C2BEB-F5CE-4077-97BB-974C80DA7D54}" type="sibTrans" cxnId="{586DCC4A-BBA7-4B16-81F9-25C84CD66658}">
      <dgm:prSet/>
      <dgm:spPr/>
      <dgm:t>
        <a:bodyPr/>
        <a:lstStyle/>
        <a:p>
          <a:endParaRPr lang="en-US"/>
        </a:p>
      </dgm:t>
    </dgm:pt>
    <dgm:pt modelId="{4FF86014-B9E0-4296-8A25-C7BA0DE79BA5}">
      <dgm:prSet/>
      <dgm:spPr/>
      <dgm:t>
        <a:bodyPr/>
        <a:lstStyle/>
        <a:p>
          <a:r>
            <a:rPr lang="ar-SA" b="1" i="0"/>
            <a:t>قوة مؤثرة</a:t>
          </a:r>
          <a:r>
            <a:rPr lang="ar-SA" b="0" i="0"/>
            <a:t> (الجهد)</a:t>
          </a:r>
          <a:endParaRPr lang="en-US"/>
        </a:p>
      </dgm:t>
    </dgm:pt>
    <dgm:pt modelId="{2E0170F5-D30A-46BB-9FBF-A6C48C593C9D}" type="parTrans" cxnId="{D6B3B62E-4ACB-4C28-81C6-FCDF0D6A752E}">
      <dgm:prSet/>
      <dgm:spPr/>
      <dgm:t>
        <a:bodyPr/>
        <a:lstStyle/>
        <a:p>
          <a:endParaRPr lang="en-US"/>
        </a:p>
      </dgm:t>
    </dgm:pt>
    <dgm:pt modelId="{6573D41B-1689-4D59-A2A5-2300B32A6FD0}" type="sibTrans" cxnId="{D6B3B62E-4ACB-4C28-81C6-FCDF0D6A752E}">
      <dgm:prSet/>
      <dgm:spPr/>
      <dgm:t>
        <a:bodyPr/>
        <a:lstStyle/>
        <a:p>
          <a:endParaRPr lang="en-US"/>
        </a:p>
      </dgm:t>
    </dgm:pt>
    <dgm:pt modelId="{6678E6D6-CFFC-4A95-B2EE-97EA42A87EC7}">
      <dgm:prSet/>
      <dgm:spPr/>
      <dgm:t>
        <a:bodyPr/>
        <a:lstStyle/>
        <a:p>
          <a:r>
            <a:rPr lang="ar-SA" b="1" i="0"/>
            <a:t>المقاومة</a:t>
          </a:r>
          <a:r>
            <a:rPr lang="ar-SA" b="0" i="0"/>
            <a:t> (الحمل أو الوزن)</a:t>
          </a:r>
          <a:endParaRPr lang="en-US"/>
        </a:p>
      </dgm:t>
    </dgm:pt>
    <dgm:pt modelId="{9064ADB5-5D26-453E-9395-087498866EDB}" type="parTrans" cxnId="{6F429BEE-DBE0-44D9-B13E-CAB8709A7D9F}">
      <dgm:prSet/>
      <dgm:spPr/>
      <dgm:t>
        <a:bodyPr/>
        <a:lstStyle/>
        <a:p>
          <a:endParaRPr lang="en-US"/>
        </a:p>
      </dgm:t>
    </dgm:pt>
    <dgm:pt modelId="{AE5A96B7-2A7D-402D-8E0F-100E08FBDE2D}" type="sibTrans" cxnId="{6F429BEE-DBE0-44D9-B13E-CAB8709A7D9F}">
      <dgm:prSet/>
      <dgm:spPr/>
      <dgm:t>
        <a:bodyPr/>
        <a:lstStyle/>
        <a:p>
          <a:endParaRPr lang="en-US"/>
        </a:p>
      </dgm:t>
    </dgm:pt>
    <dgm:pt modelId="{BCF60AB3-58E4-7146-94DA-D3D99506DADC}" type="pres">
      <dgm:prSet presAssocID="{A0F21AA8-5255-4273-A3AA-639A38DA3AAC}" presName="Name0" presStyleCnt="0">
        <dgm:presLayoutVars>
          <dgm:dir/>
          <dgm:animLvl val="lvl"/>
          <dgm:resizeHandles val="exact"/>
        </dgm:presLayoutVars>
      </dgm:prSet>
      <dgm:spPr/>
    </dgm:pt>
    <dgm:pt modelId="{D65910C2-1E79-9241-9DCA-C5F2A261C0C0}" type="pres">
      <dgm:prSet presAssocID="{4B032FB4-277B-4FBA-8448-2A156CACB85D}" presName="linNode" presStyleCnt="0"/>
      <dgm:spPr/>
    </dgm:pt>
    <dgm:pt modelId="{C90F69C0-DE9F-B54F-85EB-499AB432454A}" type="pres">
      <dgm:prSet presAssocID="{4B032FB4-277B-4FBA-8448-2A156CACB85D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8B3C4E48-F5DE-1046-A8CA-70E846D47E36}" type="pres">
      <dgm:prSet presAssocID="{E00B44BF-537F-4B89-969B-23A198C8FD1D}" presName="sp" presStyleCnt="0"/>
      <dgm:spPr/>
    </dgm:pt>
    <dgm:pt modelId="{3D46DF6A-9543-E640-875E-A4B70031385E}" type="pres">
      <dgm:prSet presAssocID="{D819F21D-AC86-4E4F-ADEC-3C275EA18FC7}" presName="linNode" presStyleCnt="0"/>
      <dgm:spPr/>
    </dgm:pt>
    <dgm:pt modelId="{191D7E57-6372-1F4B-B095-74C478CFFB0A}" type="pres">
      <dgm:prSet presAssocID="{D819F21D-AC86-4E4F-ADEC-3C275EA18FC7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FF7EBB25-8240-7648-8AAB-98BB70B4315A}" type="pres">
      <dgm:prSet presAssocID="{6B410B86-F1AA-4564-9F27-54A9B9BA8867}" presName="sp" presStyleCnt="0"/>
      <dgm:spPr/>
    </dgm:pt>
    <dgm:pt modelId="{CB5C0FC8-B65F-F445-A31C-7D9AE1B40344}" type="pres">
      <dgm:prSet presAssocID="{2F98167B-CF11-4DD4-AC60-AF768CDD67D9}" presName="linNode" presStyleCnt="0"/>
      <dgm:spPr/>
    </dgm:pt>
    <dgm:pt modelId="{67EAE870-9049-1347-BEE4-43537331A38C}" type="pres">
      <dgm:prSet presAssocID="{2F98167B-CF11-4DD4-AC60-AF768CDD67D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15F9BABA-6869-8447-B861-B5B2EEF09804}" type="pres">
      <dgm:prSet presAssocID="{769C2BEB-F5CE-4077-97BB-974C80DA7D54}" presName="sp" presStyleCnt="0"/>
      <dgm:spPr/>
    </dgm:pt>
    <dgm:pt modelId="{46A52A04-C400-1E4A-A339-38CAC355B494}" type="pres">
      <dgm:prSet presAssocID="{4FF86014-B9E0-4296-8A25-C7BA0DE79BA5}" presName="linNode" presStyleCnt="0"/>
      <dgm:spPr/>
    </dgm:pt>
    <dgm:pt modelId="{04CA803A-B6AF-5D40-B038-482A21512952}" type="pres">
      <dgm:prSet presAssocID="{4FF86014-B9E0-4296-8A25-C7BA0DE79BA5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39B355F1-65C7-4342-A553-5BFFF86B57A0}" type="pres">
      <dgm:prSet presAssocID="{6573D41B-1689-4D59-A2A5-2300B32A6FD0}" presName="sp" presStyleCnt="0"/>
      <dgm:spPr/>
    </dgm:pt>
    <dgm:pt modelId="{6B516A51-22A3-2845-99D5-DBA0FA787C4A}" type="pres">
      <dgm:prSet presAssocID="{6678E6D6-CFFC-4A95-B2EE-97EA42A87EC7}" presName="linNode" presStyleCnt="0"/>
      <dgm:spPr/>
    </dgm:pt>
    <dgm:pt modelId="{BBA63FE6-95A0-5E44-83F9-D5B5DF58CE44}" type="pres">
      <dgm:prSet presAssocID="{6678E6D6-CFFC-4A95-B2EE-97EA42A87EC7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C0A9F114-6F7D-5842-B8AE-8D71D167BE90}" type="presOf" srcId="{4B032FB4-277B-4FBA-8448-2A156CACB85D}" destId="{C90F69C0-DE9F-B54F-85EB-499AB432454A}" srcOrd="0" destOrd="0" presId="urn:microsoft.com/office/officeart/2005/8/layout/vList5"/>
    <dgm:cxn modelId="{D6B3B62E-4ACB-4C28-81C6-FCDF0D6A752E}" srcId="{A0F21AA8-5255-4273-A3AA-639A38DA3AAC}" destId="{4FF86014-B9E0-4296-8A25-C7BA0DE79BA5}" srcOrd="3" destOrd="0" parTransId="{2E0170F5-D30A-46BB-9FBF-A6C48C593C9D}" sibTransId="{6573D41B-1689-4D59-A2A5-2300B32A6FD0}"/>
    <dgm:cxn modelId="{586DCC4A-BBA7-4B16-81F9-25C84CD66658}" srcId="{A0F21AA8-5255-4273-A3AA-639A38DA3AAC}" destId="{2F98167B-CF11-4DD4-AC60-AF768CDD67D9}" srcOrd="2" destOrd="0" parTransId="{71D3EE60-56A9-4BC6-B98A-01A68F479B3D}" sibTransId="{769C2BEB-F5CE-4077-97BB-974C80DA7D54}"/>
    <dgm:cxn modelId="{6DEB5E64-1ACD-C74E-B415-700772F50B40}" type="presOf" srcId="{A0F21AA8-5255-4273-A3AA-639A38DA3AAC}" destId="{BCF60AB3-58E4-7146-94DA-D3D99506DADC}" srcOrd="0" destOrd="0" presId="urn:microsoft.com/office/officeart/2005/8/layout/vList5"/>
    <dgm:cxn modelId="{3EED7F6C-273A-465C-B4DA-DF687A96D7C8}" srcId="{A0F21AA8-5255-4273-A3AA-639A38DA3AAC}" destId="{4B032FB4-277B-4FBA-8448-2A156CACB85D}" srcOrd="0" destOrd="0" parTransId="{86425550-78A0-4953-B98C-9A9778850394}" sibTransId="{E00B44BF-537F-4B89-969B-23A198C8FD1D}"/>
    <dgm:cxn modelId="{49251379-BE79-4E41-A295-EDD5344D75EB}" srcId="{A0F21AA8-5255-4273-A3AA-639A38DA3AAC}" destId="{D819F21D-AC86-4E4F-ADEC-3C275EA18FC7}" srcOrd="1" destOrd="0" parTransId="{7BD33089-FC63-4D11-A9DA-D7FD0244172F}" sibTransId="{6B410B86-F1AA-4564-9F27-54A9B9BA8867}"/>
    <dgm:cxn modelId="{D9921794-AB1A-AB48-94E7-5B6271C2ACB6}" type="presOf" srcId="{2F98167B-CF11-4DD4-AC60-AF768CDD67D9}" destId="{67EAE870-9049-1347-BEE4-43537331A38C}" srcOrd="0" destOrd="0" presId="urn:microsoft.com/office/officeart/2005/8/layout/vList5"/>
    <dgm:cxn modelId="{7BDFF39A-6586-E341-A2BC-13A10CA9C377}" type="presOf" srcId="{4FF86014-B9E0-4296-8A25-C7BA0DE79BA5}" destId="{04CA803A-B6AF-5D40-B038-482A21512952}" srcOrd="0" destOrd="0" presId="urn:microsoft.com/office/officeart/2005/8/layout/vList5"/>
    <dgm:cxn modelId="{2A361EB8-022D-0C4C-A06E-16F4C4CE1E8F}" type="presOf" srcId="{6678E6D6-CFFC-4A95-B2EE-97EA42A87EC7}" destId="{BBA63FE6-95A0-5E44-83F9-D5B5DF58CE44}" srcOrd="0" destOrd="0" presId="urn:microsoft.com/office/officeart/2005/8/layout/vList5"/>
    <dgm:cxn modelId="{D4EA49DD-9C59-C349-8F0B-12E4A4D9B35C}" type="presOf" srcId="{D819F21D-AC86-4E4F-ADEC-3C275EA18FC7}" destId="{191D7E57-6372-1F4B-B095-74C478CFFB0A}" srcOrd="0" destOrd="0" presId="urn:microsoft.com/office/officeart/2005/8/layout/vList5"/>
    <dgm:cxn modelId="{6F429BEE-DBE0-44D9-B13E-CAB8709A7D9F}" srcId="{A0F21AA8-5255-4273-A3AA-639A38DA3AAC}" destId="{6678E6D6-CFFC-4A95-B2EE-97EA42A87EC7}" srcOrd="4" destOrd="0" parTransId="{9064ADB5-5D26-453E-9395-087498866EDB}" sibTransId="{AE5A96B7-2A7D-402D-8E0F-100E08FBDE2D}"/>
    <dgm:cxn modelId="{E6460C72-0B8F-2B4E-B9DF-1578CEBBC5EA}" type="presParOf" srcId="{BCF60AB3-58E4-7146-94DA-D3D99506DADC}" destId="{D65910C2-1E79-9241-9DCA-C5F2A261C0C0}" srcOrd="0" destOrd="0" presId="urn:microsoft.com/office/officeart/2005/8/layout/vList5"/>
    <dgm:cxn modelId="{93A90B42-15B0-EE4C-826F-9DC676B48128}" type="presParOf" srcId="{D65910C2-1E79-9241-9DCA-C5F2A261C0C0}" destId="{C90F69C0-DE9F-B54F-85EB-499AB432454A}" srcOrd="0" destOrd="0" presId="urn:microsoft.com/office/officeart/2005/8/layout/vList5"/>
    <dgm:cxn modelId="{FA076582-21F3-2C4C-8ACF-C36D2521086F}" type="presParOf" srcId="{BCF60AB3-58E4-7146-94DA-D3D99506DADC}" destId="{8B3C4E48-F5DE-1046-A8CA-70E846D47E36}" srcOrd="1" destOrd="0" presId="urn:microsoft.com/office/officeart/2005/8/layout/vList5"/>
    <dgm:cxn modelId="{C94A5C46-CDED-CC49-B2AF-FB1497B90A04}" type="presParOf" srcId="{BCF60AB3-58E4-7146-94DA-D3D99506DADC}" destId="{3D46DF6A-9543-E640-875E-A4B70031385E}" srcOrd="2" destOrd="0" presId="urn:microsoft.com/office/officeart/2005/8/layout/vList5"/>
    <dgm:cxn modelId="{3E4517A2-A230-324E-BCF1-96E2AD997EEB}" type="presParOf" srcId="{3D46DF6A-9543-E640-875E-A4B70031385E}" destId="{191D7E57-6372-1F4B-B095-74C478CFFB0A}" srcOrd="0" destOrd="0" presId="urn:microsoft.com/office/officeart/2005/8/layout/vList5"/>
    <dgm:cxn modelId="{0300E7DF-4B6E-B04E-AB92-6E6BAD7DFCFE}" type="presParOf" srcId="{BCF60AB3-58E4-7146-94DA-D3D99506DADC}" destId="{FF7EBB25-8240-7648-8AAB-98BB70B4315A}" srcOrd="3" destOrd="0" presId="urn:microsoft.com/office/officeart/2005/8/layout/vList5"/>
    <dgm:cxn modelId="{631315F8-D08C-AD4D-886B-18D96077C7D5}" type="presParOf" srcId="{BCF60AB3-58E4-7146-94DA-D3D99506DADC}" destId="{CB5C0FC8-B65F-F445-A31C-7D9AE1B40344}" srcOrd="4" destOrd="0" presId="urn:microsoft.com/office/officeart/2005/8/layout/vList5"/>
    <dgm:cxn modelId="{FB9BD43A-FB28-BF45-B3D9-2307FA5E941B}" type="presParOf" srcId="{CB5C0FC8-B65F-F445-A31C-7D9AE1B40344}" destId="{67EAE870-9049-1347-BEE4-43537331A38C}" srcOrd="0" destOrd="0" presId="urn:microsoft.com/office/officeart/2005/8/layout/vList5"/>
    <dgm:cxn modelId="{430CB7F4-A16E-5C44-9FA5-FC75AD76F65A}" type="presParOf" srcId="{BCF60AB3-58E4-7146-94DA-D3D99506DADC}" destId="{15F9BABA-6869-8447-B861-B5B2EEF09804}" srcOrd="5" destOrd="0" presId="urn:microsoft.com/office/officeart/2005/8/layout/vList5"/>
    <dgm:cxn modelId="{737A6D52-D61F-3646-ABD0-059DB2232CBF}" type="presParOf" srcId="{BCF60AB3-58E4-7146-94DA-D3D99506DADC}" destId="{46A52A04-C400-1E4A-A339-38CAC355B494}" srcOrd="6" destOrd="0" presId="urn:microsoft.com/office/officeart/2005/8/layout/vList5"/>
    <dgm:cxn modelId="{F0C810BB-A45E-2B45-8481-5E92E984BE89}" type="presParOf" srcId="{46A52A04-C400-1E4A-A339-38CAC355B494}" destId="{04CA803A-B6AF-5D40-B038-482A21512952}" srcOrd="0" destOrd="0" presId="urn:microsoft.com/office/officeart/2005/8/layout/vList5"/>
    <dgm:cxn modelId="{05322076-D1D7-A44E-AA15-7487852F5076}" type="presParOf" srcId="{BCF60AB3-58E4-7146-94DA-D3D99506DADC}" destId="{39B355F1-65C7-4342-A553-5BFFF86B57A0}" srcOrd="7" destOrd="0" presId="urn:microsoft.com/office/officeart/2005/8/layout/vList5"/>
    <dgm:cxn modelId="{E23A9ED6-771A-ED41-911D-E55844B9981D}" type="presParOf" srcId="{BCF60AB3-58E4-7146-94DA-D3D99506DADC}" destId="{6B516A51-22A3-2845-99D5-DBA0FA787C4A}" srcOrd="8" destOrd="0" presId="urn:microsoft.com/office/officeart/2005/8/layout/vList5"/>
    <dgm:cxn modelId="{A5B52CF5-3C48-CE40-A7C3-4EF7D28E4E66}" type="presParOf" srcId="{6B516A51-22A3-2845-99D5-DBA0FA787C4A}" destId="{BBA63FE6-95A0-5E44-83F9-D5B5DF58CE4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462F72-7228-4BA3-BF67-5F42D07B793A}" type="doc">
      <dgm:prSet loTypeId="urn:microsoft.com/office/officeart/2005/8/layout/bProcess2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393000B-E4C4-4659-A5B7-08F0F8560D11}">
      <dgm:prSet/>
      <dgm:spPr/>
      <dgm:t>
        <a:bodyPr/>
        <a:lstStyle/>
        <a:p>
          <a:r>
            <a:rPr lang="ar-SA"/>
            <a:t>يعتمد </a:t>
          </a:r>
          <a:r>
            <a:rPr lang="ar-SA" b="0" i="0"/>
            <a:t> عمل الرافعة على مبدأ </a:t>
          </a:r>
          <a:r>
            <a:rPr lang="ar-SA" b="1" i="0"/>
            <a:t>عزم القوة</a:t>
          </a:r>
          <a:r>
            <a:rPr lang="ar-SA" b="0" i="0"/>
            <a:t>، حيث يتحقق التوازن عندما:</a:t>
          </a:r>
          <a:endParaRPr lang="en-US"/>
        </a:p>
      </dgm:t>
    </dgm:pt>
    <dgm:pt modelId="{A68D676C-864F-4E9E-93C8-3B8E9990CA10}" type="parTrans" cxnId="{E3E5AE23-C68A-4BAC-A376-AAC7532FF261}">
      <dgm:prSet/>
      <dgm:spPr/>
      <dgm:t>
        <a:bodyPr/>
        <a:lstStyle/>
        <a:p>
          <a:endParaRPr lang="en-US"/>
        </a:p>
      </dgm:t>
    </dgm:pt>
    <dgm:pt modelId="{E2C39D6F-D166-4DB3-A271-2713368A3787}" type="sibTrans" cxnId="{E3E5AE23-C68A-4BAC-A376-AAC7532FF261}">
      <dgm:prSet/>
      <dgm:spPr/>
      <dgm:t>
        <a:bodyPr/>
        <a:lstStyle/>
        <a:p>
          <a:endParaRPr lang="en-US"/>
        </a:p>
      </dgm:t>
    </dgm:pt>
    <dgm:pt modelId="{B143475C-4226-4C6F-8078-E28EAB1CA2C8}">
      <dgm:prSet/>
      <dgm:spPr/>
      <dgm:t>
        <a:bodyPr/>
        <a:lstStyle/>
        <a:p>
          <a:r>
            <a:rPr lang="ar-SA"/>
            <a:t>القوة × ذراع القوة = المقاومة × ذراع المقاومة</a:t>
          </a:r>
          <a:endParaRPr lang="en-US"/>
        </a:p>
      </dgm:t>
    </dgm:pt>
    <dgm:pt modelId="{7569C8DF-23CA-4768-AF8C-78509B2D9B29}" type="parTrans" cxnId="{8FFB36D0-D283-4B94-B6E7-E99298D2463A}">
      <dgm:prSet/>
      <dgm:spPr/>
      <dgm:t>
        <a:bodyPr/>
        <a:lstStyle/>
        <a:p>
          <a:endParaRPr lang="en-US"/>
        </a:p>
      </dgm:t>
    </dgm:pt>
    <dgm:pt modelId="{F5C78BD0-DA92-455A-BEB9-B9D31679EF98}" type="sibTrans" cxnId="{8FFB36D0-D283-4B94-B6E7-E99298D2463A}">
      <dgm:prSet/>
      <dgm:spPr/>
      <dgm:t>
        <a:bodyPr/>
        <a:lstStyle/>
        <a:p>
          <a:endParaRPr lang="en-US"/>
        </a:p>
      </dgm:t>
    </dgm:pt>
    <dgm:pt modelId="{3F0D2DCD-33B0-A042-99AD-C609EB15B105}" type="pres">
      <dgm:prSet presAssocID="{7A462F72-7228-4BA3-BF67-5F42D07B793A}" presName="diagram" presStyleCnt="0">
        <dgm:presLayoutVars>
          <dgm:dir/>
          <dgm:resizeHandles/>
        </dgm:presLayoutVars>
      </dgm:prSet>
      <dgm:spPr/>
    </dgm:pt>
    <dgm:pt modelId="{30632E6F-51DF-3146-8BE2-3B3136769D3D}" type="pres">
      <dgm:prSet presAssocID="{C393000B-E4C4-4659-A5B7-08F0F8560D11}" presName="firstNode" presStyleLbl="node1" presStyleIdx="0" presStyleCnt="2">
        <dgm:presLayoutVars>
          <dgm:bulletEnabled val="1"/>
        </dgm:presLayoutVars>
      </dgm:prSet>
      <dgm:spPr/>
    </dgm:pt>
    <dgm:pt modelId="{34F367C9-9143-7C43-BF7E-57392A46C882}" type="pres">
      <dgm:prSet presAssocID="{E2C39D6F-D166-4DB3-A271-2713368A3787}" presName="sibTrans" presStyleLbl="sibTrans2D1" presStyleIdx="0" presStyleCnt="1"/>
      <dgm:spPr/>
    </dgm:pt>
    <dgm:pt modelId="{674DFF2A-8A17-7E46-91AA-99AA396F2AA9}" type="pres">
      <dgm:prSet presAssocID="{B143475C-4226-4C6F-8078-E28EAB1CA2C8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F5AA801B-643A-EB40-88F2-9C4DB47238F3}" type="presOf" srcId="{E2C39D6F-D166-4DB3-A271-2713368A3787}" destId="{34F367C9-9143-7C43-BF7E-57392A46C882}" srcOrd="0" destOrd="0" presId="urn:microsoft.com/office/officeart/2005/8/layout/bProcess2"/>
    <dgm:cxn modelId="{E3E5AE23-C68A-4BAC-A376-AAC7532FF261}" srcId="{7A462F72-7228-4BA3-BF67-5F42D07B793A}" destId="{C393000B-E4C4-4659-A5B7-08F0F8560D11}" srcOrd="0" destOrd="0" parTransId="{A68D676C-864F-4E9E-93C8-3B8E9990CA10}" sibTransId="{E2C39D6F-D166-4DB3-A271-2713368A3787}"/>
    <dgm:cxn modelId="{34B7823A-0377-8643-A2BC-70F623CD5B2B}" type="presOf" srcId="{B143475C-4226-4C6F-8078-E28EAB1CA2C8}" destId="{674DFF2A-8A17-7E46-91AA-99AA396F2AA9}" srcOrd="0" destOrd="0" presId="urn:microsoft.com/office/officeart/2005/8/layout/bProcess2"/>
    <dgm:cxn modelId="{C91699A1-C08F-FC4A-84D9-9604D9BD97D2}" type="presOf" srcId="{7A462F72-7228-4BA3-BF67-5F42D07B793A}" destId="{3F0D2DCD-33B0-A042-99AD-C609EB15B105}" srcOrd="0" destOrd="0" presId="urn:microsoft.com/office/officeart/2005/8/layout/bProcess2"/>
    <dgm:cxn modelId="{9D7A77A6-7392-F44D-BBED-AA357C850411}" type="presOf" srcId="{C393000B-E4C4-4659-A5B7-08F0F8560D11}" destId="{30632E6F-51DF-3146-8BE2-3B3136769D3D}" srcOrd="0" destOrd="0" presId="urn:microsoft.com/office/officeart/2005/8/layout/bProcess2"/>
    <dgm:cxn modelId="{8FFB36D0-D283-4B94-B6E7-E99298D2463A}" srcId="{7A462F72-7228-4BA3-BF67-5F42D07B793A}" destId="{B143475C-4226-4C6F-8078-E28EAB1CA2C8}" srcOrd="1" destOrd="0" parTransId="{7569C8DF-23CA-4768-AF8C-78509B2D9B29}" sibTransId="{F5C78BD0-DA92-455A-BEB9-B9D31679EF98}"/>
    <dgm:cxn modelId="{9C17D930-A962-B542-AC2A-DBDEDE6A0649}" type="presParOf" srcId="{3F0D2DCD-33B0-A042-99AD-C609EB15B105}" destId="{30632E6F-51DF-3146-8BE2-3B3136769D3D}" srcOrd="0" destOrd="0" presId="urn:microsoft.com/office/officeart/2005/8/layout/bProcess2"/>
    <dgm:cxn modelId="{215624D2-0381-2447-B30D-6109300A911B}" type="presParOf" srcId="{3F0D2DCD-33B0-A042-99AD-C609EB15B105}" destId="{34F367C9-9143-7C43-BF7E-57392A46C882}" srcOrd="1" destOrd="0" presId="urn:microsoft.com/office/officeart/2005/8/layout/bProcess2"/>
    <dgm:cxn modelId="{2184F657-D1F6-E546-848F-6D3DF752EF64}" type="presParOf" srcId="{3F0D2DCD-33B0-A042-99AD-C609EB15B105}" destId="{674DFF2A-8A17-7E46-91AA-99AA396F2AA9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0F69C0-DE9F-B54F-85EB-499AB432454A}">
      <dsp:nvSpPr>
        <dsp:cNvPr id="0" name=""/>
        <dsp:cNvSpPr/>
      </dsp:nvSpPr>
      <dsp:spPr>
        <a:xfrm>
          <a:off x="3496905" y="1621"/>
          <a:ext cx="3934018" cy="7088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b="0" i="0" kern="1200"/>
            <a:t>الرافعة هي آلة بسيطة تتكوّن من:</a:t>
          </a:r>
          <a:endParaRPr lang="en-US" sz="2700" kern="1200"/>
        </a:p>
      </dsp:txBody>
      <dsp:txXfrm>
        <a:off x="3531510" y="36226"/>
        <a:ext cx="3864808" cy="639667"/>
      </dsp:txXfrm>
    </dsp:sp>
    <dsp:sp modelId="{191D7E57-6372-1F4B-B095-74C478CFFB0A}">
      <dsp:nvSpPr>
        <dsp:cNvPr id="0" name=""/>
        <dsp:cNvSpPr/>
      </dsp:nvSpPr>
      <dsp:spPr>
        <a:xfrm>
          <a:off x="3496905" y="745942"/>
          <a:ext cx="3934018" cy="70887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b="1" i="0" kern="1200" dirty="0"/>
            <a:t> ساق  صلبة</a:t>
          </a:r>
          <a:r>
            <a:rPr lang="ar-SA" sz="2700" b="0" i="0" kern="1200" dirty="0"/>
            <a:t> </a:t>
          </a:r>
          <a:endParaRPr lang="en-US" sz="2700" kern="1200" dirty="0"/>
        </a:p>
      </dsp:txBody>
      <dsp:txXfrm>
        <a:off x="3531510" y="780547"/>
        <a:ext cx="3864808" cy="639667"/>
      </dsp:txXfrm>
    </dsp:sp>
    <dsp:sp modelId="{67EAE870-9049-1347-BEE4-43537331A38C}">
      <dsp:nvSpPr>
        <dsp:cNvPr id="0" name=""/>
        <dsp:cNvSpPr/>
      </dsp:nvSpPr>
      <dsp:spPr>
        <a:xfrm>
          <a:off x="3496905" y="1490263"/>
          <a:ext cx="3934018" cy="70887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b="1" i="0" kern="1200"/>
            <a:t>نقطة ارتكاز</a:t>
          </a:r>
          <a:r>
            <a:rPr lang="ar-SA" sz="2700" b="0" i="0" kern="1200"/>
            <a:t> (</a:t>
          </a:r>
          <a:r>
            <a:rPr lang="en-CA" sz="2700" b="0" i="0" kern="1200"/>
            <a:t>Fulcrum)</a:t>
          </a:r>
          <a:endParaRPr lang="en-US" sz="2700" kern="1200"/>
        </a:p>
      </dsp:txBody>
      <dsp:txXfrm>
        <a:off x="3531510" y="1524868"/>
        <a:ext cx="3864808" cy="639667"/>
      </dsp:txXfrm>
    </dsp:sp>
    <dsp:sp modelId="{04CA803A-B6AF-5D40-B038-482A21512952}">
      <dsp:nvSpPr>
        <dsp:cNvPr id="0" name=""/>
        <dsp:cNvSpPr/>
      </dsp:nvSpPr>
      <dsp:spPr>
        <a:xfrm>
          <a:off x="3496905" y="2234585"/>
          <a:ext cx="3934018" cy="7088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b="1" i="0" kern="1200"/>
            <a:t>قوة مؤثرة</a:t>
          </a:r>
          <a:r>
            <a:rPr lang="ar-SA" sz="2700" b="0" i="0" kern="1200"/>
            <a:t> (الجهد)</a:t>
          </a:r>
          <a:endParaRPr lang="en-US" sz="2700" kern="1200"/>
        </a:p>
      </dsp:txBody>
      <dsp:txXfrm>
        <a:off x="3531510" y="2269190"/>
        <a:ext cx="3864808" cy="639667"/>
      </dsp:txXfrm>
    </dsp:sp>
    <dsp:sp modelId="{BBA63FE6-95A0-5E44-83F9-D5B5DF58CE44}">
      <dsp:nvSpPr>
        <dsp:cNvPr id="0" name=""/>
        <dsp:cNvSpPr/>
      </dsp:nvSpPr>
      <dsp:spPr>
        <a:xfrm>
          <a:off x="3496905" y="2978906"/>
          <a:ext cx="3934018" cy="70887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700" b="1" i="0" kern="1200"/>
            <a:t>المقاومة</a:t>
          </a:r>
          <a:r>
            <a:rPr lang="ar-SA" sz="2700" b="0" i="0" kern="1200"/>
            <a:t> (الحمل أو الوزن)</a:t>
          </a:r>
          <a:endParaRPr lang="en-US" sz="2700" kern="1200"/>
        </a:p>
      </dsp:txBody>
      <dsp:txXfrm>
        <a:off x="3531510" y="3013511"/>
        <a:ext cx="3864808" cy="6396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32E6F-51DF-3146-8BE2-3B3136769D3D}">
      <dsp:nvSpPr>
        <dsp:cNvPr id="0" name=""/>
        <dsp:cNvSpPr/>
      </dsp:nvSpPr>
      <dsp:spPr>
        <a:xfrm>
          <a:off x="855070" y="1164"/>
          <a:ext cx="3687075" cy="36870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700" kern="1200"/>
            <a:t>يعتمد </a:t>
          </a:r>
          <a:r>
            <a:rPr lang="ar-SA" sz="3700" b="0" i="0" kern="1200"/>
            <a:t> عمل الرافعة على مبدأ </a:t>
          </a:r>
          <a:r>
            <a:rPr lang="ar-SA" sz="3700" b="1" i="0" kern="1200"/>
            <a:t>عزم القوة</a:t>
          </a:r>
          <a:r>
            <a:rPr lang="ar-SA" sz="3700" b="0" i="0" kern="1200"/>
            <a:t>، حيث يتحقق التوازن عندما:</a:t>
          </a:r>
          <a:endParaRPr lang="en-US" sz="3700" kern="1200"/>
        </a:p>
      </dsp:txBody>
      <dsp:txXfrm>
        <a:off x="1395030" y="541124"/>
        <a:ext cx="2607155" cy="2607155"/>
      </dsp:txXfrm>
    </dsp:sp>
    <dsp:sp modelId="{34F367C9-9143-7C43-BF7E-57392A46C882}">
      <dsp:nvSpPr>
        <dsp:cNvPr id="0" name=""/>
        <dsp:cNvSpPr/>
      </dsp:nvSpPr>
      <dsp:spPr>
        <a:xfrm rot="5400000">
          <a:off x="4846329" y="1356165"/>
          <a:ext cx="1290476" cy="977074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4DFF2A-8A17-7E46-91AA-99AA396F2AA9}">
      <dsp:nvSpPr>
        <dsp:cNvPr id="0" name=""/>
        <dsp:cNvSpPr/>
      </dsp:nvSpPr>
      <dsp:spPr>
        <a:xfrm>
          <a:off x="6385683" y="1164"/>
          <a:ext cx="3687075" cy="36870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700" kern="1200"/>
            <a:t>القوة × ذراع القوة = المقاومة × ذراع المقاومة</a:t>
          </a:r>
          <a:endParaRPr lang="en-US" sz="3700" kern="1200"/>
        </a:p>
      </dsp:txBody>
      <dsp:txXfrm>
        <a:off x="6925643" y="541124"/>
        <a:ext cx="2607155" cy="2607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5FE55-8DEB-84B6-6D51-DE7C59EC1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9E137D-97C7-3C93-5FE9-07BD57B3A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DDE73-AE53-1FE6-249D-6F712E90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9BD36-92EA-A67D-1BCD-5024E6F33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BA143-804C-35C4-FCA7-E6673D60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9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B2E2F-7DDC-E2CF-E47D-536687D8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942185-4E34-E4E7-D0B1-C7DB04E53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56651-1627-14DE-21A8-EDF02AA50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09FCF-3EEC-A8DC-3189-4820FD9E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CE004-FFB9-3FE4-4FE8-A626DB60E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4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9EF86B-7662-E37F-4B90-C5736A0B1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FBB4BB-1DED-9006-EF74-E2FA90D86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4EA46-98D4-5976-D8C5-1868E6177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13A40-3355-70F1-B5F5-0E02E4D22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3780D-996D-ADDF-B4CD-960831F97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3E190-3C53-94EE-AEF1-7CC102631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F40EF-1661-111C-6A03-32175DF52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EFD62-F296-1089-596B-5CD1500A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70F46-5320-1150-8E8C-9F71C6D4B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DEFB6-C996-6027-86A6-8449B861B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49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7110D-8C25-5693-FDA0-F8E6BDF5E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DE36F3-FD64-D3C6-9503-5D3B36CC8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49B3C-39F5-208A-04E8-D14C69D30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A50B7-9E01-7824-CB71-B5309805D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014E5-0C6F-6110-EDF1-045A10D9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2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4DBFD-8EDC-0C89-9F21-01C1F83A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0C12D-7276-16ED-C8E6-633879BCD0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4FA70-9EC1-2319-7F6D-8761A26D3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BAFB4-B21F-04C5-2168-A8184973C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6E4D8-E1F7-039E-C687-8E19CE63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191EE-7499-0F17-29B0-7B0DD1A7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3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0C317-4A30-ACC7-4C97-2DA8BE58D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7E059-8674-07DF-CF80-AD8111432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E31DF-4ACD-789A-446D-73F3ABEB4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CE8300-EEC4-8E38-3152-728F93B63A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B8DC90-C58A-FA0C-798D-2FD70452F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C91654-CC84-76E7-AD30-FC2A055EF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25EC63-CD6A-49B4-45ED-2E82DD32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C3BCF1-9EFD-BF42-3684-50F65BB6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09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33600-54A1-8508-843F-DA2FE5F0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7BA535-BCE9-CDD7-6809-8A837785B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05F07E-0F38-1E17-1C92-D7D6F1A29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776250-A3E1-4998-75AC-944215D3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1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162242-5D52-0B7E-C777-E6A27903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97902A-CFA3-3119-8F65-7722F6BF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CC993-4223-9620-8A19-828E6BED3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4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FDA92-9E94-182A-19A8-4FB2CD9C0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CE2D8-52E9-091B-6FA7-F0C732292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C9BD6-EDE5-54E4-CCA6-9000683E3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DB23CB-4833-C7CF-1D33-48ADC7056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63A32-2E69-8EFA-F3C4-9305D58C8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BDFDE-9643-D00F-B7B4-A3327E73B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269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87DCD-5861-A6EE-D621-8BA15F4E7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95EB79-0579-C530-8035-C84E1447A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1E2674-B60F-C2BD-2DCA-57BD5A724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88E7B-0E2C-EFCE-7458-59F6CF236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6A2240-B3B8-6AE4-2A5E-DB9E7CA6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F0742-7107-DEB6-22BA-D97451146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8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1A9A28-0491-C607-CB1E-1062B362E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BD0CB-41B4-22EF-8D4A-BC76F8478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42731-AB0B-372A-ECDB-956D147619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CF3789-E050-AC45-9BA4-5E36EC1DB81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86447-497A-BCA3-19DE-1941C2DD1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3F310-DFED-2858-201E-8E2DD4C02D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B4FF91-E045-F540-88C6-FD0284734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3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1539EA-449A-9ACC-81DA-1623C4A93A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0397" y="2215250"/>
            <a:ext cx="10053763" cy="2230552"/>
          </a:xfrm>
        </p:spPr>
        <p:txBody>
          <a:bodyPr anchor="b">
            <a:normAutofit/>
          </a:bodyPr>
          <a:lstStyle/>
          <a:p>
            <a:pPr algn="l" rtl="1"/>
            <a:r>
              <a:rPr lang="ar-SA" sz="4800" dirty="0"/>
              <a:t> </a:t>
            </a:r>
            <a:br>
              <a:rPr lang="en-US" sz="4800" dirty="0"/>
            </a:br>
            <a:r>
              <a:rPr lang="ar-SA" sz="4800" dirty="0">
                <a:solidFill>
                  <a:srgbClr val="FFFFFF"/>
                </a:solidFill>
              </a:rPr>
              <a:t>اعداد الطالب : أحمد مكان تاسع (</a:t>
            </a:r>
            <a:r>
              <a:rPr lang="ar-SA" sz="4800" dirty="0" err="1">
                <a:solidFill>
                  <a:srgbClr val="FFFFFF"/>
                </a:solidFill>
              </a:rPr>
              <a:t>أ</a:t>
            </a:r>
            <a:r>
              <a:rPr lang="ar-SA" sz="4800" dirty="0">
                <a:solidFill>
                  <a:srgbClr val="FFFFFF"/>
                </a:solidFill>
              </a:rPr>
              <a:t>)        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634A1-A3F0-76CC-327A-6F96E9E7F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ar-SA" b="0" i="0" u="none" strike="noStrike">
                <a:effectLst/>
              </a:rPr>
              <a:t>تُعدّ </a:t>
            </a:r>
            <a:r>
              <a:rPr lang="ar-SA" b="1" i="0" u="none" strike="noStrike">
                <a:effectLst/>
              </a:rPr>
              <a:t>الروافع</a:t>
            </a:r>
            <a:r>
              <a:rPr lang="ar-SA" b="0" i="0" u="none" strike="noStrike">
                <a:effectLst/>
              </a:rPr>
              <a:t> من الآلات البسيطة التي استخدمها الإنسان منذ العصور القديمة لتسهيل أداء الأعمال التي تتطلب قوة كبيرة. وتعمل الروافع على مبدأ </a:t>
            </a:r>
            <a:r>
              <a:rPr lang="ar-SA" b="1" i="0" u="none" strike="noStrike">
                <a:effectLst/>
              </a:rPr>
              <a:t>التوازن بين القوى والعزوم</a:t>
            </a:r>
            <a:r>
              <a:rPr lang="ar-SA" b="0" i="0" u="none" strike="noStrike">
                <a:effectLst/>
              </a:rPr>
              <a:t>، حيث تُمكّن الإنسان من رفع أو تحريك الأجسام الثقيلة باستخدام قوة أقل.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CD074D-5308-D039-7654-B8E1EA9572EA}"/>
              </a:ext>
            </a:extLst>
          </p:cNvPr>
          <p:cNvSpPr txBox="1"/>
          <p:nvPr/>
        </p:nvSpPr>
        <p:spPr>
          <a:xfrm>
            <a:off x="4399825" y="865446"/>
            <a:ext cx="30925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r>
              <a:rPr lang="ar-SA" sz="3600" dirty="0">
                <a:solidFill>
                  <a:schemeClr val="bg1"/>
                </a:solidFill>
              </a:rPr>
              <a:t> </a:t>
            </a:r>
            <a:r>
              <a:rPr lang="ar-SA" sz="4400" dirty="0">
                <a:solidFill>
                  <a:schemeClr val="bg1"/>
                </a:solidFill>
              </a:rPr>
              <a:t>مشروع الروافع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3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0E93E05-4699-28BD-23F5-93633DFB56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0770" y="457200"/>
            <a:ext cx="7270459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82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C5910A-D210-EC13-C102-260A633A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pPr defTabSz="914400" rtl="1" eaLnBrk="1" latinLnBrk="0" hangingPunct="1">
              <a:spcBef>
                <a:spcPct val="0"/>
              </a:spcBef>
              <a:buNone/>
            </a:pPr>
            <a:r>
              <a:rPr lang="ar-SA" sz="4000">
                <a:solidFill>
                  <a:srgbClr val="FFFFFF"/>
                </a:solidFill>
              </a:rPr>
              <a:t>مكونات الرافعة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FDD191-1FDA-1944-BFDA-1C7F0E4F94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71051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995DB72-6E5D-ED80-395C-1924E8194540}"/>
              </a:ext>
            </a:extLst>
          </p:cNvPr>
          <p:cNvSpPr txBox="1"/>
          <p:nvPr/>
        </p:nvSpPr>
        <p:spPr>
          <a:xfrm>
            <a:off x="5193695" y="251762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410221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B5490B-BF2B-A4C0-E1D0-E9046666F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3DB0D7-CDD7-B81B-2013-6AF0E6ED52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038838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799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285ECA-6479-BBEA-2C57-FD3FE1BB6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AB42F-454C-E4AB-BCDF-E806ECE0B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ar-SA" sz="2000" b="1" i="0" u="none" strike="noStrike" dirty="0">
                <a:effectLst/>
              </a:rPr>
              <a:t>أنواع الروافع</a:t>
            </a:r>
          </a:p>
          <a:p>
            <a:r>
              <a:rPr lang="ar-SA" sz="2000" b="0" i="0" u="none" strike="noStrike" dirty="0">
                <a:effectLst/>
              </a:rPr>
              <a:t>تنقسم الروافع إلى </a:t>
            </a:r>
            <a:r>
              <a:rPr lang="ar-SA" sz="2000" b="1" i="0" u="none" strike="noStrike" dirty="0">
                <a:effectLst/>
              </a:rPr>
              <a:t>ثلاثة أنواع رئيسية</a:t>
            </a:r>
            <a:r>
              <a:rPr lang="ar-SA" sz="2000" b="0" i="0" u="none" strike="noStrike" dirty="0">
                <a:effectLst/>
              </a:rPr>
              <a:t> حسب موقع كل من نقطة الارتكاز، والقوة المؤثرة، والمقاومة:</a:t>
            </a:r>
          </a:p>
          <a:p>
            <a:r>
              <a:rPr lang="ar-SA" sz="2000" b="1" i="0" u="none" strike="noStrike" dirty="0">
                <a:effectLst/>
              </a:rPr>
              <a:t>1</a:t>
            </a:r>
            <a:r>
              <a:rPr lang="ar-SA" sz="2000" b="1" i="0" u="none" strike="noStrike" dirty="0">
                <a:solidFill>
                  <a:srgbClr val="C00000"/>
                </a:solidFill>
                <a:effectLst/>
              </a:rPr>
              <a:t>. رافعة من النوع الأول</a:t>
            </a:r>
          </a:p>
          <a:p>
            <a:r>
              <a:rPr lang="ar-SA" sz="2000" b="0" i="0" u="none" strike="noStrike" dirty="0">
                <a:effectLst/>
              </a:rPr>
              <a:t>في هذا النوع تكون </a:t>
            </a:r>
            <a:r>
              <a:rPr lang="ar-SA" sz="2000" b="1" i="0" u="none" strike="noStrike" dirty="0">
                <a:effectLst/>
              </a:rPr>
              <a:t>نقطة الارتكاز بين القوة والمقاومة</a:t>
            </a:r>
            <a:r>
              <a:rPr lang="ar-SA" sz="2000" b="0" i="0" u="none" strike="noStrike" dirty="0">
                <a:effectLst/>
              </a:rPr>
              <a:t>.</a:t>
            </a:r>
          </a:p>
          <a:p>
            <a:r>
              <a:rPr lang="ar-SA" sz="2000" b="1" i="0" u="none" strike="noStrike" dirty="0">
                <a:effectLst/>
              </a:rPr>
              <a:t>أمثلة:</a:t>
            </a:r>
            <a:endParaRPr lang="ar-SA" sz="2000" b="0" i="0" u="none" strike="noStrik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2000" b="0" i="0" u="none" strike="noStrike" dirty="0">
                <a:effectLst/>
              </a:rPr>
              <a:t>المقص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2000" b="0" i="0" u="none" strike="noStrike" dirty="0">
                <a:effectLst/>
              </a:rPr>
              <a:t>الأرجوحة (الميزان)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2000" b="0" i="0" u="none" strike="noStrike" dirty="0">
                <a:effectLst/>
              </a:rPr>
              <a:t>العتلة المستخدمة لفتح الأبواب أو رفع الأحجار</a:t>
            </a:r>
          </a:p>
          <a:p>
            <a:r>
              <a:rPr lang="ar-SA" sz="2000" b="1" i="0" u="none" strike="noStrike" dirty="0">
                <a:effectLst/>
              </a:rPr>
              <a:t>مميزاتها:</a:t>
            </a:r>
            <a:br>
              <a:rPr lang="ar-SA" sz="2000" b="0" i="0" u="none" strike="noStrike" dirty="0">
                <a:effectLst/>
              </a:rPr>
            </a:br>
            <a:r>
              <a:rPr lang="ar-SA" sz="2000" b="0" i="0" u="none" strike="noStrike" dirty="0">
                <a:effectLst/>
              </a:rPr>
              <a:t>تغيّر اتجاه القوة وقد تقلل مقدار القوة المطلوبة.</a:t>
            </a:r>
          </a:p>
          <a:p>
            <a:pPr marL="228600" indent="-228600" defTabSz="914400" rtl="1" eaLnBrk="1" latinLnBrk="0" hangingPunct="1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8508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C13B0-0CCD-36E3-4EE7-05F33DC91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85A8C-13C0-2943-455D-DD7A45432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ar-SA" b="1" i="0" u="none" strike="noStrike" dirty="0">
                <a:solidFill>
                  <a:srgbClr val="C00000"/>
                </a:solidFill>
                <a:effectLst/>
              </a:rPr>
              <a:t>. رافعة من النوع الثاني</a:t>
            </a:r>
          </a:p>
          <a:p>
            <a:pPr algn="l"/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في هذا النوع تكون </a:t>
            </a:r>
            <a:r>
              <a:rPr lang="ar-SA" b="1" i="0" u="none" strike="noStrike" dirty="0">
                <a:solidFill>
                  <a:srgbClr val="000000"/>
                </a:solidFill>
                <a:effectLst/>
              </a:rPr>
              <a:t>المقاومة بين نقطة الارتكاز والقوة المؤثرة</a:t>
            </a: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ar-SA" b="1" i="0" u="none" strike="noStrike" dirty="0">
                <a:solidFill>
                  <a:srgbClr val="000000"/>
                </a:solidFill>
                <a:effectLst/>
              </a:rPr>
              <a:t>أمثلة:</a:t>
            </a:r>
            <a:endParaRPr lang="ar-SA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عربة اليد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فتاحة زجاجات المشروبات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كسارة الجوز</a:t>
            </a:r>
          </a:p>
          <a:p>
            <a:pPr algn="l"/>
            <a:r>
              <a:rPr lang="ar-SA" b="1" i="0" u="none" strike="noStrike" dirty="0">
                <a:solidFill>
                  <a:srgbClr val="000000"/>
                </a:solidFill>
                <a:effectLst/>
              </a:rPr>
              <a:t>مميزاتها:</a:t>
            </a:r>
            <a:br>
              <a:rPr lang="ar-SA" b="0" i="0" u="none" strike="noStrike" dirty="0">
                <a:solidFill>
                  <a:srgbClr val="000000"/>
                </a:solidFill>
                <a:effectLst/>
              </a:rPr>
            </a:b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تُقلل مقدار القوة اللازمة بشكل كبير.</a:t>
            </a:r>
          </a:p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881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7C4C3-5783-381A-80D7-AAD8C02A4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9733E-A7BC-1730-3639-592B3C570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AD638E-90BB-097C-D2B3-65194CB8C12A}"/>
              </a:ext>
            </a:extLst>
          </p:cNvPr>
          <p:cNvSpPr txBox="1"/>
          <p:nvPr/>
        </p:nvSpPr>
        <p:spPr>
          <a:xfrm>
            <a:off x="1042988" y="2274837"/>
            <a:ext cx="810815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2800" b="1" i="0" u="none" strike="noStrike" dirty="0">
                <a:solidFill>
                  <a:srgbClr val="000000"/>
                </a:solidFill>
                <a:effectLst/>
              </a:rPr>
              <a:t>3</a:t>
            </a:r>
            <a:r>
              <a:rPr lang="ar-SA" sz="2800" b="1" i="0" u="none" strike="noStrike" dirty="0">
                <a:solidFill>
                  <a:srgbClr val="C00000"/>
                </a:solidFill>
                <a:effectLst/>
              </a:rPr>
              <a:t>. رافعة من النوع الثالث</a:t>
            </a:r>
          </a:p>
          <a:p>
            <a:pPr algn="l"/>
            <a:r>
              <a:rPr lang="ar-SA" sz="2800" b="0" i="0" u="none" strike="noStrike" dirty="0">
                <a:solidFill>
                  <a:srgbClr val="000000"/>
                </a:solidFill>
                <a:effectLst/>
              </a:rPr>
              <a:t>في هذا النوع تكون </a:t>
            </a:r>
            <a:r>
              <a:rPr lang="ar-SA" sz="2800" b="1" i="0" u="none" strike="noStrike" dirty="0">
                <a:solidFill>
                  <a:srgbClr val="000000"/>
                </a:solidFill>
                <a:effectLst/>
              </a:rPr>
              <a:t>القوة المؤثرة بين نقطة الارتكاز والمقاومة</a:t>
            </a:r>
            <a:r>
              <a:rPr lang="ar-SA" sz="28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ar-SA" sz="2800" b="1" i="0" u="none" strike="noStrike" dirty="0">
                <a:solidFill>
                  <a:srgbClr val="000000"/>
                </a:solidFill>
                <a:effectLst/>
              </a:rPr>
              <a:t>أمثلة:</a:t>
            </a:r>
            <a:endParaRPr lang="ar-SA" sz="28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ar-SA" sz="2800" b="0" i="0" u="none" strike="noStrike" dirty="0">
                <a:solidFill>
                  <a:srgbClr val="000000"/>
                </a:solidFill>
                <a:effectLst/>
              </a:rPr>
              <a:t>الملقط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sz="2800" b="0" i="0" u="none" strike="noStrike" dirty="0">
                <a:solidFill>
                  <a:srgbClr val="000000"/>
                </a:solidFill>
                <a:effectLst/>
              </a:rPr>
              <a:t>مضرب البيسبول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sz="2800" b="0" i="0" u="none" strike="noStrike" dirty="0">
                <a:solidFill>
                  <a:srgbClr val="000000"/>
                </a:solidFill>
                <a:effectLst/>
              </a:rPr>
              <a:t>ذراع الإنسان</a:t>
            </a:r>
          </a:p>
          <a:p>
            <a:pPr algn="l"/>
            <a:r>
              <a:rPr lang="ar-SA" sz="2800" b="1" i="0" u="none" strike="noStrike" dirty="0">
                <a:solidFill>
                  <a:srgbClr val="000000"/>
                </a:solidFill>
                <a:effectLst/>
              </a:rPr>
              <a:t>مميزاتها:</a:t>
            </a:r>
            <a:br>
              <a:rPr lang="ar-SA" sz="2800" b="0" i="0" u="none" strike="noStrike" dirty="0">
                <a:solidFill>
                  <a:srgbClr val="000000"/>
                </a:solidFill>
                <a:effectLst/>
              </a:rPr>
            </a:br>
            <a:r>
              <a:rPr lang="ar-SA" sz="2800" b="0" i="0" u="none" strike="noStrike" dirty="0">
                <a:solidFill>
                  <a:srgbClr val="000000"/>
                </a:solidFill>
                <a:effectLst/>
              </a:rPr>
              <a:t>تزيد من سرعة الحركة والمسافة المقطوعة، لكنها لا تقلل القوة المطلوبة.</a:t>
            </a:r>
          </a:p>
        </p:txBody>
      </p:sp>
    </p:spTree>
    <p:extLst>
      <p:ext uri="{BB962C8B-B14F-4D97-AF65-F5344CB8AC3E}">
        <p14:creationId xmlns:p14="http://schemas.microsoft.com/office/powerpoint/2010/main" val="486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3C99F-A94A-7CB6-EF80-02C2A9D29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FFA02-E443-66E9-4CF6-30E938846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ar-SA" b="1" i="0" u="none" strike="noStrike" dirty="0">
                <a:solidFill>
                  <a:srgbClr val="000000"/>
                </a:solidFill>
                <a:effectLst/>
              </a:rPr>
              <a:t>أهمية الروافع في حياتنا اليومية</a:t>
            </a:r>
          </a:p>
          <a:p>
            <a:pPr algn="l"/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تلعب الروافع دورًا مهمًا في حياتنا اليومية، ومن استخداماتها: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رفع الأجسام الثقيلة بسهولة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فتح الأبواب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استخدام الأدوات اليدوية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ar-SA" b="0" i="0" u="none" strike="noStrike" dirty="0">
                <a:solidFill>
                  <a:srgbClr val="000000"/>
                </a:solidFill>
                <a:effectLst/>
              </a:rPr>
              <a:t>تسهيل أعمال البناء والصناعة</a:t>
            </a:r>
          </a:p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B38409-2652-86F1-08BA-C5CEF534B731}"/>
              </a:ext>
            </a:extLst>
          </p:cNvPr>
          <p:cNvSpPr txBox="1"/>
          <p:nvPr/>
        </p:nvSpPr>
        <p:spPr>
          <a:xfrm>
            <a:off x="-1084843" y="252888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28</TotalTime>
  <Words>271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اعداد الطالب : أحمد مكان تاسع (أ)        </vt:lpstr>
      <vt:lpstr>PowerPoint Presentation</vt:lpstr>
      <vt:lpstr>مكونات الرافعة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makan1983@outlook.com</dc:creator>
  <cp:lastModifiedBy>Ahamad Makan</cp:lastModifiedBy>
  <cp:revision>6</cp:revision>
  <dcterms:created xsi:type="dcterms:W3CDTF">2025-11-24T05:54:36Z</dcterms:created>
  <dcterms:modified xsi:type="dcterms:W3CDTF">2025-11-29T17:10:41Z</dcterms:modified>
</cp:coreProperties>
</file>