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sldIdLst>
    <p:sldId id="256" r:id="rId2"/>
    <p:sldId id="257" r:id="rId3"/>
    <p:sldId id="258" r:id="rId4"/>
    <p:sldId id="263" r:id="rId5"/>
    <p:sldId id="266" r:id="rId6"/>
    <p:sldId id="269" r:id="rId7"/>
    <p:sldId id="267" r:id="rId8"/>
    <p:sldId id="268" r:id="rId9"/>
    <p:sldId id="260" r:id="rId10"/>
    <p:sldId id="261" r:id="rId11"/>
    <p:sldId id="27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34E3B95-329F-451C-ACF8-DB569402723D}">
          <p14:sldIdLst>
            <p14:sldId id="256"/>
          </p14:sldIdLst>
        </p14:section>
        <p14:section name="Untitled Section" id="{3B8B6C88-8FCC-49FE-A827-A62A6D0E00D4}">
          <p14:sldIdLst>
            <p14:sldId id="257"/>
            <p14:sldId id="258"/>
            <p14:sldId id="263"/>
            <p14:sldId id="266"/>
            <p14:sldId id="269"/>
            <p14:sldId id="267"/>
            <p14:sldId id="268"/>
            <p14:sldId id="260"/>
            <p14:sldId id="261"/>
            <p14:sldId id="27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33" d="100"/>
          <a:sy n="33" d="100"/>
        </p:scale>
        <p:origin x="2154" y="9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DDF6808-53CE-4B0F-8C6F-F439204C8B87}"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712518-17C4-48E1-9F5B-71731618AD50}" type="slidenum">
              <a:rPr lang="en-US" smtClean="0"/>
              <a:t>‹#›</a:t>
            </a:fld>
            <a:endParaRPr lang="en-US"/>
          </a:p>
        </p:txBody>
      </p:sp>
    </p:spTree>
    <p:extLst>
      <p:ext uri="{BB962C8B-B14F-4D97-AF65-F5344CB8AC3E}">
        <p14:creationId xmlns:p14="http://schemas.microsoft.com/office/powerpoint/2010/main" val="59857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DF6808-53CE-4B0F-8C6F-F439204C8B87}"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712518-17C4-48E1-9F5B-71731618AD50}" type="slidenum">
              <a:rPr lang="en-US" smtClean="0"/>
              <a:t>‹#›</a:t>
            </a:fld>
            <a:endParaRPr lang="en-US"/>
          </a:p>
        </p:txBody>
      </p:sp>
    </p:spTree>
    <p:extLst>
      <p:ext uri="{BB962C8B-B14F-4D97-AF65-F5344CB8AC3E}">
        <p14:creationId xmlns:p14="http://schemas.microsoft.com/office/powerpoint/2010/main" val="4251317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DF6808-53CE-4B0F-8C6F-F439204C8B87}"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712518-17C4-48E1-9F5B-71731618AD50}" type="slidenum">
              <a:rPr lang="en-US" smtClean="0"/>
              <a:t>‹#›</a:t>
            </a:fld>
            <a:endParaRPr lang="en-US"/>
          </a:p>
        </p:txBody>
      </p:sp>
    </p:spTree>
    <p:extLst>
      <p:ext uri="{BB962C8B-B14F-4D97-AF65-F5344CB8AC3E}">
        <p14:creationId xmlns:p14="http://schemas.microsoft.com/office/powerpoint/2010/main" val="34780962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DF6808-53CE-4B0F-8C6F-F439204C8B87}"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712518-17C4-48E1-9F5B-71731618AD50}" type="slidenum">
              <a:rPr lang="en-US" smtClean="0"/>
              <a:t>‹#›</a:t>
            </a:fld>
            <a:endParaRPr lang="en-US"/>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5361302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DF6808-53CE-4B0F-8C6F-F439204C8B87}"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712518-17C4-48E1-9F5B-71731618AD50}" type="slidenum">
              <a:rPr lang="en-US" smtClean="0"/>
              <a:t>‹#›</a:t>
            </a:fld>
            <a:endParaRPr lang="en-US"/>
          </a:p>
        </p:txBody>
      </p:sp>
    </p:spTree>
    <p:extLst>
      <p:ext uri="{BB962C8B-B14F-4D97-AF65-F5344CB8AC3E}">
        <p14:creationId xmlns:p14="http://schemas.microsoft.com/office/powerpoint/2010/main" val="27181333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DDF6808-53CE-4B0F-8C6F-F439204C8B87}" type="datetimeFigureOut">
              <a:rPr lang="en-US" smtClean="0"/>
              <a:t>11/29/2025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712518-17C4-48E1-9F5B-71731618AD50}" type="slidenum">
              <a:rPr lang="en-US" smtClean="0"/>
              <a:t>‹#›</a:t>
            </a:fld>
            <a:endParaRPr lang="en-US"/>
          </a:p>
        </p:txBody>
      </p:sp>
    </p:spTree>
    <p:extLst>
      <p:ext uri="{BB962C8B-B14F-4D97-AF65-F5344CB8AC3E}">
        <p14:creationId xmlns:p14="http://schemas.microsoft.com/office/powerpoint/2010/main" val="1930155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DDF6808-53CE-4B0F-8C6F-F439204C8B87}" type="datetimeFigureOut">
              <a:rPr lang="en-US" smtClean="0"/>
              <a:t>11/29/2025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712518-17C4-48E1-9F5B-71731618AD50}" type="slidenum">
              <a:rPr lang="en-US" smtClean="0"/>
              <a:t>‹#›</a:t>
            </a:fld>
            <a:endParaRPr lang="en-US"/>
          </a:p>
        </p:txBody>
      </p:sp>
    </p:spTree>
    <p:extLst>
      <p:ext uri="{BB962C8B-B14F-4D97-AF65-F5344CB8AC3E}">
        <p14:creationId xmlns:p14="http://schemas.microsoft.com/office/powerpoint/2010/main" val="27956751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DDF6808-53CE-4B0F-8C6F-F439204C8B87}"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712518-17C4-48E1-9F5B-71731618AD50}" type="slidenum">
              <a:rPr lang="en-US" smtClean="0"/>
              <a:t>‹#›</a:t>
            </a:fld>
            <a:endParaRPr lang="en-US"/>
          </a:p>
        </p:txBody>
      </p:sp>
    </p:spTree>
    <p:extLst>
      <p:ext uri="{BB962C8B-B14F-4D97-AF65-F5344CB8AC3E}">
        <p14:creationId xmlns:p14="http://schemas.microsoft.com/office/powerpoint/2010/main" val="27207850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DDF6808-53CE-4B0F-8C6F-F439204C8B87}"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712518-17C4-48E1-9F5B-71731618AD50}" type="slidenum">
              <a:rPr lang="en-US" smtClean="0"/>
              <a:t>‹#›</a:t>
            </a:fld>
            <a:endParaRPr lang="en-US"/>
          </a:p>
        </p:txBody>
      </p:sp>
    </p:spTree>
    <p:extLst>
      <p:ext uri="{BB962C8B-B14F-4D97-AF65-F5344CB8AC3E}">
        <p14:creationId xmlns:p14="http://schemas.microsoft.com/office/powerpoint/2010/main" val="145522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DDF6808-53CE-4B0F-8C6F-F439204C8B87}"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712518-17C4-48E1-9F5B-71731618AD50}" type="slidenum">
              <a:rPr lang="en-US" smtClean="0"/>
              <a:t>‹#›</a:t>
            </a:fld>
            <a:endParaRPr lang="en-US"/>
          </a:p>
        </p:txBody>
      </p:sp>
    </p:spTree>
    <p:extLst>
      <p:ext uri="{BB962C8B-B14F-4D97-AF65-F5344CB8AC3E}">
        <p14:creationId xmlns:p14="http://schemas.microsoft.com/office/powerpoint/2010/main" val="764333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DF6808-53CE-4B0F-8C6F-F439204C8B87}"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712518-17C4-48E1-9F5B-71731618AD50}" type="slidenum">
              <a:rPr lang="en-US" smtClean="0"/>
              <a:t>‹#›</a:t>
            </a:fld>
            <a:endParaRPr lang="en-US"/>
          </a:p>
        </p:txBody>
      </p:sp>
    </p:spTree>
    <p:extLst>
      <p:ext uri="{BB962C8B-B14F-4D97-AF65-F5344CB8AC3E}">
        <p14:creationId xmlns:p14="http://schemas.microsoft.com/office/powerpoint/2010/main" val="1958279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DDF6808-53CE-4B0F-8C6F-F439204C8B87}"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712518-17C4-48E1-9F5B-71731618AD50}" type="slidenum">
              <a:rPr lang="en-US" smtClean="0"/>
              <a:t>‹#›</a:t>
            </a:fld>
            <a:endParaRPr lang="en-US"/>
          </a:p>
        </p:txBody>
      </p:sp>
    </p:spTree>
    <p:extLst>
      <p:ext uri="{BB962C8B-B14F-4D97-AF65-F5344CB8AC3E}">
        <p14:creationId xmlns:p14="http://schemas.microsoft.com/office/powerpoint/2010/main" val="2290311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DDF6808-53CE-4B0F-8C6F-F439204C8B87}" type="datetimeFigureOut">
              <a:rPr lang="en-US" smtClean="0"/>
              <a:t>11/29/2025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712518-17C4-48E1-9F5B-71731618AD50}" type="slidenum">
              <a:rPr lang="en-US" smtClean="0"/>
              <a:t>‹#›</a:t>
            </a:fld>
            <a:endParaRPr lang="en-US"/>
          </a:p>
        </p:txBody>
      </p:sp>
    </p:spTree>
    <p:extLst>
      <p:ext uri="{BB962C8B-B14F-4D97-AF65-F5344CB8AC3E}">
        <p14:creationId xmlns:p14="http://schemas.microsoft.com/office/powerpoint/2010/main" val="1623150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DDF6808-53CE-4B0F-8C6F-F439204C8B87}" type="datetimeFigureOut">
              <a:rPr lang="en-US" smtClean="0"/>
              <a:t>11/29/2025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52712518-17C4-48E1-9F5B-71731618AD50}" type="slidenum">
              <a:rPr lang="en-US" smtClean="0"/>
              <a:t>‹#›</a:t>
            </a:fld>
            <a:endParaRPr lang="en-US"/>
          </a:p>
        </p:txBody>
      </p:sp>
    </p:spTree>
    <p:extLst>
      <p:ext uri="{BB962C8B-B14F-4D97-AF65-F5344CB8AC3E}">
        <p14:creationId xmlns:p14="http://schemas.microsoft.com/office/powerpoint/2010/main" val="3463017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DDF6808-53CE-4B0F-8C6F-F439204C8B87}" type="datetimeFigureOut">
              <a:rPr lang="en-US" smtClean="0"/>
              <a:t>11/29/2025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52712518-17C4-48E1-9F5B-71731618AD50}" type="slidenum">
              <a:rPr lang="en-US" smtClean="0"/>
              <a:t>‹#›</a:t>
            </a:fld>
            <a:endParaRPr lang="en-US"/>
          </a:p>
        </p:txBody>
      </p:sp>
    </p:spTree>
    <p:extLst>
      <p:ext uri="{BB962C8B-B14F-4D97-AF65-F5344CB8AC3E}">
        <p14:creationId xmlns:p14="http://schemas.microsoft.com/office/powerpoint/2010/main" val="3972054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DDF6808-53CE-4B0F-8C6F-F439204C8B87}" type="datetimeFigureOut">
              <a:rPr lang="en-US" smtClean="0"/>
              <a:t>11/29/2025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52712518-17C4-48E1-9F5B-71731618AD50}" type="slidenum">
              <a:rPr lang="en-US" smtClean="0"/>
              <a:t>‹#›</a:t>
            </a:fld>
            <a:endParaRPr lang="en-US"/>
          </a:p>
        </p:txBody>
      </p:sp>
    </p:spTree>
    <p:extLst>
      <p:ext uri="{BB962C8B-B14F-4D97-AF65-F5344CB8AC3E}">
        <p14:creationId xmlns:p14="http://schemas.microsoft.com/office/powerpoint/2010/main" val="1905958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DF6808-53CE-4B0F-8C6F-F439204C8B87}"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712518-17C4-48E1-9F5B-71731618AD50}" type="slidenum">
              <a:rPr lang="en-US" smtClean="0"/>
              <a:t>‹#›</a:t>
            </a:fld>
            <a:endParaRPr lang="en-US"/>
          </a:p>
        </p:txBody>
      </p:sp>
    </p:spTree>
    <p:extLst>
      <p:ext uri="{BB962C8B-B14F-4D97-AF65-F5344CB8AC3E}">
        <p14:creationId xmlns:p14="http://schemas.microsoft.com/office/powerpoint/2010/main" val="4244083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DDF6808-53CE-4B0F-8C6F-F439204C8B87}" type="datetimeFigureOut">
              <a:rPr lang="en-US" smtClean="0"/>
              <a:t>11/29/2025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2712518-17C4-48E1-9F5B-71731618AD50}" type="slidenum">
              <a:rPr lang="en-US" smtClean="0"/>
              <a:t>‹#›</a:t>
            </a:fld>
            <a:endParaRPr lang="en-US"/>
          </a:p>
        </p:txBody>
      </p:sp>
    </p:spTree>
    <p:extLst>
      <p:ext uri="{BB962C8B-B14F-4D97-AF65-F5344CB8AC3E}">
        <p14:creationId xmlns:p14="http://schemas.microsoft.com/office/powerpoint/2010/main" val="621954970"/>
      </p:ext>
    </p:extLst>
  </p:cSld>
  <p:clrMap bg1="dk1" tx1="lt1" bg2="dk2" tx2="lt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 id="2147483724"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dirty="0" smtClean="0"/>
              <a:t>الرافعه</a:t>
            </a:r>
            <a:endParaRPr lang="en-US" dirty="0"/>
          </a:p>
        </p:txBody>
      </p:sp>
      <p:sp>
        <p:nvSpPr>
          <p:cNvPr id="3" name="Subtitle 2"/>
          <p:cNvSpPr>
            <a:spLocks noGrp="1"/>
          </p:cNvSpPr>
          <p:nvPr>
            <p:ph type="subTitle" idx="1"/>
          </p:nvPr>
        </p:nvSpPr>
        <p:spPr/>
        <p:txBody>
          <a:bodyPr/>
          <a:lstStyle/>
          <a:p>
            <a:r>
              <a:rPr lang="ar-SA" dirty="0" smtClean="0"/>
              <a:t>الطالب : عبدالحليم السعايده</a:t>
            </a:r>
          </a:p>
          <a:p>
            <a:r>
              <a:rPr lang="ar-SA" dirty="0" smtClean="0"/>
              <a:t>التاسع ب</a:t>
            </a:r>
            <a:endParaRPr lang="en-US" dirty="0"/>
          </a:p>
        </p:txBody>
      </p:sp>
    </p:spTree>
    <p:extLst>
      <p:ext uri="{BB962C8B-B14F-4D97-AF65-F5344CB8AC3E}">
        <p14:creationId xmlns:p14="http://schemas.microsoft.com/office/powerpoint/2010/main" val="24296801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8702" y="1132041"/>
            <a:ext cx="10515600" cy="1325563"/>
          </a:xfrm>
        </p:spPr>
        <p:txBody>
          <a:bodyPr>
            <a:normAutofit fontScale="90000"/>
          </a:bodyPr>
          <a:lstStyle/>
          <a:p>
            <a:pPr algn="ctr"/>
            <a:r>
              <a:rPr lang="ar-SA" sz="3600" dirty="0" smtClean="0"/>
              <a:t>يتطلب رفع جسم ما باليد تطبيق قوة على هذا الجسم مباشرة. حيث يجب على القوة العضلية أن تتجة نحو الأعلى وشدتها (تقاس بالنيوتن) أكبر من شدة وزن الجسم. غير أن هذا ليس ممكنا إلا بالنسبة للأجسام الخفيفه</a:t>
            </a:r>
            <a:r>
              <a:rPr lang="ar-SA" dirty="0" smtClean="0"/>
              <a:t/>
            </a:r>
            <a:br>
              <a:rPr lang="ar-SA" dirty="0" smtClean="0"/>
            </a:br>
            <a:endParaRPr lang="en-US" dirty="0"/>
          </a:p>
        </p:txBody>
      </p:sp>
      <p:pic>
        <p:nvPicPr>
          <p:cNvPr id="2050" name="Picture 2" descr="https://academy.jumpmena.com/wp-content/uploads/2021/03/image-440.png"/>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475549" y="2979174"/>
            <a:ext cx="4872037" cy="29452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56149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41409"/>
            <a:ext cx="10515600" cy="1325563"/>
          </a:xfrm>
        </p:spPr>
        <p:txBody>
          <a:bodyPr/>
          <a:lstStyle/>
          <a:p>
            <a:pPr algn="ctr"/>
            <a:r>
              <a:rPr lang="ar-SA" sz="9600" smtClean="0"/>
              <a:t>وشكرا</a:t>
            </a:r>
            <a:endParaRPr lang="en-US" sz="9600" dirty="0"/>
          </a:p>
        </p:txBody>
      </p:sp>
      <p:sp>
        <p:nvSpPr>
          <p:cNvPr id="3" name="Content Placeholder 2"/>
          <p:cNvSpPr>
            <a:spLocks noGrp="1"/>
          </p:cNvSpPr>
          <p:nvPr>
            <p:ph idx="1"/>
          </p:nvPr>
        </p:nvSpPr>
        <p:spPr>
          <a:xfrm>
            <a:off x="0" y="5061589"/>
            <a:ext cx="8946541" cy="4195481"/>
          </a:xfrm>
        </p:spPr>
        <p:txBody>
          <a:bodyPr/>
          <a:lstStyle/>
          <a:p>
            <a:endParaRPr lang="en-US" dirty="0"/>
          </a:p>
        </p:txBody>
      </p:sp>
    </p:spTree>
    <p:extLst>
      <p:ext uri="{BB962C8B-B14F-4D97-AF65-F5344CB8AC3E}">
        <p14:creationId xmlns:p14="http://schemas.microsoft.com/office/powerpoint/2010/main" val="19122978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4757" y="511712"/>
            <a:ext cx="9404723" cy="1400530"/>
          </a:xfrm>
        </p:spPr>
        <p:txBody>
          <a:bodyPr/>
          <a:lstStyle/>
          <a:p>
            <a:pPr algn="ctr"/>
            <a:r>
              <a:rPr lang="ar-SA" dirty="0" smtClean="0"/>
              <a:t>التعريف	</a:t>
            </a:r>
            <a:endParaRPr lang="en-US" dirty="0"/>
          </a:p>
        </p:txBody>
      </p:sp>
      <p:sp>
        <p:nvSpPr>
          <p:cNvPr id="3" name="Content Placeholder 2"/>
          <p:cNvSpPr>
            <a:spLocks noGrp="1"/>
          </p:cNvSpPr>
          <p:nvPr>
            <p:ph idx="1"/>
          </p:nvPr>
        </p:nvSpPr>
        <p:spPr>
          <a:xfrm>
            <a:off x="1604757" y="2229899"/>
            <a:ext cx="8946541" cy="4195481"/>
          </a:xfrm>
        </p:spPr>
        <p:txBody>
          <a:bodyPr>
            <a:normAutofit/>
          </a:bodyPr>
          <a:lstStyle/>
          <a:p>
            <a:pPr algn="ctr"/>
            <a:r>
              <a:rPr lang="ar-SA" sz="3200" dirty="0" smtClean="0"/>
              <a:t>الرافعه من أقدم الالات البسيطه لها عدة  أشكال وابسط اشكالها ساق صلبه قابل للدوران خول نقطه مثل العتله المستخدمه في رفع الصخور وازالة المسامير.</a:t>
            </a:r>
            <a:endParaRPr lang="en-US" sz="3200" dirty="0"/>
          </a:p>
        </p:txBody>
      </p:sp>
    </p:spTree>
    <p:extLst>
      <p:ext uri="{BB962C8B-B14F-4D97-AF65-F5344CB8AC3E}">
        <p14:creationId xmlns:p14="http://schemas.microsoft.com/office/powerpoint/2010/main" val="42774793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985684" y="1801914"/>
            <a:ext cx="10515600" cy="5056086"/>
          </a:xfrm>
        </p:spPr>
        <p:txBody>
          <a:bodyPr>
            <a:normAutofit/>
          </a:bodyPr>
          <a:lstStyle/>
          <a:p>
            <a:pPr algn="r"/>
            <a:r>
              <a:rPr lang="ar-SA" sz="3600" dirty="0" smtClean="0"/>
              <a:t>الرافعة </a:t>
            </a:r>
            <a:r>
              <a:rPr lang="ar-SA" sz="3600" dirty="0"/>
              <a:t>آلة بسيطة، من شأنها تغيير شدة واتجاه القوة التي يجب تطبيقها لتحريك جسم ما. فهي تمكن من تخفيض الجهد المطلوب لرفع هذا الجسم.</a:t>
            </a:r>
          </a:p>
          <a:p>
            <a:pPr algn="r"/>
            <a:r>
              <a:rPr lang="ar-SA" sz="3600" dirty="0" smtClean="0"/>
              <a:t/>
            </a:r>
            <a:br>
              <a:rPr lang="ar-SA" sz="3600" dirty="0" smtClean="0"/>
            </a:br>
            <a:r>
              <a:rPr lang="ar-SA" sz="3600" dirty="0" smtClean="0"/>
              <a:t>من الامثله عليها العتلات</a:t>
            </a:r>
            <a:endParaRPr lang="en-US" sz="3600" dirty="0"/>
          </a:p>
        </p:txBody>
      </p:sp>
    </p:spTree>
    <p:extLst>
      <p:ext uri="{BB962C8B-B14F-4D97-AF65-F5344CB8AC3E}">
        <p14:creationId xmlns:p14="http://schemas.microsoft.com/office/powerpoint/2010/main" val="10479263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dirty="0" smtClean="0"/>
              <a:t>مم تتكون العتله</a:t>
            </a:r>
            <a:endParaRPr lang="en-US" dirty="0"/>
          </a:p>
        </p:txBody>
      </p:sp>
      <p:sp>
        <p:nvSpPr>
          <p:cNvPr id="3" name="Content Placeholder 2"/>
          <p:cNvSpPr>
            <a:spLocks noGrp="1"/>
          </p:cNvSpPr>
          <p:nvPr>
            <p:ph idx="1"/>
          </p:nvPr>
        </p:nvSpPr>
        <p:spPr>
          <a:xfrm>
            <a:off x="1103312" y="2052918"/>
            <a:ext cx="10164456" cy="4195481"/>
          </a:xfrm>
        </p:spPr>
        <p:txBody>
          <a:bodyPr/>
          <a:lstStyle/>
          <a:p>
            <a:pPr algn="r"/>
            <a:r>
              <a:rPr lang="ar-SA" sz="3200" dirty="0" smtClean="0"/>
              <a:t>القوة</a:t>
            </a:r>
          </a:p>
          <a:p>
            <a:pPr algn="r"/>
            <a:r>
              <a:rPr lang="ar-SA" sz="3200" dirty="0" smtClean="0"/>
              <a:t>المقاومه</a:t>
            </a:r>
          </a:p>
          <a:p>
            <a:pPr algn="r"/>
            <a:r>
              <a:rPr lang="ar-SA" sz="3200" dirty="0" smtClean="0"/>
              <a:t>المرتكز</a:t>
            </a:r>
          </a:p>
          <a:p>
            <a:pPr algn="r"/>
            <a:endParaRPr lang="ar-SA" dirty="0"/>
          </a:p>
          <a:p>
            <a:pPr algn="r"/>
            <a:r>
              <a:rPr lang="ar-SA" sz="3200" dirty="0"/>
              <a:t> إذا وضع الحمل عند نقطة أقرب إلى نقطة الارتكاز من موضع تطبيق الجَهد يُنتج جَهدٌ صغيرٌ تأثيراً كبيرا</a:t>
            </a:r>
            <a:endParaRPr lang="en-US" sz="3200" dirty="0"/>
          </a:p>
        </p:txBody>
      </p:sp>
    </p:spTree>
    <p:extLst>
      <p:ext uri="{BB962C8B-B14F-4D97-AF65-F5344CB8AC3E}">
        <p14:creationId xmlns:p14="http://schemas.microsoft.com/office/powerpoint/2010/main" val="17809677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dirty="0" smtClean="0"/>
              <a:t>أنواع العتلات</a:t>
            </a:r>
            <a:endParaRPr lang="en-US" dirty="0"/>
          </a:p>
        </p:txBody>
      </p:sp>
      <p:sp>
        <p:nvSpPr>
          <p:cNvPr id="3" name="Content Placeholder 2"/>
          <p:cNvSpPr>
            <a:spLocks noGrp="1"/>
          </p:cNvSpPr>
          <p:nvPr>
            <p:ph idx="1"/>
          </p:nvPr>
        </p:nvSpPr>
        <p:spPr>
          <a:xfrm>
            <a:off x="1103312" y="2052918"/>
            <a:ext cx="10193953" cy="4195481"/>
          </a:xfrm>
        </p:spPr>
        <p:txBody>
          <a:bodyPr>
            <a:normAutofit/>
          </a:bodyPr>
          <a:lstStyle/>
          <a:p>
            <a:pPr algn="r"/>
            <a:r>
              <a:rPr lang="ar-SA" sz="2800" dirty="0" smtClean="0"/>
              <a:t>العتلات ثلاث انواع :</a:t>
            </a:r>
          </a:p>
          <a:p>
            <a:pPr algn="r"/>
            <a:r>
              <a:rPr lang="ar-SA" sz="2800" dirty="0" smtClean="0"/>
              <a:t>النوع الاول : يمكن تصميمه  </a:t>
            </a:r>
            <a:r>
              <a:rPr lang="ar-SA" sz="2800" dirty="0"/>
              <a:t>بوضع زوجٍ من السيقان حول نقطة ارتكاز واحدة لتصنيع المقص أو آلات القطع الأخرى.</a:t>
            </a:r>
            <a:r>
              <a:rPr lang="ar-SA" sz="2800" dirty="0" smtClean="0"/>
              <a:t> </a:t>
            </a:r>
          </a:p>
          <a:p>
            <a:pPr algn="r"/>
            <a:r>
              <a:rPr lang="ar-SA" sz="2800" dirty="0" smtClean="0"/>
              <a:t>النوع الثاني: </a:t>
            </a:r>
            <a:r>
              <a:rPr lang="ar-SA" sz="2800" dirty="0"/>
              <a:t> يُطبق الجَهد ويوضع الحمل على الجانب نفسه من نقطة الارتكاز (يُسمي تقانياً نقطة الارتكاز)، من أمثلة هذا النوع عربات الحمل اليدوية.</a:t>
            </a:r>
            <a:endParaRPr lang="ar-SA" sz="2800" dirty="0" smtClean="0"/>
          </a:p>
          <a:p>
            <a:pPr algn="r"/>
            <a:r>
              <a:rPr lang="ar-SA" sz="2800" dirty="0" smtClean="0"/>
              <a:t>النوع الثالث:: </a:t>
            </a:r>
            <a:r>
              <a:rPr lang="ar-SA" sz="2800" dirty="0"/>
              <a:t> يطبق الجَهد على نقطة بين موضع الحمل ونقطة الارتكاز مثل الملاقط الصغيـرة أو العضلات في جسم الإنسان عند انحنائها</a:t>
            </a:r>
            <a:endParaRPr lang="en-US" sz="2800" dirty="0"/>
          </a:p>
        </p:txBody>
      </p:sp>
    </p:spTree>
    <p:extLst>
      <p:ext uri="{BB962C8B-B14F-4D97-AF65-F5344CB8AC3E}">
        <p14:creationId xmlns:p14="http://schemas.microsoft.com/office/powerpoint/2010/main" val="19362282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dirty="0" smtClean="0"/>
              <a:t>حركة العتلات او الرافعات</a:t>
            </a:r>
            <a:endParaRPr lang="en-US" dirty="0"/>
          </a:p>
        </p:txBody>
      </p:sp>
      <p:sp>
        <p:nvSpPr>
          <p:cNvPr id="3" name="Content Placeholder 2"/>
          <p:cNvSpPr>
            <a:spLocks noGrp="1"/>
          </p:cNvSpPr>
          <p:nvPr>
            <p:ph idx="1"/>
          </p:nvPr>
        </p:nvSpPr>
        <p:spPr>
          <a:xfrm>
            <a:off x="682625" y="1776412"/>
            <a:ext cx="10515600" cy="4351338"/>
          </a:xfrm>
        </p:spPr>
        <p:txBody>
          <a:bodyPr/>
          <a:lstStyle/>
          <a:p>
            <a:pPr algn="ctr"/>
            <a:r>
              <a:rPr lang="ar-SA" sz="2800" dirty="0"/>
              <a:t>إن نظام العتلات هو من أحد الأنظمة الميكانيكية الموجودة في الطبيعة والتي يَشترط </a:t>
            </a:r>
            <a:r>
              <a:rPr lang="ar-SA" sz="2800" dirty="0" smtClean="0"/>
              <a:t>عملها </a:t>
            </a:r>
            <a:r>
              <a:rPr lang="ar-SA" sz="2800" dirty="0" smtClean="0"/>
              <a:t>وجود جسم مادي صلب أي العتلة</a:t>
            </a:r>
            <a:r>
              <a:rPr lang="ar-SA" sz="2800" dirty="0" smtClean="0"/>
              <a:t> قابل للدوران حول محور او نقطه ارتكازيه ثابته و توثر عليه قوة و مقاومه</a:t>
            </a:r>
          </a:p>
          <a:p>
            <a:endParaRPr lang="en-US" dirty="0"/>
          </a:p>
        </p:txBody>
      </p:sp>
      <p:pic>
        <p:nvPicPr>
          <p:cNvPr id="1026" name="Picture 2" descr="https://academy.jumpmena.com/wp-content/uploads/2021/03/image-43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21050" y="3456652"/>
            <a:ext cx="5238750" cy="21717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62464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074" name="Picture 2" descr="https://spcdn.shortpixel.ai/spio/ret_img,q_cdnize,to_webp,s_webp/www.aspdkw.com/ksag/article_images/10(79).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365126"/>
            <a:ext cx="10754031" cy="59471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41922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3671" y="-2348579"/>
            <a:ext cx="10515600" cy="1325563"/>
          </a:xfrm>
        </p:spPr>
        <p:txBody>
          <a:bodyPr/>
          <a:lstStyle/>
          <a:p>
            <a:endParaRPr lang="en-US" dirty="0"/>
          </a:p>
        </p:txBody>
      </p:sp>
      <p:sp>
        <p:nvSpPr>
          <p:cNvPr id="3" name="Content Placeholder 2"/>
          <p:cNvSpPr>
            <a:spLocks noGrp="1"/>
          </p:cNvSpPr>
          <p:nvPr>
            <p:ph idx="1"/>
          </p:nvPr>
        </p:nvSpPr>
        <p:spPr>
          <a:xfrm>
            <a:off x="779207" y="1388960"/>
            <a:ext cx="10515600" cy="5469040"/>
          </a:xfrm>
        </p:spPr>
        <p:txBody>
          <a:bodyPr/>
          <a:lstStyle/>
          <a:p>
            <a:pPr algn="r"/>
            <a:r>
              <a:rPr lang="ar-SA" sz="3200" dirty="0"/>
              <a:t>يحتاج الجَهد في الرافعة ذات الذراع الطويلة إلى قطع مسافة طويلة لتحريك الحمل وإزاحته إزاحة صغيرة.</a:t>
            </a:r>
          </a:p>
          <a:p>
            <a:pPr algn="r"/>
            <a:r>
              <a:rPr lang="ar-SA" sz="3200" dirty="0"/>
              <a:t>ويوصف الأمر بأن الرافعة لها نسبة مسافة صغيرة (أو نسبة سرعة صغيرة) – نسبة المسافة التي يقطعها الحمل إلى المسافة التي يقطعها الجَهد.</a:t>
            </a:r>
          </a:p>
          <a:p>
            <a:pPr algn="r"/>
            <a:r>
              <a:rPr lang="ar-SA" sz="3200" dirty="0"/>
              <a:t>تُقاس كفاءة الآلة بالنسبة بين الطاقة المفيدة الناتجة إلى الطاقة المبذولة. وتساوي هذه النسبة في الروافع نسبة القوة إلى نسبة المسافة. وبشكلٍ عامٍ يُعتبر الصنف الأول من الروافع آلات ذات كفاءة عالية.</a:t>
            </a:r>
          </a:p>
          <a:p>
            <a:pPr marL="0" indent="0">
              <a:buNone/>
            </a:pPr>
            <a:endParaRPr lang="en-US" dirty="0"/>
          </a:p>
        </p:txBody>
      </p:sp>
    </p:spTree>
    <p:extLst>
      <p:ext uri="{BB962C8B-B14F-4D97-AF65-F5344CB8AC3E}">
        <p14:creationId xmlns:p14="http://schemas.microsoft.com/office/powerpoint/2010/main" val="25889002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dirty="0" smtClean="0"/>
              <a:t>الجهاز الحركي لجسم الانسان والعتلات</a:t>
            </a:r>
            <a:endParaRPr lang="en-US" dirty="0"/>
          </a:p>
        </p:txBody>
      </p:sp>
      <p:sp>
        <p:nvSpPr>
          <p:cNvPr id="3" name="Content Placeholder 2"/>
          <p:cNvSpPr>
            <a:spLocks noGrp="1"/>
          </p:cNvSpPr>
          <p:nvPr>
            <p:ph idx="1"/>
          </p:nvPr>
        </p:nvSpPr>
        <p:spPr/>
        <p:txBody>
          <a:bodyPr>
            <a:noAutofit/>
          </a:bodyPr>
          <a:lstStyle/>
          <a:p>
            <a:pPr algn="r"/>
            <a:r>
              <a:rPr lang="ar-SA" sz="2800" dirty="0" smtClean="0"/>
              <a:t>الجهاز الحركي لجسم الانسان يشبه الى حد كبير عمله  نظام العتلات :</a:t>
            </a:r>
          </a:p>
          <a:p>
            <a:pPr algn="r"/>
            <a:r>
              <a:rPr lang="ar-SA" sz="2800" dirty="0" smtClean="0"/>
              <a:t>العتله: اذ تلعب العظام دور العتله</a:t>
            </a:r>
          </a:p>
          <a:p>
            <a:pPr algn="r"/>
            <a:r>
              <a:rPr lang="ar-SA" sz="2800" dirty="0" smtClean="0"/>
              <a:t>الجهد: القوة التي تم تسليطها على العتله للتأثير على الحمل وتمثلها هنا القوة العضليه</a:t>
            </a:r>
          </a:p>
          <a:p>
            <a:pPr algn="r"/>
            <a:r>
              <a:rPr lang="ar-SA" sz="2800" dirty="0" smtClean="0"/>
              <a:t>محور الدوران: اذ تلعب المفاصل دور المحاور أو نقاط الارتكاز التي تحدث عندها الحركه نتيجة سحب العضله للعظم</a:t>
            </a:r>
          </a:p>
          <a:p>
            <a:pPr algn="r"/>
            <a:r>
              <a:rPr lang="ar-SA" sz="2800" dirty="0" smtClean="0"/>
              <a:t>الحمل : او المقاومه و هي القوة التي تعاكس عمل القوة العضليه وفي هذه الحاله يمكن ان تكون وزن جزء من اجزاء الجسم او وزن خارجي مثل الأثقال</a:t>
            </a:r>
            <a:endParaRPr lang="en-US" sz="2800" dirty="0"/>
          </a:p>
        </p:txBody>
      </p:sp>
    </p:spTree>
    <p:extLst>
      <p:ext uri="{BB962C8B-B14F-4D97-AF65-F5344CB8AC3E}">
        <p14:creationId xmlns:p14="http://schemas.microsoft.com/office/powerpoint/2010/main" val="73152723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216</TotalTime>
  <Words>339</Words>
  <Application>Microsoft Office PowerPoint</Application>
  <PresentationFormat>Widescreen</PresentationFormat>
  <Paragraphs>31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Century Gothic</vt:lpstr>
      <vt:lpstr>Times New Roman</vt:lpstr>
      <vt:lpstr>Wingdings 3</vt:lpstr>
      <vt:lpstr>Ion</vt:lpstr>
      <vt:lpstr>الرافعه</vt:lpstr>
      <vt:lpstr>التعريف </vt:lpstr>
      <vt:lpstr>PowerPoint Presentation</vt:lpstr>
      <vt:lpstr>مم تتكون العتله</vt:lpstr>
      <vt:lpstr>أنواع العتلات</vt:lpstr>
      <vt:lpstr>حركة العتلات او الرافعات</vt:lpstr>
      <vt:lpstr>PowerPoint Presentation</vt:lpstr>
      <vt:lpstr>PowerPoint Presentation</vt:lpstr>
      <vt:lpstr>الجهاز الحركي لجسم الانسان والعتلات</vt:lpstr>
      <vt:lpstr>يتطلب رفع جسم ما باليد تطبيق قوة على هذا الجسم مباشرة. حيث يجب على القوة العضلية أن تتجة نحو الأعلى وشدتها (تقاس بالنيوتن) أكبر من شدة وزن الجسم. غير أن هذا ليس ممكنا إلا بالنسبة للأجسام الخفيفه </vt:lpstr>
      <vt:lpstr>وشكرا</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Ayham Alsaideh</dc:creator>
  <cp:lastModifiedBy>Ayham Alsaideh</cp:lastModifiedBy>
  <cp:revision>14</cp:revision>
  <dcterms:created xsi:type="dcterms:W3CDTF">2025-11-29T15:51:45Z</dcterms:created>
  <dcterms:modified xsi:type="dcterms:W3CDTF">2025-11-29T19:28:11Z</dcterms:modified>
</cp:coreProperties>
</file>