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D3C6-977F-491B-A5F3-A51396C3DA1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31D3-1E03-40F3-9359-94ACAB07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D3C6-977F-491B-A5F3-A51396C3DA1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31D3-1E03-40F3-9359-94ACAB07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9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D3C6-977F-491B-A5F3-A51396C3DA1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31D3-1E03-40F3-9359-94ACAB07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71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D3C6-977F-491B-A5F3-A51396C3DA1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31D3-1E03-40F3-9359-94ACAB07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0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D3C6-977F-491B-A5F3-A51396C3DA1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31D3-1E03-40F3-9359-94ACAB07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73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D3C6-977F-491B-A5F3-A51396C3DA1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31D3-1E03-40F3-9359-94ACAB07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42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D3C6-977F-491B-A5F3-A51396C3DA1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31D3-1E03-40F3-9359-94ACAB07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7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D3C6-977F-491B-A5F3-A51396C3DA1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31D3-1E03-40F3-9359-94ACAB07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72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D3C6-977F-491B-A5F3-A51396C3DA1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31D3-1E03-40F3-9359-94ACAB07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2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D3C6-977F-491B-A5F3-A51396C3DA1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31D3-1E03-40F3-9359-94ACAB07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7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D3C6-977F-491B-A5F3-A51396C3DA1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31D3-1E03-40F3-9359-94ACAB07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4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D3C6-977F-491B-A5F3-A51396C3DA1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31D3-1E03-40F3-9359-94ACAB07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6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D3C6-977F-491B-A5F3-A51396C3DA1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31D3-1E03-40F3-9359-94ACAB07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9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D3C6-977F-491B-A5F3-A51396C3DA1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31D3-1E03-40F3-9359-94ACAB07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8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D3C6-977F-491B-A5F3-A51396C3DA1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31D3-1E03-40F3-9359-94ACAB07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9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D3C6-977F-491B-A5F3-A51396C3DA1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31D3-1E03-40F3-9359-94ACAB07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9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8F7D3C6-977F-491B-A5F3-A51396C3DA1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D8031D3-1E03-40F3-9359-94ACAB07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6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8F7D3C6-977F-491B-A5F3-A51396C3DA1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D8031D3-1E03-40F3-9359-94ACAB072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11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vgsilh.com/ar/image/25859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ositafraguel.blogspot.com/2006/08/lcriture-arabe-alphabet-styles-et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81D9E1-4C93-8B5E-FE94-FDD4756DBF64}"/>
              </a:ext>
            </a:extLst>
          </p:cNvPr>
          <p:cNvSpPr/>
          <p:nvPr/>
        </p:nvSpPr>
        <p:spPr>
          <a:xfrm>
            <a:off x="4070353" y="4272677"/>
            <a:ext cx="380745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امين جبريل</a:t>
            </a:r>
          </a:p>
          <a:p>
            <a:pPr algn="ctr"/>
            <a:r>
              <a:rPr lang="ar-JO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تاسع ج</a:t>
            </a:r>
          </a:p>
          <a:p>
            <a:pPr algn="ctr"/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CE41F0-3F39-E1AE-66A2-B3E27878762A}"/>
              </a:ext>
            </a:extLst>
          </p:cNvPr>
          <p:cNvSpPr/>
          <p:nvPr/>
        </p:nvSpPr>
        <p:spPr>
          <a:xfrm>
            <a:off x="3615192" y="224135"/>
            <a:ext cx="4961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مشروع الماليه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414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3C475E-C109-EB1C-A29F-EE3F57A858C1}"/>
              </a:ext>
            </a:extLst>
          </p:cNvPr>
          <p:cNvSpPr/>
          <p:nvPr/>
        </p:nvSpPr>
        <p:spPr>
          <a:xfrm>
            <a:off x="3411611" y="361295"/>
            <a:ext cx="53687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اسس الاستثمار</a:t>
            </a:r>
          </a:p>
          <a:p>
            <a:pPr algn="ctr"/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5E4A8-BD4F-8EA2-C2BC-B18D8377DAB9}"/>
              </a:ext>
            </a:extLst>
          </p:cNvPr>
          <p:cNvSpPr txBox="1"/>
          <p:nvPr/>
        </p:nvSpPr>
        <p:spPr>
          <a:xfrm>
            <a:off x="3047999" y="1859340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JO" sz="2400" dirty="0"/>
              <a:t>سس الاستثمار هي المبادئ والقواعد التي يستند إليها المستثمر لاتخاذ قرارات ناجحة تحقق له عائدًا مناسبًا مع تقليل المخاطر قدر الإمكان. يمكن تلخيص 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9FC511-FEE7-69B2-74E3-875069C80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64480" y="2930366"/>
            <a:ext cx="5762030" cy="392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8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2D17AE-33E1-E5A8-4F9E-7812CCE852BA}"/>
              </a:ext>
            </a:extLst>
          </p:cNvPr>
          <p:cNvSpPr txBox="1"/>
          <p:nvPr/>
        </p:nvSpPr>
        <p:spPr>
          <a:xfrm>
            <a:off x="3276600" y="982176"/>
            <a:ext cx="6096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ar-JO" sz="2400" dirty="0"/>
              <a:t>مكن تلخيص أهم هذه الأسس فيما يلي</a:t>
            </a:r>
            <a:r>
              <a:rPr lang="ar-JO" dirty="0"/>
              <a:t>:</a:t>
            </a:r>
            <a:endParaRPr lang="ar-JO" sz="800" dirty="0"/>
          </a:p>
          <a:p>
            <a:pPr>
              <a:buNone/>
            </a:pPr>
            <a:r>
              <a:rPr lang="ar-JO" sz="800" b="1" dirty="0"/>
              <a:t>1. تحديد الأهداف الاستثمارية</a:t>
            </a:r>
          </a:p>
          <a:p>
            <a:pPr>
              <a:buNone/>
            </a:pPr>
            <a:r>
              <a:rPr lang="ar-JO" sz="800" dirty="0"/>
              <a:t>قبل البدء يجب تحديد: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JO" sz="800" dirty="0"/>
              <a:t>الهدف: نمو رأس المال، دخل ثابت، أو الحفاظ على الثروة.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JO" sz="800" dirty="0"/>
              <a:t>المدة الزمنية: قصيرة، متوسطة، أم طويلة.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JO" sz="800" dirty="0"/>
              <a:t>مستوى المخاطرة المقبول.</a:t>
            </a:r>
          </a:p>
          <a:p>
            <a:pPr>
              <a:buNone/>
            </a:pPr>
            <a:r>
              <a:rPr lang="ar-JO" sz="800" b="1" dirty="0"/>
              <a:t>2. دراسة الوضع المالي الشخصي</a:t>
            </a:r>
          </a:p>
          <a:p>
            <a:pPr>
              <a:buNone/>
            </a:pPr>
            <a:r>
              <a:rPr lang="ar-JO" sz="800" dirty="0"/>
              <a:t>على المستثمر معرفة: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JO" sz="800" dirty="0"/>
              <a:t>قدرته المالية.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JO" sz="800" dirty="0"/>
              <a:t>مصادر دخله.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JO" sz="800" dirty="0"/>
              <a:t>التزاماته المالية.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JO" sz="800" dirty="0"/>
              <a:t>مقدار المال الذي يمكن استثماره دون التأثير على الاحتياجات الأساسية.</a:t>
            </a:r>
          </a:p>
          <a:p>
            <a:pPr>
              <a:buNone/>
            </a:pPr>
            <a:r>
              <a:rPr lang="ar-JO" sz="800" b="1" dirty="0"/>
              <a:t>3. تنويع المحفظة الاستثمارية</a:t>
            </a:r>
          </a:p>
          <a:p>
            <a:pPr>
              <a:buNone/>
            </a:pPr>
            <a:r>
              <a:rPr lang="ar-JO" sz="800" dirty="0"/>
              <a:t>أي عدم الاستثمار في أصل واحد فقط، بل توزيع الاستثمار بين: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JO" sz="800" dirty="0"/>
              <a:t>أسهم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JO" sz="800" dirty="0"/>
              <a:t>سندات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JO" sz="800" dirty="0"/>
              <a:t>عقار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JO" sz="800" dirty="0"/>
              <a:t>ذهب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JO" sz="800" dirty="0"/>
              <a:t>صناديق استثمار</a:t>
            </a:r>
            <a:br>
              <a:rPr lang="ar-JO" sz="800" dirty="0"/>
            </a:br>
            <a:r>
              <a:rPr lang="ar-JO" sz="800" dirty="0"/>
              <a:t>وذلك لتقليل المخاطر وزيادة الاستقرار.</a:t>
            </a:r>
          </a:p>
          <a:p>
            <a:pPr>
              <a:buNone/>
            </a:pPr>
            <a:r>
              <a:rPr lang="ar-JO" sz="800" b="1" dirty="0"/>
              <a:t>4. فهم المخاطر والعائد</a:t>
            </a:r>
          </a:p>
          <a:p>
            <a:pPr>
              <a:buNone/>
            </a:pPr>
            <a:r>
              <a:rPr lang="ar-JO" sz="800" dirty="0"/>
              <a:t>لكل استثمار: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JO" sz="800" b="1" dirty="0"/>
              <a:t>مخاطر</a:t>
            </a:r>
            <a:r>
              <a:rPr lang="ar-JO" sz="800" dirty="0"/>
              <a:t>: احتمال الخسارة.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JO" sz="800" b="1" dirty="0"/>
              <a:t>عائد</a:t>
            </a:r>
            <a:r>
              <a:rPr lang="ar-JO" sz="800" dirty="0"/>
              <a:t>: الربح المتوقع.</a:t>
            </a:r>
            <a:br>
              <a:rPr lang="ar-JO" sz="800" dirty="0"/>
            </a:br>
            <a:r>
              <a:rPr lang="ar-JO" sz="800" dirty="0"/>
              <a:t>وكلما زاد العائد المتوقع عادةً زادت المخاطر.</a:t>
            </a:r>
          </a:p>
          <a:p>
            <a:pPr>
              <a:buNone/>
            </a:pPr>
            <a:r>
              <a:rPr lang="ar-JO" sz="800" b="1" dirty="0"/>
              <a:t>5. البحث والتحليل</a:t>
            </a:r>
          </a:p>
          <a:p>
            <a:pPr>
              <a:buNone/>
            </a:pPr>
            <a:r>
              <a:rPr lang="ar-JO" sz="800" dirty="0"/>
              <a:t>الاعتماد على: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JO" sz="800" dirty="0"/>
              <a:t>التحليل المالي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JO" sz="800" dirty="0"/>
              <a:t>التحليل الأساسي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JO" sz="800" dirty="0"/>
              <a:t>التحليل الفني</a:t>
            </a:r>
            <a:br>
              <a:rPr lang="ar-JO" sz="800" dirty="0"/>
            </a:br>
            <a:r>
              <a:rPr lang="ar-JO" sz="800" dirty="0"/>
              <a:t>للتأكد من جودة الفرص قبل الاستثمار.</a:t>
            </a:r>
          </a:p>
          <a:p>
            <a:pPr>
              <a:buNone/>
            </a:pPr>
            <a:r>
              <a:rPr lang="ar-JO" sz="800" b="1" dirty="0"/>
              <a:t>6. المتابعة والتقييم المستمر</a:t>
            </a:r>
          </a:p>
          <a:p>
            <a:pPr>
              <a:buNone/>
            </a:pPr>
            <a:r>
              <a:rPr lang="ar-JO" sz="800" dirty="0"/>
              <a:t>مراقبة أداء الاستثمارات وتعديلها عند الحاجة بناءً على تغيّرات السوق أو الأهداف الشخصية.</a:t>
            </a:r>
          </a:p>
          <a:p>
            <a:pPr>
              <a:buNone/>
            </a:pPr>
            <a:r>
              <a:rPr lang="ar-JO" sz="800" b="1" dirty="0"/>
              <a:t>7. الالتزام والانضباط</a:t>
            </a:r>
          </a:p>
          <a:p>
            <a:pPr>
              <a:buNone/>
            </a:pPr>
            <a:r>
              <a:rPr lang="ar-JO" sz="800" dirty="0"/>
              <a:t>تجنب ردود الفعل الانفعالية، مثل البيع عند أول هبوط أو الشراء عند الارتفاع المفاجئ.</a:t>
            </a:r>
          </a:p>
          <a:p>
            <a:pPr>
              <a:buNone/>
            </a:pPr>
            <a:r>
              <a:rPr lang="ar-JO" sz="800" b="1" dirty="0"/>
              <a:t>8. التعليم المستمر</a:t>
            </a:r>
          </a:p>
          <a:p>
            <a:pPr>
              <a:buNone/>
            </a:pPr>
            <a:r>
              <a:rPr lang="ar-JO" sz="800" dirty="0"/>
              <a:t>فهم أساسيات الاقتصاد، الأسواق، والمنتجات المالية يساعد على اتخاذ قرارات أكثر وعيًا.</a:t>
            </a:r>
          </a:p>
        </p:txBody>
      </p:sp>
    </p:spTree>
    <p:extLst>
      <p:ext uri="{BB962C8B-B14F-4D97-AF65-F5344CB8AC3E}">
        <p14:creationId xmlns:p14="http://schemas.microsoft.com/office/powerpoint/2010/main" val="1628831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63272A-0833-7D89-F423-CF01F6FD341C}"/>
              </a:ext>
            </a:extLst>
          </p:cNvPr>
          <p:cNvSpPr txBox="1"/>
          <p:nvPr/>
        </p:nvSpPr>
        <p:spPr>
          <a:xfrm>
            <a:off x="3048000" y="1859340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ar-JO" b="1" dirty="0"/>
              <a:t>أولاً: المخاطر المالية</a:t>
            </a:r>
          </a:p>
          <a:p>
            <a:pPr>
              <a:buNone/>
            </a:pPr>
            <a:r>
              <a:rPr lang="ar-JO" b="1" dirty="0"/>
              <a:t>1. احتمالية خسارة رأس المال</a:t>
            </a:r>
          </a:p>
          <a:p>
            <a:pPr>
              <a:buNone/>
            </a:pPr>
            <a:r>
              <a:rPr lang="ar-JO" dirty="0"/>
              <a:t>قد تنخفض قيمة الأصول (مثل الأسهم أو العقار) مما يؤدي إلى خسارة جزء من المال أو كله في الحالات الشديدة.</a:t>
            </a:r>
          </a:p>
          <a:p>
            <a:pPr>
              <a:buNone/>
            </a:pPr>
            <a:r>
              <a:rPr lang="ar-JO" b="1" dirty="0"/>
              <a:t>2. تقلبات السوق</a:t>
            </a:r>
          </a:p>
          <a:p>
            <a:pPr>
              <a:buNone/>
            </a:pPr>
            <a:r>
              <a:rPr lang="ar-JO" dirty="0"/>
              <a:t>الأسواق المالية يمكن أن تشهد ارتفاعات وهبوطات سريعة وغير متوقعة نتيجة: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JO" dirty="0"/>
              <a:t>أحداث اقتصادية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JO" dirty="0"/>
              <a:t>قرارات سياسية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JO" dirty="0"/>
              <a:t>كوارث طبيعية</a:t>
            </a:r>
            <a:br>
              <a:rPr lang="ar-JO" dirty="0"/>
            </a:br>
            <a:r>
              <a:rPr lang="ar-JO" dirty="0"/>
              <a:t>وهو ما قد يسبب خسائر للمستثمر.</a:t>
            </a:r>
          </a:p>
        </p:txBody>
      </p:sp>
    </p:spTree>
    <p:extLst>
      <p:ext uri="{BB962C8B-B14F-4D97-AF65-F5344CB8AC3E}">
        <p14:creationId xmlns:p14="http://schemas.microsoft.com/office/powerpoint/2010/main" val="86813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35A84D-DE24-C764-3E7B-2A6E446A2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8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13</TotalTime>
  <Words>308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C-ROAD</dc:creator>
  <cp:lastModifiedBy>C-ROAD</cp:lastModifiedBy>
  <cp:revision>1</cp:revision>
  <dcterms:created xsi:type="dcterms:W3CDTF">2025-11-27T13:06:12Z</dcterms:created>
  <dcterms:modified xsi:type="dcterms:W3CDTF">2025-11-27T13:19:42Z</dcterms:modified>
</cp:coreProperties>
</file>